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399" r:id="rId3"/>
    <p:sldId id="271" r:id="rId4"/>
    <p:sldId id="400" r:id="rId5"/>
    <p:sldId id="374" r:id="rId6"/>
    <p:sldId id="395" r:id="rId7"/>
    <p:sldId id="316" r:id="rId8"/>
    <p:sldId id="344" r:id="rId9"/>
    <p:sldId id="345" r:id="rId10"/>
    <p:sldId id="346" r:id="rId11"/>
    <p:sldId id="397" r:id="rId12"/>
    <p:sldId id="381" r:id="rId13"/>
    <p:sldId id="396" r:id="rId14"/>
    <p:sldId id="318" r:id="rId15"/>
    <p:sldId id="319" r:id="rId16"/>
    <p:sldId id="362" r:id="rId17"/>
    <p:sldId id="393" r:id="rId18"/>
    <p:sldId id="320" r:id="rId19"/>
    <p:sldId id="401" r:id="rId20"/>
    <p:sldId id="403" r:id="rId21"/>
    <p:sldId id="391" r:id="rId22"/>
    <p:sldId id="321" r:id="rId23"/>
    <p:sldId id="354" r:id="rId24"/>
    <p:sldId id="322" r:id="rId25"/>
    <p:sldId id="355" r:id="rId26"/>
    <p:sldId id="356" r:id="rId27"/>
    <p:sldId id="398" r:id="rId28"/>
    <p:sldId id="372" r:id="rId29"/>
    <p:sldId id="357" r:id="rId30"/>
    <p:sldId id="361" r:id="rId31"/>
    <p:sldId id="358" r:id="rId32"/>
    <p:sldId id="359" r:id="rId33"/>
    <p:sldId id="360" r:id="rId34"/>
    <p:sldId id="366" r:id="rId35"/>
    <p:sldId id="367" r:id="rId36"/>
    <p:sldId id="323" r:id="rId37"/>
    <p:sldId id="385" r:id="rId38"/>
    <p:sldId id="382" r:id="rId39"/>
    <p:sldId id="387" r:id="rId40"/>
    <p:sldId id="328" r:id="rId41"/>
    <p:sldId id="329" r:id="rId42"/>
    <p:sldId id="330" r:id="rId43"/>
    <p:sldId id="331" r:id="rId44"/>
    <p:sldId id="402" r:id="rId45"/>
    <p:sldId id="27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FF"/>
    <a:srgbClr val="843C0C"/>
    <a:srgbClr val="FF71A0"/>
    <a:srgbClr val="FF9999"/>
    <a:srgbClr val="A50021"/>
    <a:srgbClr val="6666FF"/>
    <a:srgbClr val="006600"/>
    <a:srgbClr val="5A7578"/>
    <a:srgbClr val="09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63" autoAdjust="0"/>
    <p:restoredTop sz="94660"/>
  </p:normalViewPr>
  <p:slideViewPr>
    <p:cSldViewPr snapToGrid="0">
      <p:cViewPr varScale="1">
        <p:scale>
          <a:sx n="86" d="100"/>
          <a:sy n="86" d="100"/>
        </p:scale>
        <p:origin x="768" y="2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29593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374189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B3D23A-968A-44B6-AE2B-F3FD7CAB8CD7}"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03208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4B3D23A-968A-44B6-AE2B-F3FD7CAB8CD7}"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056094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4B3D23A-968A-44B6-AE2B-F3FD7CAB8CD7}"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13978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4B3D23A-968A-44B6-AE2B-F3FD7CAB8CD7}"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2770171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3D23A-968A-44B6-AE2B-F3FD7CAB8CD7}"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92376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B3D23A-968A-44B6-AE2B-F3FD7CAB8CD7}"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31588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B3D23A-968A-44B6-AE2B-F3FD7CAB8CD7}"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285589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29808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955420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81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3D23A-968A-44B6-AE2B-F3FD7CAB8CD7}" type="datetimeFigureOut">
              <a:rPr lang="en-GB" smtClean="0"/>
              <a:t>21/09/2026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FE5C0-4C96-43F9-8A9D-14B144DC6AF6}" type="slidenum">
              <a:rPr lang="en-GB" smtClean="0"/>
              <a:t>‹#›</a:t>
            </a:fld>
            <a:endParaRPr lang="en-GB"/>
          </a:p>
        </p:txBody>
      </p:sp>
    </p:spTree>
    <p:extLst>
      <p:ext uri="{BB962C8B-B14F-4D97-AF65-F5344CB8AC3E}">
        <p14:creationId xmlns:p14="http://schemas.microsoft.com/office/powerpoint/2010/main" val="707094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mpartmentation%20of%20genetic%20variance%20components.docx"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6.jpeg"/><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mpartmentation%20of%20genetic%20variance%20components.docx"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7.emf"/><Relationship Id="rId4" Type="http://schemas.openxmlformats.org/officeDocument/2006/relationships/oleObject" Target="file:///C:\G&#246;ttingen\W.Link\Daten%20(D)\MODULE\Modul-GPPB\GPPB%20WS%202020-21+2022-23\plus%2023-24\Compartmentation%20of%20genetic%20variance%20components.docx" TargetMode="External"/></Relationships>
</file>

<file path=ppt/slides/_rels/slide10.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mpartmentation%20of%20genetic%20variance%20components-2.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0.png"/><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mpartmentation%20of%20genetic%20variance%20components-2.docx"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variance%20kidney-from-whome.docx"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5.png"/><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6.emf"/><Relationship Id="rId4" Type="http://schemas.openxmlformats.org/officeDocument/2006/relationships/oleObject" Target="file:///C:\G&#246;ttingen\W.Link\Daten%20(D)\MODULE\Modul-GPPB\GPPB%20WS%202020-21+2022-23\plus%2023-24\Var%20add%20dom%20at%20F=0%20at%20F=1.docx"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35.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oleObject" Target="file:///C:\G&#246;ttingen\W.Link\Daten%20(D)\MODULE\Modul-GPPB\GPPB%20WS%202020-21+2022-23\plus%2023-24\Covar%20parent%20offspring%202010-11__%5bpage1%5d.docx" TargetMode="External"/></Relationships>
</file>

<file path=ppt/slides/_rels/slide22.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Covar%20parent%20offspring%202010-11__%5bpage1%5d.docx" TargetMode="Externa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38.emf"/></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QUANTITATIVE%20GENETICS%20Estimate%20Genetic%20Variance%20from%20ANOVA.docx" TargetMode="Externa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44.png"/><Relationship Id="rId4" Type="http://schemas.openxmlformats.org/officeDocument/2006/relationships/image" Target="../media/image43.emf"/></Relationships>
</file>

<file path=ppt/slides/_rels/slide33.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QUANTITATIVE%20GENETICS%20diallel%20factorial_a.doc" TargetMode="Externa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46.png"/><Relationship Id="rId4" Type="http://schemas.openxmlformats.org/officeDocument/2006/relationships/image" Target="../media/image45.emf"/></Relationships>
</file>

<file path=ppt/slides/_rels/slide34.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QUANTITATIVE%20GENETICS%20diallel%20factorial_c.docx" TargetMode="Externa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47.emf"/></Relationships>
</file>

<file path=ppt/slides/_rels/slide3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ANOVA_f&#252;r%20dieses%20Kapitel3.docx" TargetMode="External"/><Relationship Id="rId7"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49.emf"/><Relationship Id="rId5" Type="http://schemas.openxmlformats.org/officeDocument/2006/relationships/oleObject" Target="file:///C:\G&#246;ttingen\W.Link\Daten%20(D)\MODULE\Modul-GPPB\GPPB%20WS%202020-21+2022-23\plus%2023-24\QUANTITATIVE%20GENETICS%20diallel%20ANOVA_a.docx" TargetMode="External"/><Relationship Id="rId4" Type="http://schemas.openxmlformats.org/officeDocument/2006/relationships/image" Target="../media/image48.emf"/></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50.emf"/><Relationship Id="rId5" Type="http://schemas.openxmlformats.org/officeDocument/2006/relationships/oleObject" Target="file:///C:\G&#246;ttingen\W.Link\Daten%20(D)\MODULE\Modul-GPPB\GPPB%20WS%202020-21+2022-23\plus%2023-24\Covar%20parent%20offspring%202024.cocx.docx" TargetMode="Externa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oleObject" Target="file:///F:\GPPB(ALLES)\GPPB%20Winter%202016-17\Hallauer+Miranda%20table%208-3%20S1lines%20vs%20S8%20lines%20q.doc"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emf"/></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5.png"/><Relationship Id="rId5" Type="http://schemas.openxmlformats.org/officeDocument/2006/relationships/image" Target="../media/image53.emf"/><Relationship Id="rId4" Type="http://schemas.openxmlformats.org/officeDocument/2006/relationships/oleObject" Target="file:///F:\GPPB(ALLES)\GPPB%20Winter%202016-17\Hallauer+Miranda%20table%208-3%20S1lines%20vs%20S8%20lines%20q.doc"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48%20Chapters%20UNPLAB%20listed%20Jan26.docx" TargetMode="External"/><Relationship Id="rId2" Type="http://schemas.openxmlformats.org/officeDocument/2006/relationships/slideLayout" Target="../slideLayouts/slideLayout12.xml"/><Relationship Id="rId1" Type="http://schemas.openxmlformats.org/officeDocument/2006/relationships/vmlDrawing" Target="../drawings/vmlDrawing17.vml"/><Relationship Id="rId4" Type="http://schemas.openxmlformats.org/officeDocument/2006/relationships/image" Target="../media/image6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77301" y="5904677"/>
            <a:ext cx="1205467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UNPLAB-QuGen_Ch-14[</a:t>
            </a:r>
            <a:r>
              <a:rPr lang="en-GB" sz="2400" dirty="0" err="1">
                <a:latin typeface="Arial" panose="020B0604020202020204" pitchFamily="34" charset="0"/>
                <a:cs typeface="Arial" panose="020B0604020202020204" pitchFamily="34" charset="0"/>
              </a:rPr>
              <a:t>GenetCov</a:t>
            </a:r>
            <a:r>
              <a:rPr lang="en-GB" sz="2400" dirty="0">
                <a:latin typeface="Arial" panose="020B0604020202020204" pitchFamily="34" charset="0"/>
                <a:cs typeface="Arial" panose="020B0604020202020204" pitchFamily="34" charset="0"/>
              </a:rPr>
              <a:t> II] (Genetic Covariance)</a:t>
            </a:r>
            <a:endParaRPr lang="en-GB" altLang="de-DE"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Quantitative Genetic modelling of Genetic Similarity between Relatives; continued.</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https://www.uni-goettingen.de/en/48115.html</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349802" y="6320175"/>
            <a:ext cx="782172" cy="46166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873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446934" y="6346567"/>
            <a:ext cx="6954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2</a:t>
            </a:fld>
            <a:endParaRPr lang="en-US" sz="2400" dirty="0">
              <a:latin typeface="Arial" panose="020B0604020202020204" pitchFamily="34" charset="0"/>
              <a:cs typeface="Arial" panose="020B0604020202020204" pitchFamily="34" charset="0"/>
            </a:endParaRPr>
          </a:p>
        </p:txBody>
      </p:sp>
      <p:sp>
        <p:nvSpPr>
          <p:cNvPr id="10" name="Text Box 3"/>
          <p:cNvSpPr txBox="1">
            <a:spLocks noChangeArrowheads="1"/>
          </p:cNvSpPr>
          <p:nvPr/>
        </p:nvSpPr>
        <p:spPr bwMode="auto">
          <a:xfrm>
            <a:off x="115503" y="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#48</a:t>
            </a:r>
            <a:br>
              <a:rPr lang="en-GB" altLang="de-DE" sz="3200" dirty="0">
                <a:latin typeface="Arial" panose="020B0604020202020204" pitchFamily="34" charset="0"/>
                <a:cs typeface="Arial" panose="020B0604020202020204" pitchFamily="34" charset="0"/>
              </a:rPr>
            </a:br>
            <a:r>
              <a:rPr lang="en-GB"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UNPLAB-QuGen_Ch-14[</a:t>
            </a:r>
            <a:r>
              <a:rPr lang="en-GB" sz="32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GenetCov</a:t>
            </a:r>
            <a:r>
              <a:rPr lang="en-GB"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II]</a:t>
            </a:r>
            <a:endPar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531EC6E-E4B3-4D8F-9D09-22A1DC3C1C97}"/>
              </a:ext>
            </a:extLst>
          </p:cNvPr>
          <p:cNvSpPr txBox="1"/>
          <p:nvPr/>
        </p:nvSpPr>
        <p:spPr>
          <a:xfrm>
            <a:off x="82583" y="2736502"/>
            <a:ext cx="12026833"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400" dirty="0" err="1">
                <a:solidFill>
                  <a:srgbClr val="3366CC"/>
                </a:solidFill>
                <a:latin typeface="Arial" panose="020B0604020202020204" pitchFamily="34" charset="0"/>
                <a:cs typeface="Arial" panose="020B0604020202020204" pitchFamily="34" charset="0"/>
              </a:rPr>
              <a:t>ChatGPT</a:t>
            </a:r>
            <a:r>
              <a:rPr lang="en-GB" sz="1400" dirty="0">
                <a:solidFill>
                  <a:srgbClr val="3366CC"/>
                </a:solidFill>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br>
              <a:rPr lang="en-GB" sz="1400" dirty="0">
                <a:latin typeface="Arial" panose="020B0604020202020204" pitchFamily="34" charset="0"/>
                <a:cs typeface="Arial" panose="020B0604020202020204" pitchFamily="34" charset="0"/>
              </a:rPr>
            </a:br>
            <a:r>
              <a:rPr lang="en-GB" sz="1400" b="1" dirty="0">
                <a:latin typeface="Arial" panose="020B0604020202020204" pitchFamily="34" charset="0"/>
                <a:cs typeface="Arial" panose="020B0604020202020204" pitchFamily="34" charset="0"/>
              </a:rPr>
              <a:t>W. Link, University of </a:t>
            </a:r>
            <a:r>
              <a:rPr lang="en-GB" sz="1400" b="1" dirty="0" err="1">
                <a:latin typeface="Arial" panose="020B0604020202020204" pitchFamily="34" charset="0"/>
                <a:cs typeface="Arial" panose="020B0604020202020204" pitchFamily="34" charset="0"/>
              </a:rPr>
              <a:t>Goettingen</a:t>
            </a:r>
            <a:r>
              <a:rPr lang="en-GB" sz="1400" b="1" dirty="0">
                <a:latin typeface="Arial" panose="020B0604020202020204" pitchFamily="34" charset="0"/>
                <a:cs typeface="Arial" panose="020B0604020202020204" pitchFamily="34" charset="0"/>
              </a:rPr>
              <a:t>, Germany</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4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sz="1400"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2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1965353" cy="674030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You already know:</a:t>
            </a:r>
          </a:p>
          <a:p>
            <a:r>
              <a:rPr lang="en-GB">
                <a:latin typeface="Arial" panose="020B0604020202020204" pitchFamily="34" charset="0"/>
                <a:cs typeface="Arial" panose="020B0604020202020204" pitchFamily="34" charset="0"/>
              </a:rPr>
              <a:t>Population Genetics (HWE, Inbreeding, Drift, Selection, Equilibrium of Selection and Mutation, Equilibrium of Selection and Drift, Gamete Phase Disequilibrium; the decomposition of the Phenotypic Variance, GxE inlcuding Stability and Breeder‘s Equation; Breeding Methods incl. Heterosis, GCA, Recurrent Selection Schemes, and the Four Categories of Plant Breeding with their Methods; Correlated Traits and Index Selection; The parameters of the Metric Model and of the Statistical Model, the decomposition of the Genetic Variance. Quantitative modelling the Generations F1, F2 and so forth in a Mendelian cross. Kinship </a:t>
            </a:r>
            <a:r>
              <a:rPr lang="en-GB" sz="180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GB" sz="1800">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 (Coefficient of Coancestry) between relatives such as parent-offspring and siblings; Inbreeding due to crossing such relatives.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Keywords of this chapter: Genetic variance and covariance between and within relatives.</a:t>
            </a:r>
            <a:endParaRPr lang="en-GB" sz="1200">
              <a:solidFill>
                <a:srgbClr val="FF0000"/>
              </a:solidFill>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Algebra as introduced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in this chapter:            </a:t>
            </a: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BD45A3B-96D3-4D96-931B-51A2276C334E}"/>
              </a:ext>
            </a:extLst>
          </p:cNvPr>
          <p:cNvPicPr>
            <a:picLocks noChangeAspect="1"/>
          </p:cNvPicPr>
          <p:nvPr/>
        </p:nvPicPr>
        <p:blipFill>
          <a:blip r:embed="rId2"/>
          <a:stretch>
            <a:fillRect/>
          </a:stretch>
        </p:blipFill>
        <p:spPr>
          <a:xfrm>
            <a:off x="2513375" y="3012141"/>
            <a:ext cx="9503232" cy="3594030"/>
          </a:xfrm>
          <a:prstGeom prst="rect">
            <a:avLst/>
          </a:prstGeom>
          <a:effectLst>
            <a:outerShdw blurRad="50800" dist="38100" dir="2700000" algn="tl" rotWithShape="0">
              <a:prstClr val="black">
                <a:alpha val="40000"/>
              </a:prstClr>
            </a:outerShdw>
          </a:effectLst>
        </p:spPr>
      </p:pic>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a:t>
            </a:fld>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900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Rectangle 793"/>
          <p:cNvSpPr>
            <a:spLocks noChangeAspect="1" noChangeArrowheads="1"/>
          </p:cNvSpPr>
          <p:nvPr/>
        </p:nvSpPr>
        <p:spPr bwMode="auto">
          <a:xfrm>
            <a:off x="1803337" y="1881157"/>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899" name="Rectangle 793"/>
          <p:cNvSpPr>
            <a:spLocks noChangeArrowheads="1"/>
          </p:cNvSpPr>
          <p:nvPr/>
        </p:nvSpPr>
        <p:spPr bwMode="auto">
          <a:xfrm>
            <a:off x="1765661" y="1900494"/>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0" name="Rectangle 793"/>
          <p:cNvSpPr>
            <a:spLocks noChangeArrowheads="1"/>
          </p:cNvSpPr>
          <p:nvPr/>
        </p:nvSpPr>
        <p:spPr bwMode="auto">
          <a:xfrm>
            <a:off x="1740114" y="1922120"/>
            <a:ext cx="40894" cy="170867"/>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1" name="Rectangle 793"/>
          <p:cNvSpPr>
            <a:spLocks noChangeArrowheads="1"/>
          </p:cNvSpPr>
          <p:nvPr/>
        </p:nvSpPr>
        <p:spPr bwMode="auto">
          <a:xfrm>
            <a:off x="1718035" y="1941042"/>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7" name="Text Box 7"/>
          <p:cNvSpPr txBox="1">
            <a:spLocks noChangeArrowheads="1"/>
          </p:cNvSpPr>
          <p:nvPr/>
        </p:nvSpPr>
        <p:spPr bwMode="auto">
          <a:xfrm>
            <a:off x="0" y="-33517"/>
            <a:ext cx="12111567" cy="83099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2400" dirty="0">
                <a:solidFill>
                  <a:schemeClr val="tx1">
                    <a:lumMod val="50000"/>
                    <a:lumOff val="50000"/>
                  </a:schemeClr>
                </a:solidFill>
                <a:latin typeface="Arial" panose="020B0604020202020204" pitchFamily="34" charset="0"/>
                <a:cs typeface="Arial" panose="020B0604020202020204" pitchFamily="34" charset="0"/>
              </a:rPr>
              <a:t>There are of course full-sibs and half-sibs in the HWE-Population; our in our much-plagued and much-quoted Reference Population. This here should visualize it.</a:t>
            </a:r>
          </a:p>
        </p:txBody>
      </p:sp>
      <p:grpSp>
        <p:nvGrpSpPr>
          <p:cNvPr id="895" name="Group 894"/>
          <p:cNvGrpSpPr/>
          <p:nvPr/>
        </p:nvGrpSpPr>
        <p:grpSpPr>
          <a:xfrm>
            <a:off x="6055783" y="3550057"/>
            <a:ext cx="3275541" cy="3187087"/>
            <a:chOff x="8328026" y="720196"/>
            <a:chExt cx="3275541" cy="3187087"/>
          </a:xfrm>
          <a:solidFill>
            <a:schemeClr val="bg1"/>
          </a:solidFill>
          <a:effectLst>
            <a:outerShdw blurRad="50800" dist="38100" dir="2700000" algn="tl" rotWithShape="0">
              <a:prstClr val="black">
                <a:alpha val="40000"/>
              </a:prstClr>
            </a:outerShdw>
          </a:effectLst>
        </p:grpSpPr>
        <p:sp>
          <p:nvSpPr>
            <p:cNvPr id="2" name="Rectangle 2"/>
            <p:cNvSpPr>
              <a:spLocks noChangeArrowheads="1"/>
            </p:cNvSpPr>
            <p:nvPr/>
          </p:nvSpPr>
          <p:spPr bwMode="auto">
            <a:xfrm>
              <a:off x="8328026" y="720196"/>
              <a:ext cx="3275541" cy="3181879"/>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 name="Rectangle 3"/>
            <p:cNvSpPr>
              <a:spLocks noChangeAspect="1" noChangeArrowheads="1"/>
            </p:cNvSpPr>
            <p:nvPr/>
          </p:nvSpPr>
          <p:spPr bwMode="auto">
            <a:xfrm>
              <a:off x="8576207" y="1255713"/>
              <a:ext cx="215900" cy="215900"/>
            </a:xfrm>
            <a:prstGeom prst="rect">
              <a:avLst/>
            </a:prstGeom>
            <a:grp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 name="Rectangle 4"/>
            <p:cNvSpPr>
              <a:spLocks noChangeArrowheads="1"/>
            </p:cNvSpPr>
            <p:nvPr/>
          </p:nvSpPr>
          <p:spPr bwMode="auto">
            <a:xfrm>
              <a:off x="8548159" y="979487"/>
              <a:ext cx="36513" cy="153987"/>
            </a:xfrm>
            <a:prstGeom prst="rect">
              <a:avLst/>
            </a:prstGeom>
            <a:grp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 name="Rectangle 5"/>
            <p:cNvSpPr>
              <a:spLocks noChangeArrowheads="1"/>
            </p:cNvSpPr>
            <p:nvPr/>
          </p:nvSpPr>
          <p:spPr bwMode="auto">
            <a:xfrm rot="5400000">
              <a:off x="8764059" y="979487"/>
              <a:ext cx="36513" cy="153987"/>
            </a:xfrm>
            <a:prstGeom prst="rect">
              <a:avLst/>
            </a:prstGeom>
            <a:grp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 name="Text Box 6"/>
            <p:cNvSpPr txBox="1">
              <a:spLocks noChangeArrowheads="1"/>
            </p:cNvSpPr>
            <p:nvPr/>
          </p:nvSpPr>
          <p:spPr bwMode="auto">
            <a:xfrm>
              <a:off x="9124422" y="906462"/>
              <a:ext cx="2479145" cy="3000821"/>
            </a:xfrm>
            <a:prstGeom prst="rect">
              <a:avLst/>
            </a:prstGeom>
            <a:grpFill/>
            <a:ln w="9525">
              <a:noFill/>
              <a:miter lim="800000"/>
              <a:headEnd/>
              <a:tailEnd/>
            </a:ln>
          </p:spPr>
          <p:txBody>
            <a:bodyPr wrap="square">
              <a:spAutoFit/>
            </a:bodyPr>
            <a:lstStyle/>
            <a:p>
              <a:pPr>
                <a:spcBef>
                  <a:spcPct val="50000"/>
                </a:spcBef>
              </a:pPr>
              <a:r>
                <a:rPr lang="en-GB" altLang="de-DE" dirty="0">
                  <a:latin typeface="Arial" panose="020B0604020202020204" pitchFamily="34" charset="0"/>
                  <a:cs typeface="Arial" panose="020B0604020202020204" pitchFamily="34" charset="0"/>
                </a:rPr>
                <a:t>∙ Gametes</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Non-inbred random member of the HWE Reference Population</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Random gametes </a:t>
              </a:r>
            </a:p>
            <a:p>
              <a:pPr>
                <a:spcBef>
                  <a:spcPct val="50000"/>
                </a:spcBef>
              </a:pP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N=∞ offspring from crossing two random members from the HWE population</a:t>
              </a:r>
            </a:p>
          </p:txBody>
        </p:sp>
        <p:grpSp>
          <p:nvGrpSpPr>
            <p:cNvPr id="855" name="Group 855"/>
            <p:cNvGrpSpPr>
              <a:grpSpLocks/>
            </p:cNvGrpSpPr>
            <p:nvPr/>
          </p:nvGrpSpPr>
          <p:grpSpPr bwMode="auto">
            <a:xfrm>
              <a:off x="8584672" y="2054572"/>
              <a:ext cx="468312" cy="391587"/>
              <a:chOff x="295" y="358"/>
              <a:chExt cx="295" cy="221"/>
            </a:xfrm>
            <a:grpFill/>
            <a:effectLst>
              <a:outerShdw blurRad="50800" dist="38100" dir="2700000" algn="tl" rotWithShape="0">
                <a:prstClr val="black">
                  <a:alpha val="40000"/>
                </a:prstClr>
              </a:outerShdw>
            </a:effectLst>
          </p:grpSpPr>
          <p:sp>
            <p:nvSpPr>
              <p:cNvPr id="856" name="Rectangle 856"/>
              <p:cNvSpPr>
                <a:spLocks noChangeArrowheads="1"/>
              </p:cNvSpPr>
              <p:nvPr/>
            </p:nvSpPr>
            <p:spPr bwMode="auto">
              <a:xfrm>
                <a:off x="499"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7" name="Rectangle 857"/>
              <p:cNvSpPr>
                <a:spLocks noChangeArrowheads="1"/>
              </p:cNvSpPr>
              <p:nvPr/>
            </p:nvSpPr>
            <p:spPr bwMode="auto">
              <a:xfrm>
                <a:off x="567" y="482"/>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8" name="Rectangle 858"/>
              <p:cNvSpPr>
                <a:spLocks noChangeArrowheads="1"/>
              </p:cNvSpPr>
              <p:nvPr/>
            </p:nvSpPr>
            <p:spPr bwMode="auto">
              <a:xfrm>
                <a:off x="431"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9" name="Rectangle 859"/>
              <p:cNvSpPr>
                <a:spLocks noChangeArrowheads="1"/>
              </p:cNvSpPr>
              <p:nvPr/>
            </p:nvSpPr>
            <p:spPr bwMode="auto">
              <a:xfrm>
                <a:off x="363"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0" name="Rectangle 860"/>
              <p:cNvSpPr>
                <a:spLocks noChangeArrowheads="1"/>
              </p:cNvSpPr>
              <p:nvPr/>
            </p:nvSpPr>
            <p:spPr bwMode="auto">
              <a:xfrm>
                <a:off x="295" y="482"/>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861" name="AutoShape 861"/>
              <p:cNvCxnSpPr>
                <a:cxnSpLocks noChangeShapeType="1"/>
                <a:endCxn id="857" idx="0"/>
              </p:cNvCxnSpPr>
              <p:nvPr/>
            </p:nvCxnSpPr>
            <p:spPr bwMode="auto">
              <a:xfrm>
                <a:off x="455" y="358"/>
                <a:ext cx="123" cy="118"/>
              </a:xfrm>
              <a:prstGeom prst="straightConnector1">
                <a:avLst/>
              </a:prstGeom>
              <a:grpFill/>
              <a:ln w="6350">
                <a:solidFill>
                  <a:schemeClr val="tx1"/>
                </a:solidFill>
                <a:round/>
                <a:headEnd/>
                <a:tailEnd type="arrow" w="sm" len="med"/>
              </a:ln>
            </p:spPr>
          </p:cxnSp>
          <p:cxnSp>
            <p:nvCxnSpPr>
              <p:cNvPr id="862" name="AutoShape 862"/>
              <p:cNvCxnSpPr>
                <a:cxnSpLocks noChangeShapeType="1"/>
                <a:endCxn id="856" idx="0"/>
              </p:cNvCxnSpPr>
              <p:nvPr/>
            </p:nvCxnSpPr>
            <p:spPr bwMode="auto">
              <a:xfrm>
                <a:off x="455" y="358"/>
                <a:ext cx="55" cy="118"/>
              </a:xfrm>
              <a:prstGeom prst="straightConnector1">
                <a:avLst/>
              </a:prstGeom>
              <a:grpFill/>
              <a:ln w="6350">
                <a:solidFill>
                  <a:schemeClr val="tx1"/>
                </a:solidFill>
                <a:round/>
                <a:headEnd/>
                <a:tailEnd type="arrow" w="sm" len="med"/>
              </a:ln>
            </p:spPr>
          </p:cxnSp>
          <p:cxnSp>
            <p:nvCxnSpPr>
              <p:cNvPr id="863" name="AutoShape 863"/>
              <p:cNvCxnSpPr>
                <a:cxnSpLocks noChangeShapeType="1"/>
                <a:endCxn id="858" idx="0"/>
              </p:cNvCxnSpPr>
              <p:nvPr/>
            </p:nvCxnSpPr>
            <p:spPr bwMode="auto">
              <a:xfrm flipH="1">
                <a:off x="442" y="358"/>
                <a:ext cx="13" cy="118"/>
              </a:xfrm>
              <a:prstGeom prst="straightConnector1">
                <a:avLst/>
              </a:prstGeom>
              <a:grpFill/>
              <a:ln w="6350">
                <a:solidFill>
                  <a:schemeClr val="tx1"/>
                </a:solidFill>
                <a:round/>
                <a:headEnd/>
                <a:tailEnd type="arrow" w="sm" len="med"/>
              </a:ln>
            </p:spPr>
          </p:cxnSp>
          <p:cxnSp>
            <p:nvCxnSpPr>
              <p:cNvPr id="864" name="AutoShape 864"/>
              <p:cNvCxnSpPr>
                <a:cxnSpLocks noChangeShapeType="1"/>
                <a:endCxn id="859" idx="0"/>
              </p:cNvCxnSpPr>
              <p:nvPr/>
            </p:nvCxnSpPr>
            <p:spPr bwMode="auto">
              <a:xfrm flipH="1">
                <a:off x="374" y="358"/>
                <a:ext cx="81" cy="118"/>
              </a:xfrm>
              <a:prstGeom prst="straightConnector1">
                <a:avLst/>
              </a:prstGeom>
              <a:grpFill/>
              <a:ln w="6350">
                <a:solidFill>
                  <a:schemeClr val="tx1"/>
                </a:solidFill>
                <a:round/>
                <a:headEnd/>
                <a:tailEnd type="arrow" w="sm" len="med"/>
              </a:ln>
            </p:spPr>
          </p:cxnSp>
          <p:cxnSp>
            <p:nvCxnSpPr>
              <p:cNvPr id="865" name="AutoShape 865"/>
              <p:cNvCxnSpPr>
                <a:cxnSpLocks noChangeShapeType="1"/>
                <a:endCxn id="860" idx="0"/>
              </p:cNvCxnSpPr>
              <p:nvPr/>
            </p:nvCxnSpPr>
            <p:spPr bwMode="auto">
              <a:xfrm flipH="1">
                <a:off x="306" y="358"/>
                <a:ext cx="149" cy="118"/>
              </a:xfrm>
              <a:prstGeom prst="straightConnector1">
                <a:avLst/>
              </a:prstGeom>
              <a:grpFill/>
              <a:ln w="6350">
                <a:solidFill>
                  <a:schemeClr val="tx1"/>
                </a:solidFill>
                <a:round/>
                <a:headEnd/>
                <a:tailEnd type="arrow" w="sm" len="med"/>
              </a:ln>
            </p:spPr>
          </p:cxnSp>
        </p:grpSp>
        <p:grpSp>
          <p:nvGrpSpPr>
            <p:cNvPr id="866" name="Group 866"/>
            <p:cNvGrpSpPr>
              <a:grpSpLocks/>
            </p:cNvGrpSpPr>
            <p:nvPr/>
          </p:nvGrpSpPr>
          <p:grpSpPr bwMode="auto">
            <a:xfrm>
              <a:off x="8576207" y="2831305"/>
              <a:ext cx="539750" cy="541338"/>
              <a:chOff x="1018" y="1842"/>
              <a:chExt cx="340" cy="341"/>
            </a:xfrm>
            <a:grpFill/>
            <a:effectLst>
              <a:outerShdw blurRad="50800" dist="38100" dir="2700000" algn="tl" rotWithShape="0">
                <a:prstClr val="black">
                  <a:alpha val="40000"/>
                </a:prstClr>
              </a:outerShdw>
            </a:effectLst>
          </p:grpSpPr>
          <p:sp>
            <p:nvSpPr>
              <p:cNvPr id="867" name="Rectangle 8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8" name="Rectangle 8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9" name="Rectangle 8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0" name="Rectangle 8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1" name="Rectangle 8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2" name="Rectangle 8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3" name="Rectangle 8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4" name="Rectangle 8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5" name="Rectangle 8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6" name="Rectangle 8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7" name="Rectangle 8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8" name="Rectangle 8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9" name="Rectangle 8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0" name="Rectangle 8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1" name="Rectangle 8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2" name="Rectangle 8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3" name="Rectangle 8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4" name="Rectangle 8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5" name="Rectangle 8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6" name="Rectangle 8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7" name="Rectangle 8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8" name="Rectangle 8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9" name="Rectangle 8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90" name="Rectangle 8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91" name="Rectangle 8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grpSp>
        <p:nvGrpSpPr>
          <p:cNvPr id="8" name="Group 7"/>
          <p:cNvGrpSpPr/>
          <p:nvPr/>
        </p:nvGrpSpPr>
        <p:grpSpPr>
          <a:xfrm>
            <a:off x="114980" y="904775"/>
            <a:ext cx="5886069" cy="5832369"/>
            <a:chOff x="114980" y="904775"/>
            <a:chExt cx="5886069" cy="5832369"/>
          </a:xfrm>
        </p:grpSpPr>
        <p:cxnSp>
          <p:nvCxnSpPr>
            <p:cNvPr id="9" name="AutoShape 9"/>
            <p:cNvCxnSpPr>
              <a:cxnSpLocks noChangeShapeType="1"/>
              <a:stCxn id="850" idx="3"/>
              <a:endCxn id="730" idx="1"/>
            </p:cNvCxnSpPr>
            <p:nvPr/>
          </p:nvCxnSpPr>
          <p:spPr bwMode="auto">
            <a:xfrm>
              <a:off x="2407711" y="26416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0" name="AutoShape 10"/>
            <p:cNvCxnSpPr>
              <a:cxnSpLocks noChangeShapeType="1"/>
              <a:stCxn id="851" idx="3"/>
              <a:endCxn id="731" idx="1"/>
            </p:cNvCxnSpPr>
            <p:nvPr/>
          </p:nvCxnSpPr>
          <p:spPr bwMode="auto">
            <a:xfrm>
              <a:off x="2407711" y="276317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1" name="AutoShape 11"/>
            <p:cNvCxnSpPr>
              <a:cxnSpLocks noChangeShapeType="1"/>
              <a:stCxn id="852" idx="3"/>
              <a:endCxn id="732" idx="1"/>
            </p:cNvCxnSpPr>
            <p:nvPr/>
          </p:nvCxnSpPr>
          <p:spPr bwMode="auto">
            <a:xfrm>
              <a:off x="2407711" y="288295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 name="AutoShape 12"/>
            <p:cNvCxnSpPr>
              <a:cxnSpLocks noChangeShapeType="1"/>
              <a:stCxn id="853" idx="3"/>
              <a:endCxn id="733" idx="1"/>
            </p:cNvCxnSpPr>
            <p:nvPr/>
          </p:nvCxnSpPr>
          <p:spPr bwMode="auto">
            <a:xfrm>
              <a:off x="2407711" y="300273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3" name="AutoShape 13"/>
            <p:cNvCxnSpPr>
              <a:cxnSpLocks noChangeShapeType="1"/>
              <a:stCxn id="854" idx="3"/>
              <a:endCxn id="734" idx="1"/>
            </p:cNvCxnSpPr>
            <p:nvPr/>
          </p:nvCxnSpPr>
          <p:spPr bwMode="auto">
            <a:xfrm>
              <a:off x="2407711" y="31225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4" name="Rectangle 14"/>
            <p:cNvSpPr>
              <a:spLocks noChangeArrowheads="1"/>
            </p:cNvSpPr>
            <p:nvPr/>
          </p:nvSpPr>
          <p:spPr bwMode="auto">
            <a:xfrm rot="5400000">
              <a:off x="-1558748" y="3935748"/>
              <a:ext cx="4234677" cy="887222"/>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 name="Rectangle 15"/>
            <p:cNvSpPr>
              <a:spLocks noChangeAspect="1" noChangeArrowheads="1"/>
            </p:cNvSpPr>
            <p:nvPr/>
          </p:nvSpPr>
          <p:spPr bwMode="auto">
            <a:xfrm>
              <a:off x="1488485" y="2266424"/>
              <a:ext cx="4512564" cy="4470720"/>
            </a:xfrm>
            <a:prstGeom prst="rect">
              <a:avLst/>
            </a:prstGeom>
            <a:noFill/>
            <a:ln w="127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Rectangle 16"/>
            <p:cNvSpPr>
              <a:spLocks noChangeArrowheads="1"/>
            </p:cNvSpPr>
            <p:nvPr/>
          </p:nvSpPr>
          <p:spPr bwMode="auto">
            <a:xfrm>
              <a:off x="1484929" y="904775"/>
              <a:ext cx="4274312" cy="87899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Text Box 17"/>
            <p:cNvSpPr txBox="1">
              <a:spLocks noChangeArrowheads="1"/>
            </p:cNvSpPr>
            <p:nvPr/>
          </p:nvSpPr>
          <p:spPr bwMode="auto">
            <a:xfrm>
              <a:off x="1549667" y="928840"/>
              <a:ext cx="4162927" cy="36590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sp>
          <p:nvSpPr>
            <p:cNvPr id="19" name="Rectangle 19"/>
            <p:cNvSpPr>
              <a:spLocks noChangeAspect="1" noChangeArrowheads="1"/>
            </p:cNvSpPr>
            <p:nvPr/>
          </p:nvSpPr>
          <p:spPr bwMode="auto">
            <a:xfrm rot="5400000">
              <a:off x="598828" y="27409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 name="Rectangle 20"/>
            <p:cNvSpPr>
              <a:spLocks noChangeArrowheads="1"/>
            </p:cNvSpPr>
            <p:nvPr/>
          </p:nvSpPr>
          <p:spPr bwMode="auto">
            <a:xfrm rot="16200000">
              <a:off x="1145521" y="267782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 name="Rectangle 21"/>
            <p:cNvSpPr>
              <a:spLocks noChangeArrowheads="1"/>
            </p:cNvSpPr>
            <p:nvPr/>
          </p:nvSpPr>
          <p:spPr bwMode="auto">
            <a:xfrm rot="16200000">
              <a:off x="1147299" y="255627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 name="Rectangle 22"/>
            <p:cNvSpPr>
              <a:spLocks noChangeArrowheads="1"/>
            </p:cNvSpPr>
            <p:nvPr/>
          </p:nvSpPr>
          <p:spPr bwMode="auto">
            <a:xfrm rot="16200000">
              <a:off x="1145521" y="279761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 name="Rectangle 23"/>
            <p:cNvSpPr>
              <a:spLocks noChangeArrowheads="1"/>
            </p:cNvSpPr>
            <p:nvPr/>
          </p:nvSpPr>
          <p:spPr bwMode="auto">
            <a:xfrm rot="16200000">
              <a:off x="1145521" y="291739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 name="Rectangle 24"/>
            <p:cNvSpPr>
              <a:spLocks noChangeArrowheads="1"/>
            </p:cNvSpPr>
            <p:nvPr/>
          </p:nvSpPr>
          <p:spPr bwMode="auto">
            <a:xfrm rot="16200000">
              <a:off x="1147299" y="303540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5" name="AutoShape 25"/>
            <p:cNvCxnSpPr>
              <a:cxnSpLocks noChangeShapeType="1"/>
              <a:stCxn id="19" idx="0"/>
              <a:endCxn id="21" idx="0"/>
            </p:cNvCxnSpPr>
            <p:nvPr/>
          </p:nvCxnSpPr>
          <p:spPr bwMode="auto">
            <a:xfrm flipV="1">
              <a:off x="860851" y="2645150"/>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6" name="AutoShape 26"/>
            <p:cNvCxnSpPr>
              <a:cxnSpLocks noChangeShapeType="1"/>
              <a:stCxn id="19" idx="0"/>
              <a:endCxn id="20" idx="0"/>
            </p:cNvCxnSpPr>
            <p:nvPr/>
          </p:nvCxnSpPr>
          <p:spPr bwMode="auto">
            <a:xfrm flipV="1">
              <a:off x="860851" y="276317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7" name="AutoShape 27"/>
            <p:cNvCxnSpPr>
              <a:cxnSpLocks noChangeShapeType="1"/>
              <a:stCxn id="19" idx="0"/>
              <a:endCxn id="22" idx="0"/>
            </p:cNvCxnSpPr>
            <p:nvPr/>
          </p:nvCxnSpPr>
          <p:spPr bwMode="auto">
            <a:xfrm>
              <a:off x="860851" y="28618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8" name="AutoShape 28"/>
            <p:cNvCxnSpPr>
              <a:cxnSpLocks noChangeShapeType="1"/>
              <a:stCxn id="19" idx="0"/>
              <a:endCxn id="23" idx="0"/>
            </p:cNvCxnSpPr>
            <p:nvPr/>
          </p:nvCxnSpPr>
          <p:spPr bwMode="auto">
            <a:xfrm>
              <a:off x="860851" y="28618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9" name="AutoShape 29"/>
            <p:cNvCxnSpPr>
              <a:cxnSpLocks noChangeShapeType="1"/>
              <a:stCxn id="19" idx="0"/>
              <a:endCxn id="24" idx="0"/>
            </p:cNvCxnSpPr>
            <p:nvPr/>
          </p:nvCxnSpPr>
          <p:spPr bwMode="auto">
            <a:xfrm>
              <a:off x="860851" y="28618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0" name="Group 30"/>
            <p:cNvGrpSpPr>
              <a:grpSpLocks/>
            </p:cNvGrpSpPr>
            <p:nvPr/>
          </p:nvGrpSpPr>
          <p:grpSpPr bwMode="auto">
            <a:xfrm>
              <a:off x="1803191" y="2581736"/>
              <a:ext cx="604520" cy="600676"/>
              <a:chOff x="1018" y="1842"/>
              <a:chExt cx="340" cy="341"/>
            </a:xfrm>
            <a:effectLst>
              <a:outerShdw blurRad="50800" dist="38100" dir="2700000" algn="tl" rotWithShape="0">
                <a:prstClr val="black">
                  <a:alpha val="40000"/>
                </a:prstClr>
              </a:outerShdw>
            </a:effectLst>
          </p:grpSpPr>
          <p:sp>
            <p:nvSpPr>
              <p:cNvPr id="830" name="Rectangle 3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1" name="Rectangle 3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2" name="Rectangle 3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3" name="Rectangle 3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4" name="Rectangle 3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5" name="Rectangle 3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6" name="Rectangle 3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7" name="Rectangle 3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8" name="Rectangle 3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9" name="Rectangle 4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0" name="Rectangle 4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1" name="Rectangle 4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2" name="Rectangle 4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3" name="Rectangle 4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4" name="Rectangle 4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5" name="Rectangle 4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6" name="Rectangle 4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7" name="Rectangle 4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8" name="Rectangle 4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9" name="Rectangle 5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0" name="Rectangle 5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1" name="Rectangle 5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2" name="Rectangle 5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3" name="Rectangle 5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4" name="Rectangle 5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31" name="AutoShape 56"/>
            <p:cNvCxnSpPr>
              <a:cxnSpLocks noChangeShapeType="1"/>
              <a:stCxn id="21" idx="2"/>
              <a:endCxn id="830" idx="1"/>
            </p:cNvCxnSpPr>
            <p:nvPr/>
          </p:nvCxnSpPr>
          <p:spPr bwMode="auto">
            <a:xfrm flipV="1">
              <a:off x="1266235" y="2641627"/>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2" name="AutoShape 57"/>
            <p:cNvCxnSpPr>
              <a:cxnSpLocks noChangeShapeType="1"/>
              <a:stCxn id="20" idx="2"/>
              <a:endCxn id="831" idx="1"/>
            </p:cNvCxnSpPr>
            <p:nvPr/>
          </p:nvCxnSpPr>
          <p:spPr bwMode="auto">
            <a:xfrm>
              <a:off x="1264457" y="276317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3" name="AutoShape 58"/>
            <p:cNvCxnSpPr>
              <a:cxnSpLocks noChangeShapeType="1"/>
              <a:stCxn id="22" idx="2"/>
              <a:endCxn id="832" idx="1"/>
            </p:cNvCxnSpPr>
            <p:nvPr/>
          </p:nvCxnSpPr>
          <p:spPr bwMode="auto">
            <a:xfrm>
              <a:off x="1264457" y="288295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4" name="AutoShape 59"/>
            <p:cNvCxnSpPr>
              <a:cxnSpLocks noChangeShapeType="1"/>
              <a:stCxn id="23" idx="2"/>
              <a:endCxn id="833" idx="1"/>
            </p:cNvCxnSpPr>
            <p:nvPr/>
          </p:nvCxnSpPr>
          <p:spPr bwMode="auto">
            <a:xfrm>
              <a:off x="1264457" y="300273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5" name="AutoShape 60"/>
            <p:cNvCxnSpPr>
              <a:cxnSpLocks noChangeShapeType="1"/>
              <a:stCxn id="24" idx="2"/>
              <a:endCxn id="834" idx="1"/>
            </p:cNvCxnSpPr>
            <p:nvPr/>
          </p:nvCxnSpPr>
          <p:spPr bwMode="auto">
            <a:xfrm flipV="1">
              <a:off x="1266235" y="31225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6" name="Group 61"/>
            <p:cNvGrpSpPr>
              <a:grpSpLocks/>
            </p:cNvGrpSpPr>
            <p:nvPr/>
          </p:nvGrpSpPr>
          <p:grpSpPr bwMode="auto">
            <a:xfrm>
              <a:off x="2654853" y="2581736"/>
              <a:ext cx="604520" cy="600676"/>
              <a:chOff x="1018" y="1842"/>
              <a:chExt cx="340" cy="341"/>
            </a:xfrm>
            <a:effectLst>
              <a:outerShdw blurRad="50800" dist="38100" dir="2700000" algn="tl" rotWithShape="0">
                <a:prstClr val="black">
                  <a:alpha val="40000"/>
                </a:prstClr>
              </a:outerShdw>
            </a:effectLst>
          </p:grpSpPr>
          <p:sp>
            <p:nvSpPr>
              <p:cNvPr id="805" name="Rectangle 6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6" name="Rectangle 6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7" name="Rectangle 6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8" name="Rectangle 6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9" name="Rectangle 6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0" name="Rectangle 6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1" name="Rectangle 6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2" name="Rectangle 6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3" name="Rectangle 7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4" name="Rectangle 7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5" name="Rectangle 7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6" name="Rectangle 7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7" name="Rectangle 7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8" name="Rectangle 7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9" name="Rectangle 7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0" name="Rectangle 7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1" name="Rectangle 7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2" name="Rectangle 7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3" name="Rectangle 8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4" name="Rectangle 8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5" name="Rectangle 8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6" name="Rectangle 8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7" name="Rectangle 8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8" name="Rectangle 8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9" name="Rectangle 8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7" name="Group 87"/>
            <p:cNvGrpSpPr>
              <a:grpSpLocks/>
            </p:cNvGrpSpPr>
            <p:nvPr/>
          </p:nvGrpSpPr>
          <p:grpSpPr bwMode="auto">
            <a:xfrm>
              <a:off x="3460287" y="2581736"/>
              <a:ext cx="604520" cy="600676"/>
              <a:chOff x="1018" y="1842"/>
              <a:chExt cx="340" cy="341"/>
            </a:xfrm>
            <a:effectLst>
              <a:outerShdw blurRad="50800" dist="38100" dir="2700000" algn="tl" rotWithShape="0">
                <a:prstClr val="black">
                  <a:alpha val="40000"/>
                </a:prstClr>
              </a:outerShdw>
            </a:effectLst>
          </p:grpSpPr>
          <p:sp>
            <p:nvSpPr>
              <p:cNvPr id="780" name="Rectangle 8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1" name="Rectangle 8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2" name="Rectangle 9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3" name="Rectangle 9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4" name="Rectangle 9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5" name="Rectangle 9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6" name="Rectangle 9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7" name="Rectangle 9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8" name="Rectangle 9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9" name="Rectangle 9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0" name="Rectangle 9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1" name="Rectangle 9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2" name="Rectangle 10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3" name="Rectangle 10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4" name="Rectangle 10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5" name="Rectangle 10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6" name="Rectangle 10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7" name="Rectangle 10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8" name="Rectangle 10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9" name="Rectangle 10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0" name="Rectangle 10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1" name="Rectangle 10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2" name="Rectangle 11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3" name="Rectangle 11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4" name="Rectangle 11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8" name="Group 113"/>
            <p:cNvGrpSpPr>
              <a:grpSpLocks/>
            </p:cNvGrpSpPr>
            <p:nvPr/>
          </p:nvGrpSpPr>
          <p:grpSpPr bwMode="auto">
            <a:xfrm>
              <a:off x="4267499" y="2581736"/>
              <a:ext cx="604520" cy="600676"/>
              <a:chOff x="1018" y="1842"/>
              <a:chExt cx="340" cy="341"/>
            </a:xfrm>
            <a:effectLst>
              <a:outerShdw blurRad="50800" dist="38100" dir="2700000" algn="tl" rotWithShape="0">
                <a:prstClr val="black">
                  <a:alpha val="40000"/>
                </a:prstClr>
              </a:outerShdw>
            </a:effectLst>
          </p:grpSpPr>
          <p:sp>
            <p:nvSpPr>
              <p:cNvPr id="755" name="Rectangle 1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6" name="Rectangle 1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7" name="Rectangle 1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8" name="Rectangle 1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9" name="Rectangle 1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0" name="Rectangle 1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1" name="Rectangle 1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2" name="Rectangle 1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3" name="Rectangle 1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4" name="Rectangle 1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5" name="Rectangle 1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6" name="Rectangle 1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7" name="Rectangle 1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8" name="Rectangle 1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9" name="Rectangle 1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0" name="Rectangle 1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1" name="Rectangle 1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2" name="Rectangle 1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3" name="Rectangle 1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4" name="Rectangle 1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5" name="Rectangle 1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6" name="Rectangle 1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7" name="Rectangle 1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8" name="Rectangle 1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9" name="Rectangle 1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9" name="Group 139"/>
            <p:cNvGrpSpPr>
              <a:grpSpLocks/>
            </p:cNvGrpSpPr>
            <p:nvPr/>
          </p:nvGrpSpPr>
          <p:grpSpPr bwMode="auto">
            <a:xfrm>
              <a:off x="5113827" y="2581736"/>
              <a:ext cx="604520" cy="600676"/>
              <a:chOff x="1018" y="1842"/>
              <a:chExt cx="340" cy="341"/>
            </a:xfrm>
            <a:effectLst>
              <a:outerShdw blurRad="50800" dist="38100" dir="2700000" algn="tl" rotWithShape="0">
                <a:prstClr val="black">
                  <a:alpha val="40000"/>
                </a:prstClr>
              </a:outerShdw>
            </a:effectLst>
          </p:grpSpPr>
          <p:sp>
            <p:nvSpPr>
              <p:cNvPr id="730" name="Rectangle 1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1" name="Rectangle 1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2" name="Rectangle 1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3" name="Rectangle 1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4" name="Rectangle 1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5" name="Rectangle 1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6" name="Rectangle 1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7" name="Rectangle 1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8" name="Rectangle 1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9" name="Rectangle 1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0" name="Rectangle 1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1" name="Rectangle 1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2" name="Rectangle 1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3" name="Rectangle 1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4" name="Rectangle 1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5" name="Rectangle 1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6" name="Rectangle 1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7" name="Rectangle 1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8" name="Rectangle 1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9" name="Rectangle 1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0" name="Rectangle 1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1" name="Rectangle 1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2" name="Rectangle 1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3" name="Rectangle 1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4" name="Rectangle 1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0" name="Rectangle 165"/>
            <p:cNvSpPr>
              <a:spLocks noChangeArrowheads="1"/>
            </p:cNvSpPr>
            <p:nvPr/>
          </p:nvSpPr>
          <p:spPr bwMode="auto">
            <a:xfrm>
              <a:off x="1726737" y="2502468"/>
              <a:ext cx="4032504" cy="399511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41" name="AutoShape 166"/>
            <p:cNvCxnSpPr>
              <a:cxnSpLocks noChangeShapeType="1"/>
              <a:stCxn id="725" idx="3"/>
              <a:endCxn id="605" idx="1"/>
            </p:cNvCxnSpPr>
            <p:nvPr/>
          </p:nvCxnSpPr>
          <p:spPr bwMode="auto">
            <a:xfrm>
              <a:off x="2407711" y="348010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2" name="AutoShape 167"/>
            <p:cNvCxnSpPr>
              <a:cxnSpLocks noChangeShapeType="1"/>
              <a:stCxn id="726" idx="3"/>
              <a:endCxn id="606" idx="1"/>
            </p:cNvCxnSpPr>
            <p:nvPr/>
          </p:nvCxnSpPr>
          <p:spPr bwMode="auto">
            <a:xfrm>
              <a:off x="2407711" y="360165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3" name="AutoShape 168"/>
            <p:cNvCxnSpPr>
              <a:cxnSpLocks noChangeShapeType="1"/>
              <a:stCxn id="727" idx="3"/>
              <a:endCxn id="607" idx="1"/>
            </p:cNvCxnSpPr>
            <p:nvPr/>
          </p:nvCxnSpPr>
          <p:spPr bwMode="auto">
            <a:xfrm>
              <a:off x="2407711" y="372143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4" name="AutoShape 169"/>
            <p:cNvCxnSpPr>
              <a:cxnSpLocks noChangeShapeType="1"/>
              <a:stCxn id="728" idx="3"/>
              <a:endCxn id="608" idx="1"/>
            </p:cNvCxnSpPr>
            <p:nvPr/>
          </p:nvCxnSpPr>
          <p:spPr bwMode="auto">
            <a:xfrm>
              <a:off x="2407711" y="384121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5" name="AutoShape 170"/>
            <p:cNvCxnSpPr>
              <a:cxnSpLocks noChangeShapeType="1"/>
              <a:stCxn id="729" idx="3"/>
              <a:endCxn id="609" idx="1"/>
            </p:cNvCxnSpPr>
            <p:nvPr/>
          </p:nvCxnSpPr>
          <p:spPr bwMode="auto">
            <a:xfrm>
              <a:off x="2407711" y="396100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46" name="Rectangle 171"/>
            <p:cNvSpPr>
              <a:spLocks noChangeAspect="1" noChangeArrowheads="1"/>
            </p:cNvSpPr>
            <p:nvPr/>
          </p:nvSpPr>
          <p:spPr bwMode="auto">
            <a:xfrm rot="5400000">
              <a:off x="598828" y="3579393"/>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 name="Rectangle 172"/>
            <p:cNvSpPr>
              <a:spLocks noChangeArrowheads="1"/>
            </p:cNvSpPr>
            <p:nvPr/>
          </p:nvSpPr>
          <p:spPr bwMode="auto">
            <a:xfrm rot="16200000">
              <a:off x="1145521" y="351630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 name="Rectangle 173"/>
            <p:cNvSpPr>
              <a:spLocks noChangeArrowheads="1"/>
            </p:cNvSpPr>
            <p:nvPr/>
          </p:nvSpPr>
          <p:spPr bwMode="auto">
            <a:xfrm rot="16200000">
              <a:off x="1147299" y="339475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 name="Rectangle 174"/>
            <p:cNvSpPr>
              <a:spLocks noChangeArrowheads="1"/>
            </p:cNvSpPr>
            <p:nvPr/>
          </p:nvSpPr>
          <p:spPr bwMode="auto">
            <a:xfrm rot="16200000">
              <a:off x="1145521" y="363609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 name="Rectangle 175"/>
            <p:cNvSpPr>
              <a:spLocks noChangeArrowheads="1"/>
            </p:cNvSpPr>
            <p:nvPr/>
          </p:nvSpPr>
          <p:spPr bwMode="auto">
            <a:xfrm rot="16200000">
              <a:off x="1145521" y="375587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 name="Rectangle 176"/>
            <p:cNvSpPr>
              <a:spLocks noChangeArrowheads="1"/>
            </p:cNvSpPr>
            <p:nvPr/>
          </p:nvSpPr>
          <p:spPr bwMode="auto">
            <a:xfrm rot="16200000">
              <a:off x="1147299" y="387388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52" name="AutoShape 177"/>
            <p:cNvCxnSpPr>
              <a:cxnSpLocks noChangeShapeType="1"/>
              <a:stCxn id="46" idx="0"/>
              <a:endCxn id="48" idx="0"/>
            </p:cNvCxnSpPr>
            <p:nvPr/>
          </p:nvCxnSpPr>
          <p:spPr bwMode="auto">
            <a:xfrm flipV="1">
              <a:off x="860851" y="3483631"/>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3" name="AutoShape 178"/>
            <p:cNvCxnSpPr>
              <a:cxnSpLocks noChangeShapeType="1"/>
              <a:stCxn id="46" idx="0"/>
              <a:endCxn id="47" idx="0"/>
            </p:cNvCxnSpPr>
            <p:nvPr/>
          </p:nvCxnSpPr>
          <p:spPr bwMode="auto">
            <a:xfrm flipV="1">
              <a:off x="860851" y="360165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4" name="AutoShape 179"/>
            <p:cNvCxnSpPr>
              <a:cxnSpLocks noChangeShapeType="1"/>
              <a:stCxn id="46" idx="0"/>
              <a:endCxn id="49" idx="0"/>
            </p:cNvCxnSpPr>
            <p:nvPr/>
          </p:nvCxnSpPr>
          <p:spPr bwMode="auto">
            <a:xfrm>
              <a:off x="860851" y="3700297"/>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5" name="AutoShape 180"/>
            <p:cNvCxnSpPr>
              <a:cxnSpLocks noChangeShapeType="1"/>
              <a:stCxn id="46" idx="0"/>
              <a:endCxn id="50" idx="0"/>
            </p:cNvCxnSpPr>
            <p:nvPr/>
          </p:nvCxnSpPr>
          <p:spPr bwMode="auto">
            <a:xfrm>
              <a:off x="860851" y="3700297"/>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6" name="AutoShape 181"/>
            <p:cNvCxnSpPr>
              <a:cxnSpLocks noChangeShapeType="1"/>
              <a:stCxn id="46" idx="0"/>
              <a:endCxn id="51" idx="0"/>
            </p:cNvCxnSpPr>
            <p:nvPr/>
          </p:nvCxnSpPr>
          <p:spPr bwMode="auto">
            <a:xfrm>
              <a:off x="860851" y="3700297"/>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57" name="Group 182"/>
            <p:cNvGrpSpPr>
              <a:grpSpLocks/>
            </p:cNvGrpSpPr>
            <p:nvPr/>
          </p:nvGrpSpPr>
          <p:grpSpPr bwMode="auto">
            <a:xfrm>
              <a:off x="1803191" y="3420216"/>
              <a:ext cx="604520" cy="600676"/>
              <a:chOff x="1018" y="1842"/>
              <a:chExt cx="340" cy="341"/>
            </a:xfrm>
            <a:effectLst>
              <a:outerShdw blurRad="50800" dist="38100" dir="2700000" algn="tl" rotWithShape="0">
                <a:prstClr val="black">
                  <a:alpha val="40000"/>
                </a:prstClr>
              </a:outerShdw>
            </a:effectLst>
          </p:grpSpPr>
          <p:sp>
            <p:nvSpPr>
              <p:cNvPr id="705" name="Rectangle 18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6" name="Rectangle 18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7" name="Rectangle 18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8" name="Rectangle 18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9" name="Rectangle 18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0" name="Rectangle 18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1" name="Rectangle 18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2" name="Rectangle 19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3" name="Rectangle 19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4" name="Rectangle 19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5" name="Rectangle 19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6" name="Rectangle 19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7" name="Rectangle 19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8" name="Rectangle 19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9" name="Rectangle 19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0" name="Rectangle 19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1" name="Rectangle 19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2" name="Rectangle 20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3" name="Rectangle 20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4" name="Rectangle 20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5" name="Rectangle 20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6" name="Rectangle 20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7" name="Rectangle 20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8" name="Rectangle 20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9" name="Rectangle 20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58" name="AutoShape 208"/>
            <p:cNvCxnSpPr>
              <a:cxnSpLocks noChangeShapeType="1"/>
              <a:stCxn id="48" idx="2"/>
              <a:endCxn id="705" idx="1"/>
            </p:cNvCxnSpPr>
            <p:nvPr/>
          </p:nvCxnSpPr>
          <p:spPr bwMode="auto">
            <a:xfrm flipV="1">
              <a:off x="1266235" y="3480108"/>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9" name="AutoShape 209"/>
            <p:cNvCxnSpPr>
              <a:cxnSpLocks noChangeShapeType="1"/>
              <a:stCxn id="47" idx="2"/>
              <a:endCxn id="706" idx="1"/>
            </p:cNvCxnSpPr>
            <p:nvPr/>
          </p:nvCxnSpPr>
          <p:spPr bwMode="auto">
            <a:xfrm>
              <a:off x="1264457" y="360165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0" name="AutoShape 210"/>
            <p:cNvCxnSpPr>
              <a:cxnSpLocks noChangeShapeType="1"/>
              <a:stCxn id="49" idx="2"/>
              <a:endCxn id="707" idx="1"/>
            </p:cNvCxnSpPr>
            <p:nvPr/>
          </p:nvCxnSpPr>
          <p:spPr bwMode="auto">
            <a:xfrm>
              <a:off x="1264457" y="372143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1" name="AutoShape 211"/>
            <p:cNvCxnSpPr>
              <a:cxnSpLocks noChangeShapeType="1"/>
              <a:stCxn id="50" idx="2"/>
              <a:endCxn id="708" idx="1"/>
            </p:cNvCxnSpPr>
            <p:nvPr/>
          </p:nvCxnSpPr>
          <p:spPr bwMode="auto">
            <a:xfrm>
              <a:off x="1264457" y="384121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2" name="AutoShape 212"/>
            <p:cNvCxnSpPr>
              <a:cxnSpLocks noChangeShapeType="1"/>
              <a:stCxn id="51" idx="2"/>
              <a:endCxn id="709" idx="1"/>
            </p:cNvCxnSpPr>
            <p:nvPr/>
          </p:nvCxnSpPr>
          <p:spPr bwMode="auto">
            <a:xfrm flipV="1">
              <a:off x="1266235" y="396100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63" name="Group 213"/>
            <p:cNvGrpSpPr>
              <a:grpSpLocks/>
            </p:cNvGrpSpPr>
            <p:nvPr/>
          </p:nvGrpSpPr>
          <p:grpSpPr bwMode="auto">
            <a:xfrm>
              <a:off x="2654853" y="3420216"/>
              <a:ext cx="604520" cy="600676"/>
              <a:chOff x="1018" y="1842"/>
              <a:chExt cx="340" cy="341"/>
            </a:xfrm>
            <a:effectLst>
              <a:outerShdw blurRad="50800" dist="38100" dir="2700000" algn="tl" rotWithShape="0">
                <a:prstClr val="black">
                  <a:alpha val="40000"/>
                </a:prstClr>
              </a:outerShdw>
            </a:effectLst>
          </p:grpSpPr>
          <p:sp>
            <p:nvSpPr>
              <p:cNvPr id="680" name="Rectangle 2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1" name="Rectangle 2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2" name="Rectangle 2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3" name="Rectangle 2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4" name="Rectangle 2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5" name="Rectangle 2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6" name="Rectangle 2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7" name="Rectangle 2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8" name="Rectangle 2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9" name="Rectangle 2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0" name="Rectangle 2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1" name="Rectangle 2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2" name="Rectangle 2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3" name="Rectangle 2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4" name="Rectangle 2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5" name="Rectangle 2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6" name="Rectangle 2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7" name="Rectangle 2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8" name="Rectangle 2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9" name="Rectangle 2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0" name="Rectangle 2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1" name="Rectangle 2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2" name="Rectangle 2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3" name="Rectangle 2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4" name="Rectangle 2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4" name="Group 239"/>
            <p:cNvGrpSpPr>
              <a:grpSpLocks/>
            </p:cNvGrpSpPr>
            <p:nvPr/>
          </p:nvGrpSpPr>
          <p:grpSpPr bwMode="auto">
            <a:xfrm>
              <a:off x="3460287" y="3420216"/>
              <a:ext cx="604520" cy="600676"/>
              <a:chOff x="1018" y="1842"/>
              <a:chExt cx="340" cy="341"/>
            </a:xfrm>
            <a:effectLst>
              <a:outerShdw blurRad="50800" dist="38100" dir="2700000" algn="tl" rotWithShape="0">
                <a:prstClr val="black">
                  <a:alpha val="40000"/>
                </a:prstClr>
              </a:outerShdw>
            </a:effectLst>
          </p:grpSpPr>
          <p:sp>
            <p:nvSpPr>
              <p:cNvPr id="655" name="Rectangle 2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6" name="Rectangle 2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7" name="Rectangle 2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8" name="Rectangle 2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9" name="Rectangle 2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0" name="Rectangle 2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1" name="Rectangle 2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2" name="Rectangle 2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3" name="Rectangle 2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4" name="Rectangle 2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5" name="Rectangle 2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6" name="Rectangle 2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7" name="Rectangle 2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8" name="Rectangle 2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9" name="Rectangle 2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0" name="Rectangle 2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1" name="Rectangle 2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2" name="Rectangle 2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3" name="Rectangle 2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4" name="Rectangle 2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5" name="Rectangle 2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6" name="Rectangle 2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7" name="Rectangle 2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8" name="Rectangle 2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9" name="Rectangle 2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5" name="Group 265"/>
            <p:cNvGrpSpPr>
              <a:grpSpLocks/>
            </p:cNvGrpSpPr>
            <p:nvPr/>
          </p:nvGrpSpPr>
          <p:grpSpPr bwMode="auto">
            <a:xfrm>
              <a:off x="4267499" y="3420216"/>
              <a:ext cx="604520" cy="600676"/>
              <a:chOff x="1018" y="1842"/>
              <a:chExt cx="340" cy="341"/>
            </a:xfrm>
            <a:effectLst>
              <a:outerShdw blurRad="50800" dist="38100" dir="2700000" algn="tl" rotWithShape="0">
                <a:prstClr val="black">
                  <a:alpha val="40000"/>
                </a:prstClr>
              </a:outerShdw>
            </a:effectLst>
          </p:grpSpPr>
          <p:sp>
            <p:nvSpPr>
              <p:cNvPr id="630" name="Rectangle 26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1" name="Rectangle 26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2" name="Rectangle 26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3" name="Rectangle 26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4" name="Rectangle 27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5" name="Rectangle 27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6" name="Rectangle 27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7" name="Rectangle 27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8" name="Rectangle 27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9" name="Rectangle 27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0" name="Rectangle 27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1" name="Rectangle 27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2" name="Rectangle 27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3" name="Rectangle 27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4" name="Rectangle 28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5" name="Rectangle 28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6" name="Rectangle 28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7" name="Rectangle 28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8" name="Rectangle 28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9" name="Rectangle 28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0" name="Rectangle 28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1" name="Rectangle 28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2" name="Rectangle 28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3" name="Rectangle 28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4" name="Rectangle 29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6" name="Group 291"/>
            <p:cNvGrpSpPr>
              <a:grpSpLocks/>
            </p:cNvGrpSpPr>
            <p:nvPr/>
          </p:nvGrpSpPr>
          <p:grpSpPr bwMode="auto">
            <a:xfrm>
              <a:off x="5113827" y="3420216"/>
              <a:ext cx="604520" cy="600676"/>
              <a:chOff x="1018" y="1842"/>
              <a:chExt cx="340" cy="341"/>
            </a:xfrm>
            <a:effectLst>
              <a:outerShdw blurRad="50800" dist="38100" dir="2700000" algn="tl" rotWithShape="0">
                <a:prstClr val="black">
                  <a:alpha val="40000"/>
                </a:prstClr>
              </a:outerShdw>
            </a:effectLst>
          </p:grpSpPr>
          <p:sp>
            <p:nvSpPr>
              <p:cNvPr id="605" name="Rectangle 29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6" name="Rectangle 29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7" name="Rectangle 29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8" name="Rectangle 29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9" name="Rectangle 29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0" name="Rectangle 29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1" name="Rectangle 29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2" name="Rectangle 29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3" name="Rectangle 30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4" name="Rectangle 30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5" name="Rectangle 30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6" name="Rectangle 30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7" name="Rectangle 30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8" name="Rectangle 30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9" name="Rectangle 30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0" name="Rectangle 30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1" name="Rectangle 30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2" name="Rectangle 30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3" name="Rectangle 31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4" name="Rectangle 31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5" name="Rectangle 31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6" name="Rectangle 31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7" name="Rectangle 31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8" name="Rectangle 31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9" name="Rectangle 31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67" name="AutoShape 317"/>
            <p:cNvCxnSpPr>
              <a:cxnSpLocks noChangeShapeType="1"/>
              <a:stCxn id="600" idx="3"/>
              <a:endCxn id="480" idx="1"/>
            </p:cNvCxnSpPr>
            <p:nvPr/>
          </p:nvCxnSpPr>
          <p:spPr bwMode="auto">
            <a:xfrm>
              <a:off x="2407711" y="427983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8" name="AutoShape 318"/>
            <p:cNvCxnSpPr>
              <a:cxnSpLocks noChangeShapeType="1"/>
              <a:stCxn id="601" idx="3"/>
              <a:endCxn id="481" idx="1"/>
            </p:cNvCxnSpPr>
            <p:nvPr/>
          </p:nvCxnSpPr>
          <p:spPr bwMode="auto">
            <a:xfrm>
              <a:off x="2407711" y="440137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9" name="AutoShape 319"/>
            <p:cNvCxnSpPr>
              <a:cxnSpLocks noChangeShapeType="1"/>
              <a:stCxn id="602" idx="3"/>
              <a:endCxn id="482" idx="1"/>
            </p:cNvCxnSpPr>
            <p:nvPr/>
          </p:nvCxnSpPr>
          <p:spPr bwMode="auto">
            <a:xfrm>
              <a:off x="2407711" y="452116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0" name="AutoShape 320"/>
            <p:cNvCxnSpPr>
              <a:cxnSpLocks noChangeShapeType="1"/>
              <a:stCxn id="603" idx="3"/>
              <a:endCxn id="483" idx="1"/>
            </p:cNvCxnSpPr>
            <p:nvPr/>
          </p:nvCxnSpPr>
          <p:spPr bwMode="auto">
            <a:xfrm>
              <a:off x="2407711" y="46409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1" name="AutoShape 321"/>
            <p:cNvCxnSpPr>
              <a:cxnSpLocks noChangeShapeType="1"/>
              <a:stCxn id="604" idx="3"/>
              <a:endCxn id="484" idx="1"/>
            </p:cNvCxnSpPr>
            <p:nvPr/>
          </p:nvCxnSpPr>
          <p:spPr bwMode="auto">
            <a:xfrm>
              <a:off x="2407711" y="47607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72" name="Rectangle 322"/>
            <p:cNvSpPr>
              <a:spLocks noChangeAspect="1" noChangeArrowheads="1"/>
            </p:cNvSpPr>
            <p:nvPr/>
          </p:nvSpPr>
          <p:spPr bwMode="auto">
            <a:xfrm rot="5400000">
              <a:off x="598828" y="4379119"/>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 name="Rectangle 323"/>
            <p:cNvSpPr>
              <a:spLocks noChangeArrowheads="1"/>
            </p:cNvSpPr>
            <p:nvPr/>
          </p:nvSpPr>
          <p:spPr bwMode="auto">
            <a:xfrm rot="16200000">
              <a:off x="1145521" y="431603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 name="Rectangle 324"/>
            <p:cNvSpPr>
              <a:spLocks noChangeArrowheads="1"/>
            </p:cNvSpPr>
            <p:nvPr/>
          </p:nvSpPr>
          <p:spPr bwMode="auto">
            <a:xfrm rot="16200000">
              <a:off x="1147299" y="4194482"/>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 name="Rectangle 325"/>
            <p:cNvSpPr>
              <a:spLocks noChangeArrowheads="1"/>
            </p:cNvSpPr>
            <p:nvPr/>
          </p:nvSpPr>
          <p:spPr bwMode="auto">
            <a:xfrm rot="16200000">
              <a:off x="1145521" y="443581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 name="Rectangle 326"/>
            <p:cNvSpPr>
              <a:spLocks noChangeArrowheads="1"/>
            </p:cNvSpPr>
            <p:nvPr/>
          </p:nvSpPr>
          <p:spPr bwMode="auto">
            <a:xfrm rot="16200000">
              <a:off x="1145521" y="45556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 name="Rectangle 327"/>
            <p:cNvSpPr>
              <a:spLocks noChangeArrowheads="1"/>
            </p:cNvSpPr>
            <p:nvPr/>
          </p:nvSpPr>
          <p:spPr bwMode="auto">
            <a:xfrm rot="16200000">
              <a:off x="1147299" y="4673613"/>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78" name="AutoShape 328"/>
            <p:cNvCxnSpPr>
              <a:cxnSpLocks noChangeShapeType="1"/>
              <a:stCxn id="72" idx="0"/>
              <a:endCxn id="74" idx="0"/>
            </p:cNvCxnSpPr>
            <p:nvPr/>
          </p:nvCxnSpPr>
          <p:spPr bwMode="auto">
            <a:xfrm flipV="1">
              <a:off x="860851" y="4283357"/>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79" name="AutoShape 329"/>
            <p:cNvCxnSpPr>
              <a:cxnSpLocks noChangeShapeType="1"/>
              <a:stCxn id="72" idx="0"/>
              <a:endCxn id="73" idx="0"/>
            </p:cNvCxnSpPr>
            <p:nvPr/>
          </p:nvCxnSpPr>
          <p:spPr bwMode="auto">
            <a:xfrm flipV="1">
              <a:off x="860851" y="4401378"/>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0" name="AutoShape 330"/>
            <p:cNvCxnSpPr>
              <a:cxnSpLocks noChangeShapeType="1"/>
              <a:stCxn id="72" idx="0"/>
              <a:endCxn id="75" idx="0"/>
            </p:cNvCxnSpPr>
            <p:nvPr/>
          </p:nvCxnSpPr>
          <p:spPr bwMode="auto">
            <a:xfrm>
              <a:off x="860851" y="4500023"/>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1" name="AutoShape 331"/>
            <p:cNvCxnSpPr>
              <a:cxnSpLocks noChangeShapeType="1"/>
              <a:stCxn id="72" idx="0"/>
              <a:endCxn id="76" idx="0"/>
            </p:cNvCxnSpPr>
            <p:nvPr/>
          </p:nvCxnSpPr>
          <p:spPr bwMode="auto">
            <a:xfrm>
              <a:off x="860851" y="4500023"/>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2" name="AutoShape 332"/>
            <p:cNvCxnSpPr>
              <a:cxnSpLocks noChangeShapeType="1"/>
              <a:stCxn id="72" idx="0"/>
              <a:endCxn id="77" idx="0"/>
            </p:cNvCxnSpPr>
            <p:nvPr/>
          </p:nvCxnSpPr>
          <p:spPr bwMode="auto">
            <a:xfrm>
              <a:off x="860851" y="4500023"/>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3" name="Group 333"/>
            <p:cNvGrpSpPr>
              <a:grpSpLocks/>
            </p:cNvGrpSpPr>
            <p:nvPr/>
          </p:nvGrpSpPr>
          <p:grpSpPr bwMode="auto">
            <a:xfrm>
              <a:off x="1803191" y="4219942"/>
              <a:ext cx="604520" cy="600676"/>
              <a:chOff x="1018" y="1842"/>
              <a:chExt cx="340" cy="341"/>
            </a:xfrm>
            <a:effectLst>
              <a:outerShdw blurRad="50800" dist="38100" dir="2700000" algn="tl" rotWithShape="0">
                <a:prstClr val="black">
                  <a:alpha val="40000"/>
                </a:prstClr>
              </a:outerShdw>
            </a:effectLst>
          </p:grpSpPr>
          <p:sp>
            <p:nvSpPr>
              <p:cNvPr id="580" name="Rectangle 33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1" name="Rectangle 33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2" name="Rectangle 33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3" name="Rectangle 33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4" name="Rectangle 33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5" name="Rectangle 33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6" name="Rectangle 34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7" name="Rectangle 34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8" name="Rectangle 34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9" name="Rectangle 34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0" name="Rectangle 34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1" name="Rectangle 34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2" name="Rectangle 34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3" name="Rectangle 34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4" name="Rectangle 34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5" name="Rectangle 34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6" name="Rectangle 35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7" name="Rectangle 35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8" name="Rectangle 35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9" name="Rectangle 35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0" name="Rectangle 35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1" name="Rectangle 35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2" name="Rectangle 35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3" name="Rectangle 35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4" name="Rectangle 35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84" name="AutoShape 359"/>
            <p:cNvCxnSpPr>
              <a:cxnSpLocks noChangeShapeType="1"/>
              <a:stCxn id="74" idx="2"/>
              <a:endCxn id="580" idx="1"/>
            </p:cNvCxnSpPr>
            <p:nvPr/>
          </p:nvCxnSpPr>
          <p:spPr bwMode="auto">
            <a:xfrm flipV="1">
              <a:off x="1266235" y="4279834"/>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5" name="AutoShape 360"/>
            <p:cNvCxnSpPr>
              <a:cxnSpLocks noChangeShapeType="1"/>
              <a:stCxn id="73" idx="2"/>
              <a:endCxn id="581" idx="1"/>
            </p:cNvCxnSpPr>
            <p:nvPr/>
          </p:nvCxnSpPr>
          <p:spPr bwMode="auto">
            <a:xfrm>
              <a:off x="1264457" y="440137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6" name="AutoShape 361"/>
            <p:cNvCxnSpPr>
              <a:cxnSpLocks noChangeShapeType="1"/>
              <a:stCxn id="75" idx="2"/>
              <a:endCxn id="582" idx="1"/>
            </p:cNvCxnSpPr>
            <p:nvPr/>
          </p:nvCxnSpPr>
          <p:spPr bwMode="auto">
            <a:xfrm>
              <a:off x="1264457" y="452116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7" name="AutoShape 362"/>
            <p:cNvCxnSpPr>
              <a:cxnSpLocks noChangeShapeType="1"/>
              <a:stCxn id="76" idx="2"/>
              <a:endCxn id="583" idx="1"/>
            </p:cNvCxnSpPr>
            <p:nvPr/>
          </p:nvCxnSpPr>
          <p:spPr bwMode="auto">
            <a:xfrm>
              <a:off x="1264457" y="46409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8" name="AutoShape 363"/>
            <p:cNvCxnSpPr>
              <a:cxnSpLocks noChangeShapeType="1"/>
              <a:stCxn id="77" idx="2"/>
              <a:endCxn id="584" idx="1"/>
            </p:cNvCxnSpPr>
            <p:nvPr/>
          </p:nvCxnSpPr>
          <p:spPr bwMode="auto">
            <a:xfrm flipV="1">
              <a:off x="1266235" y="4760727"/>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9" name="Group 364"/>
            <p:cNvGrpSpPr>
              <a:grpSpLocks/>
            </p:cNvGrpSpPr>
            <p:nvPr/>
          </p:nvGrpSpPr>
          <p:grpSpPr bwMode="auto">
            <a:xfrm>
              <a:off x="2654853" y="4219942"/>
              <a:ext cx="604520" cy="600676"/>
              <a:chOff x="1018" y="1842"/>
              <a:chExt cx="340" cy="341"/>
            </a:xfrm>
            <a:effectLst>
              <a:outerShdw blurRad="50800" dist="38100" dir="2700000" algn="tl" rotWithShape="0">
                <a:prstClr val="black">
                  <a:alpha val="40000"/>
                </a:prstClr>
              </a:outerShdw>
            </a:effectLst>
          </p:grpSpPr>
          <p:sp>
            <p:nvSpPr>
              <p:cNvPr id="555" name="Rectangle 36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6" name="Rectangle 36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7" name="Rectangle 36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8" name="Rectangle 36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9" name="Rectangle 36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0" name="Rectangle 37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1" name="Rectangle 37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2" name="Rectangle 37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3" name="Rectangle 37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4" name="Rectangle 37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5" name="Rectangle 37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6" name="Rectangle 37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7" name="Rectangle 37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8" name="Rectangle 37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9" name="Rectangle 37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0" name="Rectangle 38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1" name="Rectangle 38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2" name="Rectangle 38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3" name="Rectangle 38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4" name="Rectangle 38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5" name="Rectangle 38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6" name="Rectangle 38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7" name="Rectangle 38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8" name="Rectangle 38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9" name="Rectangle 38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0" name="Group 390"/>
            <p:cNvGrpSpPr>
              <a:grpSpLocks/>
            </p:cNvGrpSpPr>
            <p:nvPr/>
          </p:nvGrpSpPr>
          <p:grpSpPr bwMode="auto">
            <a:xfrm>
              <a:off x="3460287" y="4219942"/>
              <a:ext cx="604520" cy="600676"/>
              <a:chOff x="1018" y="1842"/>
              <a:chExt cx="340" cy="341"/>
            </a:xfrm>
            <a:effectLst>
              <a:outerShdw blurRad="50800" dist="38100" dir="2700000" algn="tl" rotWithShape="0">
                <a:prstClr val="black">
                  <a:alpha val="40000"/>
                </a:prstClr>
              </a:outerShdw>
            </a:effectLst>
          </p:grpSpPr>
          <p:sp>
            <p:nvSpPr>
              <p:cNvPr id="530" name="Rectangle 39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1" name="Rectangle 39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2" name="Rectangle 39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3" name="Rectangle 39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4" name="Rectangle 39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5" name="Rectangle 39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6" name="Rectangle 39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7" name="Rectangle 39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8" name="Rectangle 39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9" name="Rectangle 40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0" name="Rectangle 40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1" name="Rectangle 40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2" name="Rectangle 40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3" name="Rectangle 40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4" name="Rectangle 40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5" name="Rectangle 40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6" name="Rectangle 40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7" name="Rectangle 40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8" name="Rectangle 40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9" name="Rectangle 41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0" name="Rectangle 41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1" name="Rectangle 41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2" name="Rectangle 41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3" name="Rectangle 41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4" name="Rectangle 41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1" name="Group 416"/>
            <p:cNvGrpSpPr>
              <a:grpSpLocks/>
            </p:cNvGrpSpPr>
            <p:nvPr/>
          </p:nvGrpSpPr>
          <p:grpSpPr bwMode="auto">
            <a:xfrm>
              <a:off x="4267499" y="4219942"/>
              <a:ext cx="604520" cy="600676"/>
              <a:chOff x="1018" y="1842"/>
              <a:chExt cx="340" cy="341"/>
            </a:xfrm>
            <a:effectLst>
              <a:outerShdw blurRad="50800" dist="38100" dir="2700000" algn="tl" rotWithShape="0">
                <a:prstClr val="black">
                  <a:alpha val="40000"/>
                </a:prstClr>
              </a:outerShdw>
            </a:effectLst>
          </p:grpSpPr>
          <p:sp>
            <p:nvSpPr>
              <p:cNvPr id="505" name="Rectangle 41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6" name="Rectangle 41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7" name="Rectangle 41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8" name="Rectangle 42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9" name="Rectangle 42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0" name="Rectangle 42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1" name="Rectangle 42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2" name="Rectangle 42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3" name="Rectangle 42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4" name="Rectangle 42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5" name="Rectangle 42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6" name="Rectangle 42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7" name="Rectangle 42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8" name="Rectangle 43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9" name="Rectangle 43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0" name="Rectangle 43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1" name="Rectangle 43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2" name="Rectangle 43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3" name="Rectangle 43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4" name="Rectangle 43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5" name="Rectangle 43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6" name="Rectangle 43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7" name="Rectangle 43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8" name="Rectangle 44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9" name="Rectangle 44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2" name="Group 442"/>
            <p:cNvGrpSpPr>
              <a:grpSpLocks/>
            </p:cNvGrpSpPr>
            <p:nvPr/>
          </p:nvGrpSpPr>
          <p:grpSpPr bwMode="auto">
            <a:xfrm>
              <a:off x="5113827" y="4219942"/>
              <a:ext cx="604520" cy="600676"/>
              <a:chOff x="1018" y="1842"/>
              <a:chExt cx="340" cy="341"/>
            </a:xfrm>
            <a:effectLst>
              <a:outerShdw blurRad="50800" dist="38100" dir="2700000" algn="tl" rotWithShape="0">
                <a:prstClr val="black">
                  <a:alpha val="40000"/>
                </a:prstClr>
              </a:outerShdw>
            </a:effectLst>
          </p:grpSpPr>
          <p:sp>
            <p:nvSpPr>
              <p:cNvPr id="480" name="Rectangle 44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1" name="Rectangle 44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2" name="Rectangle 44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3" name="Rectangle 44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4" name="Rectangle 44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5" name="Rectangle 44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6" name="Rectangle 44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7" name="Rectangle 45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8" name="Rectangle 45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9" name="Rectangle 45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0" name="Rectangle 45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1" name="Rectangle 45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2" name="Rectangle 45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3" name="Rectangle 45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4" name="Rectangle 45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5" name="Rectangle 45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6" name="Rectangle 45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7" name="Rectangle 46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8" name="Rectangle 46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9" name="Rectangle 46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0" name="Rectangle 46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1" name="Rectangle 46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2" name="Rectangle 46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3" name="Rectangle 46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4" name="Rectangle 46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93" name="AutoShape 468"/>
            <p:cNvCxnSpPr>
              <a:cxnSpLocks noChangeShapeType="1"/>
              <a:stCxn id="475" idx="3"/>
              <a:endCxn id="355" idx="1"/>
            </p:cNvCxnSpPr>
            <p:nvPr/>
          </p:nvCxnSpPr>
          <p:spPr bwMode="auto">
            <a:xfrm>
              <a:off x="2407711" y="5077799"/>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4" name="AutoShape 469"/>
            <p:cNvCxnSpPr>
              <a:cxnSpLocks noChangeShapeType="1"/>
              <a:stCxn id="476" idx="3"/>
              <a:endCxn id="356" idx="1"/>
            </p:cNvCxnSpPr>
            <p:nvPr/>
          </p:nvCxnSpPr>
          <p:spPr bwMode="auto">
            <a:xfrm>
              <a:off x="2407711" y="51993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5" name="AutoShape 470"/>
            <p:cNvCxnSpPr>
              <a:cxnSpLocks noChangeShapeType="1"/>
              <a:stCxn id="477" idx="3"/>
              <a:endCxn id="357" idx="1"/>
            </p:cNvCxnSpPr>
            <p:nvPr/>
          </p:nvCxnSpPr>
          <p:spPr bwMode="auto">
            <a:xfrm>
              <a:off x="2407711" y="53191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6" name="AutoShape 471"/>
            <p:cNvCxnSpPr>
              <a:cxnSpLocks noChangeShapeType="1"/>
              <a:stCxn id="478" idx="3"/>
              <a:endCxn id="358" idx="1"/>
            </p:cNvCxnSpPr>
            <p:nvPr/>
          </p:nvCxnSpPr>
          <p:spPr bwMode="auto">
            <a:xfrm>
              <a:off x="2407711" y="543891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7" name="AutoShape 472"/>
            <p:cNvCxnSpPr>
              <a:cxnSpLocks noChangeShapeType="1"/>
              <a:stCxn id="479" idx="3"/>
              <a:endCxn id="359" idx="1"/>
            </p:cNvCxnSpPr>
            <p:nvPr/>
          </p:nvCxnSpPr>
          <p:spPr bwMode="auto">
            <a:xfrm>
              <a:off x="2407711" y="5558693"/>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98" name="Rectangle 473"/>
            <p:cNvSpPr>
              <a:spLocks noChangeAspect="1" noChangeArrowheads="1"/>
            </p:cNvSpPr>
            <p:nvPr/>
          </p:nvSpPr>
          <p:spPr bwMode="auto">
            <a:xfrm rot="5400000">
              <a:off x="598828" y="5177085"/>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 name="Rectangle 474"/>
            <p:cNvSpPr>
              <a:spLocks noChangeArrowheads="1"/>
            </p:cNvSpPr>
            <p:nvPr/>
          </p:nvSpPr>
          <p:spPr bwMode="auto">
            <a:xfrm rot="16200000">
              <a:off x="1145521" y="51140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Rectangle 475"/>
            <p:cNvSpPr>
              <a:spLocks noChangeArrowheads="1"/>
            </p:cNvSpPr>
            <p:nvPr/>
          </p:nvSpPr>
          <p:spPr bwMode="auto">
            <a:xfrm rot="16200000">
              <a:off x="1147299" y="499244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 name="Rectangle 476"/>
            <p:cNvSpPr>
              <a:spLocks noChangeArrowheads="1"/>
            </p:cNvSpPr>
            <p:nvPr/>
          </p:nvSpPr>
          <p:spPr bwMode="auto">
            <a:xfrm rot="16200000">
              <a:off x="1145521" y="523378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 name="Rectangle 477"/>
            <p:cNvSpPr>
              <a:spLocks noChangeArrowheads="1"/>
            </p:cNvSpPr>
            <p:nvPr/>
          </p:nvSpPr>
          <p:spPr bwMode="auto">
            <a:xfrm rot="16200000">
              <a:off x="1145521" y="5353566"/>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 name="Rectangle 478"/>
            <p:cNvSpPr>
              <a:spLocks noChangeArrowheads="1"/>
            </p:cNvSpPr>
            <p:nvPr/>
          </p:nvSpPr>
          <p:spPr bwMode="auto">
            <a:xfrm rot="16200000">
              <a:off x="1147299" y="5471579"/>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04" name="AutoShape 479"/>
            <p:cNvCxnSpPr>
              <a:cxnSpLocks noChangeShapeType="1"/>
              <a:stCxn id="98" idx="0"/>
              <a:endCxn id="100" idx="0"/>
            </p:cNvCxnSpPr>
            <p:nvPr/>
          </p:nvCxnSpPr>
          <p:spPr bwMode="auto">
            <a:xfrm flipV="1">
              <a:off x="860851" y="5081322"/>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5" name="AutoShape 480"/>
            <p:cNvCxnSpPr>
              <a:cxnSpLocks noChangeShapeType="1"/>
              <a:stCxn id="98" idx="0"/>
              <a:endCxn id="99" idx="0"/>
            </p:cNvCxnSpPr>
            <p:nvPr/>
          </p:nvCxnSpPr>
          <p:spPr bwMode="auto">
            <a:xfrm flipV="1">
              <a:off x="860851" y="5199344"/>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6" name="AutoShape 481"/>
            <p:cNvCxnSpPr>
              <a:cxnSpLocks noChangeShapeType="1"/>
              <a:stCxn id="98" idx="0"/>
              <a:endCxn id="101" idx="0"/>
            </p:cNvCxnSpPr>
            <p:nvPr/>
          </p:nvCxnSpPr>
          <p:spPr bwMode="auto">
            <a:xfrm>
              <a:off x="860851" y="5297989"/>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7" name="AutoShape 482"/>
            <p:cNvCxnSpPr>
              <a:cxnSpLocks noChangeShapeType="1"/>
              <a:stCxn id="98" idx="0"/>
              <a:endCxn id="102" idx="0"/>
            </p:cNvCxnSpPr>
            <p:nvPr/>
          </p:nvCxnSpPr>
          <p:spPr bwMode="auto">
            <a:xfrm>
              <a:off x="860851" y="5297989"/>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8" name="AutoShape 483"/>
            <p:cNvCxnSpPr>
              <a:cxnSpLocks noChangeShapeType="1"/>
              <a:stCxn id="98" idx="0"/>
              <a:endCxn id="103" idx="0"/>
            </p:cNvCxnSpPr>
            <p:nvPr/>
          </p:nvCxnSpPr>
          <p:spPr bwMode="auto">
            <a:xfrm>
              <a:off x="860851" y="5297989"/>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09" name="Group 484"/>
            <p:cNvGrpSpPr>
              <a:grpSpLocks/>
            </p:cNvGrpSpPr>
            <p:nvPr/>
          </p:nvGrpSpPr>
          <p:grpSpPr bwMode="auto">
            <a:xfrm>
              <a:off x="1803191" y="5017908"/>
              <a:ext cx="604520" cy="600676"/>
              <a:chOff x="1018" y="1842"/>
              <a:chExt cx="340" cy="341"/>
            </a:xfrm>
            <a:effectLst>
              <a:outerShdw blurRad="50800" dist="38100" dir="2700000" algn="tl" rotWithShape="0">
                <a:prstClr val="black">
                  <a:alpha val="40000"/>
                </a:prstClr>
              </a:outerShdw>
            </a:effectLst>
          </p:grpSpPr>
          <p:sp>
            <p:nvSpPr>
              <p:cNvPr id="455" name="Rectangle 48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6" name="Rectangle 48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7" name="Rectangle 48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8" name="Rectangle 48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9" name="Rectangle 48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0" name="Rectangle 49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1" name="Rectangle 49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2" name="Rectangle 49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3" name="Rectangle 49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4" name="Rectangle 49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5" name="Rectangle 49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6" name="Rectangle 49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7" name="Rectangle 49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8" name="Rectangle 49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9" name="Rectangle 49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0" name="Rectangle 50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1" name="Rectangle 50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2" name="Rectangle 50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3" name="Rectangle 50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4" name="Rectangle 50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5" name="Rectangle 50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6" name="Rectangle 50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7" name="Rectangle 50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8" name="Rectangle 50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9" name="Rectangle 50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0" name="AutoShape 510"/>
            <p:cNvCxnSpPr>
              <a:cxnSpLocks noChangeShapeType="1"/>
              <a:stCxn id="100" idx="2"/>
              <a:endCxn id="455" idx="1"/>
            </p:cNvCxnSpPr>
            <p:nvPr/>
          </p:nvCxnSpPr>
          <p:spPr bwMode="auto">
            <a:xfrm flipV="1">
              <a:off x="1266235" y="5077799"/>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1" name="AutoShape 511"/>
            <p:cNvCxnSpPr>
              <a:cxnSpLocks noChangeShapeType="1"/>
              <a:stCxn id="99" idx="2"/>
              <a:endCxn id="456" idx="1"/>
            </p:cNvCxnSpPr>
            <p:nvPr/>
          </p:nvCxnSpPr>
          <p:spPr bwMode="auto">
            <a:xfrm>
              <a:off x="1264457" y="51993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2" name="AutoShape 512"/>
            <p:cNvCxnSpPr>
              <a:cxnSpLocks noChangeShapeType="1"/>
              <a:stCxn id="101" idx="2"/>
              <a:endCxn id="457" idx="1"/>
            </p:cNvCxnSpPr>
            <p:nvPr/>
          </p:nvCxnSpPr>
          <p:spPr bwMode="auto">
            <a:xfrm>
              <a:off x="1264457" y="531912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3" name="AutoShape 513"/>
            <p:cNvCxnSpPr>
              <a:cxnSpLocks noChangeShapeType="1"/>
              <a:stCxn id="102" idx="2"/>
              <a:endCxn id="458" idx="1"/>
            </p:cNvCxnSpPr>
            <p:nvPr/>
          </p:nvCxnSpPr>
          <p:spPr bwMode="auto">
            <a:xfrm>
              <a:off x="1264457" y="5438910"/>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4" name="AutoShape 514"/>
            <p:cNvCxnSpPr>
              <a:cxnSpLocks noChangeShapeType="1"/>
              <a:stCxn id="103" idx="2"/>
              <a:endCxn id="459" idx="1"/>
            </p:cNvCxnSpPr>
            <p:nvPr/>
          </p:nvCxnSpPr>
          <p:spPr bwMode="auto">
            <a:xfrm flipV="1">
              <a:off x="1266235" y="5558693"/>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15" name="Group 515"/>
            <p:cNvGrpSpPr>
              <a:grpSpLocks/>
            </p:cNvGrpSpPr>
            <p:nvPr/>
          </p:nvGrpSpPr>
          <p:grpSpPr bwMode="auto">
            <a:xfrm>
              <a:off x="2654853" y="5017908"/>
              <a:ext cx="604520" cy="600676"/>
              <a:chOff x="1018" y="1842"/>
              <a:chExt cx="340" cy="341"/>
            </a:xfrm>
            <a:effectLst>
              <a:outerShdw blurRad="50800" dist="38100" dir="2700000" algn="tl" rotWithShape="0">
                <a:prstClr val="black">
                  <a:alpha val="40000"/>
                </a:prstClr>
              </a:outerShdw>
            </a:effectLst>
          </p:grpSpPr>
          <p:sp>
            <p:nvSpPr>
              <p:cNvPr id="430" name="Rectangle 51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1" name="Rectangle 51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2" name="Rectangle 51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3" name="Rectangle 51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4" name="Rectangle 52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5" name="Rectangle 52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6" name="Rectangle 52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7" name="Rectangle 52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8" name="Rectangle 52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9" name="Rectangle 52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0" name="Rectangle 52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1" name="Rectangle 52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2" name="Rectangle 52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3" name="Rectangle 52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4" name="Rectangle 53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5" name="Rectangle 53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6" name="Rectangle 53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7" name="Rectangle 53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8" name="Rectangle 53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9" name="Rectangle 53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0" name="Rectangle 53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1" name="Rectangle 53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2" name="Rectangle 53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3" name="Rectangle 53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4" name="Rectangle 54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6" name="Group 541"/>
            <p:cNvGrpSpPr>
              <a:grpSpLocks/>
            </p:cNvGrpSpPr>
            <p:nvPr/>
          </p:nvGrpSpPr>
          <p:grpSpPr bwMode="auto">
            <a:xfrm>
              <a:off x="3460287" y="5017908"/>
              <a:ext cx="604520" cy="600676"/>
              <a:chOff x="1018" y="1842"/>
              <a:chExt cx="340" cy="341"/>
            </a:xfrm>
            <a:effectLst>
              <a:outerShdw blurRad="50800" dist="38100" dir="2700000" algn="tl" rotWithShape="0">
                <a:prstClr val="black">
                  <a:alpha val="40000"/>
                </a:prstClr>
              </a:outerShdw>
            </a:effectLst>
          </p:grpSpPr>
          <p:sp>
            <p:nvSpPr>
              <p:cNvPr id="405" name="Rectangle 54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6" name="Rectangle 54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7" name="Rectangle 54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8" name="Rectangle 54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9" name="Rectangle 54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0" name="Rectangle 54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1" name="Rectangle 54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2" name="Rectangle 54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3" name="Rectangle 55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4" name="Rectangle 55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5" name="Rectangle 55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6" name="Rectangle 55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7" name="Rectangle 55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8" name="Rectangle 55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9" name="Rectangle 55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0" name="Rectangle 55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1" name="Rectangle 55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2" name="Rectangle 55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3" name="Rectangle 56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4" name="Rectangle 56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5" name="Rectangle 56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6" name="Rectangle 56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7" name="Rectangle 56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8" name="Rectangle 56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9" name="Rectangle 56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7" name="Group 567"/>
            <p:cNvGrpSpPr>
              <a:grpSpLocks/>
            </p:cNvGrpSpPr>
            <p:nvPr/>
          </p:nvGrpSpPr>
          <p:grpSpPr bwMode="auto">
            <a:xfrm>
              <a:off x="4267499" y="5017908"/>
              <a:ext cx="604520" cy="600676"/>
              <a:chOff x="1018" y="1842"/>
              <a:chExt cx="340" cy="341"/>
            </a:xfrm>
            <a:effectLst>
              <a:outerShdw blurRad="50800" dist="38100" dir="2700000" algn="tl" rotWithShape="0">
                <a:prstClr val="black">
                  <a:alpha val="40000"/>
                </a:prstClr>
              </a:outerShdw>
            </a:effectLst>
          </p:grpSpPr>
          <p:sp>
            <p:nvSpPr>
              <p:cNvPr id="380" name="Rectangle 56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1" name="Rectangle 56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2" name="Rectangle 57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3" name="Rectangle 57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4" name="Rectangle 57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5" name="Rectangle 57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6" name="Rectangle 57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7" name="Rectangle 57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8" name="Rectangle 57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9" name="Rectangle 57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0" name="Rectangle 57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1" name="Rectangle 57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2" name="Rectangle 58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3" name="Rectangle 58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4" name="Rectangle 58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5" name="Rectangle 58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6" name="Rectangle 58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7" name="Rectangle 58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8" name="Rectangle 58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9" name="Rectangle 58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0" name="Rectangle 58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1" name="Rectangle 58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2" name="Rectangle 59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3" name="Rectangle 59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4" name="Rectangle 59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8" name="Group 593"/>
            <p:cNvGrpSpPr>
              <a:grpSpLocks/>
            </p:cNvGrpSpPr>
            <p:nvPr/>
          </p:nvGrpSpPr>
          <p:grpSpPr bwMode="auto">
            <a:xfrm>
              <a:off x="5113827" y="5017908"/>
              <a:ext cx="604520" cy="600676"/>
              <a:chOff x="1018" y="1842"/>
              <a:chExt cx="340" cy="341"/>
            </a:xfrm>
            <a:effectLst>
              <a:outerShdw blurRad="50800" dist="38100" dir="2700000" algn="tl" rotWithShape="0">
                <a:prstClr val="black">
                  <a:alpha val="40000"/>
                </a:prstClr>
              </a:outerShdw>
            </a:effectLst>
          </p:grpSpPr>
          <p:sp>
            <p:nvSpPr>
              <p:cNvPr id="355" name="Rectangle 59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6" name="Rectangle 59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7" name="Rectangle 59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8" name="Rectangle 59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9" name="Rectangle 59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0" name="Rectangle 59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1" name="Rectangle 60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2" name="Rectangle 60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3" name="Rectangle 60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4" name="Rectangle 60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5" name="Rectangle 60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6" name="Rectangle 60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7" name="Rectangle 60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8" name="Rectangle 60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9" name="Rectangle 60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0" name="Rectangle 60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1" name="Rectangle 61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2" name="Rectangle 61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3" name="Rectangle 61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4" name="Rectangle 61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5" name="Rectangle 61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6" name="Rectangle 61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7" name="Rectangle 61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8" name="Rectangle 61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9" name="Rectangle 61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9" name="AutoShape 619"/>
            <p:cNvCxnSpPr>
              <a:cxnSpLocks noChangeShapeType="1"/>
              <a:stCxn id="350" idx="3"/>
              <a:endCxn id="230" idx="1"/>
            </p:cNvCxnSpPr>
            <p:nvPr/>
          </p:nvCxnSpPr>
          <p:spPr bwMode="auto">
            <a:xfrm>
              <a:off x="2407711" y="5877526"/>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0" name="AutoShape 620"/>
            <p:cNvCxnSpPr>
              <a:cxnSpLocks noChangeShapeType="1"/>
              <a:stCxn id="351" idx="3"/>
              <a:endCxn id="231" idx="1"/>
            </p:cNvCxnSpPr>
            <p:nvPr/>
          </p:nvCxnSpPr>
          <p:spPr bwMode="auto">
            <a:xfrm>
              <a:off x="2407711" y="599907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1" name="AutoShape 621"/>
            <p:cNvCxnSpPr>
              <a:cxnSpLocks noChangeShapeType="1"/>
              <a:stCxn id="352" idx="3"/>
              <a:endCxn id="232" idx="1"/>
            </p:cNvCxnSpPr>
            <p:nvPr/>
          </p:nvCxnSpPr>
          <p:spPr bwMode="auto">
            <a:xfrm>
              <a:off x="2407711" y="611885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2" name="AutoShape 622"/>
            <p:cNvCxnSpPr>
              <a:cxnSpLocks noChangeShapeType="1"/>
              <a:stCxn id="353" idx="3"/>
              <a:endCxn id="233" idx="1"/>
            </p:cNvCxnSpPr>
            <p:nvPr/>
          </p:nvCxnSpPr>
          <p:spPr bwMode="auto">
            <a:xfrm>
              <a:off x="2407711" y="623863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3" name="AutoShape 623"/>
            <p:cNvCxnSpPr>
              <a:cxnSpLocks noChangeShapeType="1"/>
              <a:stCxn id="354" idx="3"/>
              <a:endCxn id="234" idx="1"/>
            </p:cNvCxnSpPr>
            <p:nvPr/>
          </p:nvCxnSpPr>
          <p:spPr bwMode="auto">
            <a:xfrm>
              <a:off x="2407711" y="63584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24" name="Rectangle 624"/>
            <p:cNvSpPr>
              <a:spLocks noChangeAspect="1" noChangeArrowheads="1"/>
            </p:cNvSpPr>
            <p:nvPr/>
          </p:nvSpPr>
          <p:spPr bwMode="auto">
            <a:xfrm rot="5400000">
              <a:off x="598828" y="59768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 name="Rectangle 625"/>
            <p:cNvSpPr>
              <a:spLocks noChangeArrowheads="1"/>
            </p:cNvSpPr>
            <p:nvPr/>
          </p:nvSpPr>
          <p:spPr bwMode="auto">
            <a:xfrm rot="16200000">
              <a:off x="1145521" y="591372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 name="Rectangle 626"/>
            <p:cNvSpPr>
              <a:spLocks noChangeArrowheads="1"/>
            </p:cNvSpPr>
            <p:nvPr/>
          </p:nvSpPr>
          <p:spPr bwMode="auto">
            <a:xfrm rot="16200000">
              <a:off x="1147299" y="5792174"/>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 name="Rectangle 627"/>
            <p:cNvSpPr>
              <a:spLocks noChangeArrowheads="1"/>
            </p:cNvSpPr>
            <p:nvPr/>
          </p:nvSpPr>
          <p:spPr bwMode="auto">
            <a:xfrm rot="16200000">
              <a:off x="1145521" y="603351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 name="Rectangle 628"/>
            <p:cNvSpPr>
              <a:spLocks noChangeArrowheads="1"/>
            </p:cNvSpPr>
            <p:nvPr/>
          </p:nvSpPr>
          <p:spPr bwMode="auto">
            <a:xfrm rot="16200000">
              <a:off x="1145521" y="615329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 name="Rectangle 629"/>
            <p:cNvSpPr>
              <a:spLocks noChangeArrowheads="1"/>
            </p:cNvSpPr>
            <p:nvPr/>
          </p:nvSpPr>
          <p:spPr bwMode="auto">
            <a:xfrm rot="16200000">
              <a:off x="1147299" y="627130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30" name="AutoShape 630"/>
            <p:cNvCxnSpPr>
              <a:cxnSpLocks noChangeShapeType="1"/>
              <a:stCxn id="124" idx="0"/>
              <a:endCxn id="126" idx="0"/>
            </p:cNvCxnSpPr>
            <p:nvPr/>
          </p:nvCxnSpPr>
          <p:spPr bwMode="auto">
            <a:xfrm flipV="1">
              <a:off x="860851" y="5881049"/>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1" name="AutoShape 631"/>
            <p:cNvCxnSpPr>
              <a:cxnSpLocks noChangeShapeType="1"/>
              <a:stCxn id="124" idx="0"/>
              <a:endCxn id="125" idx="0"/>
            </p:cNvCxnSpPr>
            <p:nvPr/>
          </p:nvCxnSpPr>
          <p:spPr bwMode="auto">
            <a:xfrm flipV="1">
              <a:off x="860851" y="5999071"/>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2" name="AutoShape 632"/>
            <p:cNvCxnSpPr>
              <a:cxnSpLocks noChangeShapeType="1"/>
              <a:stCxn id="124" idx="0"/>
              <a:endCxn id="127" idx="0"/>
            </p:cNvCxnSpPr>
            <p:nvPr/>
          </p:nvCxnSpPr>
          <p:spPr bwMode="auto">
            <a:xfrm>
              <a:off x="860851" y="60977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3" name="AutoShape 633"/>
            <p:cNvCxnSpPr>
              <a:cxnSpLocks noChangeShapeType="1"/>
              <a:stCxn id="124" idx="0"/>
              <a:endCxn id="128" idx="0"/>
            </p:cNvCxnSpPr>
            <p:nvPr/>
          </p:nvCxnSpPr>
          <p:spPr bwMode="auto">
            <a:xfrm>
              <a:off x="860851" y="60977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4" name="AutoShape 634"/>
            <p:cNvCxnSpPr>
              <a:cxnSpLocks noChangeShapeType="1"/>
              <a:stCxn id="124" idx="0"/>
              <a:endCxn id="129" idx="0"/>
            </p:cNvCxnSpPr>
            <p:nvPr/>
          </p:nvCxnSpPr>
          <p:spPr bwMode="auto">
            <a:xfrm>
              <a:off x="860851" y="60977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35" name="Group 635"/>
            <p:cNvGrpSpPr>
              <a:grpSpLocks/>
            </p:cNvGrpSpPr>
            <p:nvPr/>
          </p:nvGrpSpPr>
          <p:grpSpPr bwMode="auto">
            <a:xfrm>
              <a:off x="1803191" y="5817635"/>
              <a:ext cx="604520" cy="600676"/>
              <a:chOff x="1018" y="1842"/>
              <a:chExt cx="340" cy="341"/>
            </a:xfrm>
            <a:effectLst>
              <a:outerShdw blurRad="50800" dist="38100" dir="2700000" algn="tl" rotWithShape="0">
                <a:prstClr val="black">
                  <a:alpha val="40000"/>
                </a:prstClr>
              </a:outerShdw>
            </a:effectLst>
          </p:grpSpPr>
          <p:sp>
            <p:nvSpPr>
              <p:cNvPr id="330" name="Rectangle 63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1" name="Rectangle 63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2" name="Rectangle 63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3" name="Rectangle 63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4" name="Rectangle 64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5" name="Rectangle 64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6" name="Rectangle 64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7" name="Rectangle 64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8" name="Rectangle 64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9" name="Rectangle 64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0" name="Rectangle 64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1" name="Rectangle 64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2" name="Rectangle 64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3" name="Rectangle 64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4" name="Rectangle 65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5" name="Rectangle 65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6" name="Rectangle 65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7" name="Rectangle 65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8" name="Rectangle 65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9" name="Rectangle 65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0" name="Rectangle 65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1" name="Rectangle 65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2" name="Rectangle 65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3" name="Rectangle 65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4" name="Rectangle 66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36" name="AutoShape 661"/>
            <p:cNvCxnSpPr>
              <a:cxnSpLocks noChangeShapeType="1"/>
              <a:stCxn id="126" idx="2"/>
              <a:endCxn id="330" idx="1"/>
            </p:cNvCxnSpPr>
            <p:nvPr/>
          </p:nvCxnSpPr>
          <p:spPr bwMode="auto">
            <a:xfrm flipV="1">
              <a:off x="1266235" y="5877526"/>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7" name="AutoShape 662"/>
            <p:cNvCxnSpPr>
              <a:cxnSpLocks noChangeShapeType="1"/>
              <a:stCxn id="125" idx="2"/>
              <a:endCxn id="331" idx="1"/>
            </p:cNvCxnSpPr>
            <p:nvPr/>
          </p:nvCxnSpPr>
          <p:spPr bwMode="auto">
            <a:xfrm>
              <a:off x="1264457" y="599907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8" name="AutoShape 663"/>
            <p:cNvCxnSpPr>
              <a:cxnSpLocks noChangeShapeType="1"/>
              <a:stCxn id="127" idx="2"/>
              <a:endCxn id="332" idx="1"/>
            </p:cNvCxnSpPr>
            <p:nvPr/>
          </p:nvCxnSpPr>
          <p:spPr bwMode="auto">
            <a:xfrm>
              <a:off x="1264457" y="611885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9" name="AutoShape 664"/>
            <p:cNvCxnSpPr>
              <a:cxnSpLocks noChangeShapeType="1"/>
              <a:stCxn id="128" idx="2"/>
              <a:endCxn id="333" idx="1"/>
            </p:cNvCxnSpPr>
            <p:nvPr/>
          </p:nvCxnSpPr>
          <p:spPr bwMode="auto">
            <a:xfrm>
              <a:off x="1264457" y="623863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40" name="AutoShape 665"/>
            <p:cNvCxnSpPr>
              <a:cxnSpLocks noChangeShapeType="1"/>
              <a:stCxn id="129" idx="2"/>
              <a:endCxn id="334" idx="1"/>
            </p:cNvCxnSpPr>
            <p:nvPr/>
          </p:nvCxnSpPr>
          <p:spPr bwMode="auto">
            <a:xfrm flipV="1">
              <a:off x="1266235" y="63584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41" name="Group 666"/>
            <p:cNvGrpSpPr>
              <a:grpSpLocks/>
            </p:cNvGrpSpPr>
            <p:nvPr/>
          </p:nvGrpSpPr>
          <p:grpSpPr bwMode="auto">
            <a:xfrm>
              <a:off x="2654853" y="5817635"/>
              <a:ext cx="604520" cy="600676"/>
              <a:chOff x="1018" y="1842"/>
              <a:chExt cx="340" cy="341"/>
            </a:xfrm>
            <a:effectLst>
              <a:outerShdw blurRad="50800" dist="38100" dir="2700000" algn="tl" rotWithShape="0">
                <a:prstClr val="black">
                  <a:alpha val="40000"/>
                </a:prstClr>
              </a:outerShdw>
            </a:effectLst>
          </p:grpSpPr>
          <p:sp>
            <p:nvSpPr>
              <p:cNvPr id="305" name="Rectangle 66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6" name="Rectangle 66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7" name="Rectangle 66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8" name="Rectangle 67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9" name="Rectangle 67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0" name="Rectangle 67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1" name="Rectangle 67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2" name="Rectangle 67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3" name="Rectangle 67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4" name="Rectangle 67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5" name="Rectangle 67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6" name="Rectangle 67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7" name="Rectangle 67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8" name="Rectangle 68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9" name="Rectangle 68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0" name="Rectangle 68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1" name="Rectangle 68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2" name="Rectangle 68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3" name="Rectangle 68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4" name="Rectangle 68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5" name="Rectangle 68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6" name="Rectangle 68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7" name="Rectangle 68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8" name="Rectangle 69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9" name="Rectangle 69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2" name="Group 692"/>
            <p:cNvGrpSpPr>
              <a:grpSpLocks/>
            </p:cNvGrpSpPr>
            <p:nvPr/>
          </p:nvGrpSpPr>
          <p:grpSpPr bwMode="auto">
            <a:xfrm>
              <a:off x="3460287" y="5817635"/>
              <a:ext cx="604520" cy="600676"/>
              <a:chOff x="1018" y="1842"/>
              <a:chExt cx="340" cy="341"/>
            </a:xfrm>
            <a:effectLst>
              <a:outerShdw blurRad="50800" dist="38100" dir="2700000" algn="tl" rotWithShape="0">
                <a:prstClr val="black">
                  <a:alpha val="40000"/>
                </a:prstClr>
              </a:outerShdw>
            </a:effectLst>
          </p:grpSpPr>
          <p:sp>
            <p:nvSpPr>
              <p:cNvPr id="280" name="Rectangle 69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1" name="Rectangle 69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2" name="Rectangle 69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3" name="Rectangle 69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4" name="Rectangle 69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5" name="Rectangle 69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6" name="Rectangle 69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7" name="Rectangle 70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8" name="Rectangle 70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9" name="Rectangle 70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0" name="Rectangle 70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1" name="Rectangle 70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2" name="Rectangle 70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3" name="Rectangle 70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4" name="Rectangle 70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5" name="Rectangle 70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6" name="Rectangle 70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7" name="Rectangle 71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8" name="Rectangle 71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9" name="Rectangle 71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0" name="Rectangle 71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1" name="Rectangle 71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2" name="Rectangle 71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3" name="Rectangle 71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4" name="Rectangle 71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3" name="Group 718"/>
            <p:cNvGrpSpPr>
              <a:grpSpLocks/>
            </p:cNvGrpSpPr>
            <p:nvPr/>
          </p:nvGrpSpPr>
          <p:grpSpPr bwMode="auto">
            <a:xfrm>
              <a:off x="4267499" y="5817635"/>
              <a:ext cx="604520" cy="600676"/>
              <a:chOff x="1018" y="1842"/>
              <a:chExt cx="340" cy="341"/>
            </a:xfrm>
            <a:effectLst>
              <a:outerShdw blurRad="50800" dist="38100" dir="2700000" algn="tl" rotWithShape="0">
                <a:prstClr val="black">
                  <a:alpha val="40000"/>
                </a:prstClr>
              </a:outerShdw>
            </a:effectLst>
          </p:grpSpPr>
          <p:sp>
            <p:nvSpPr>
              <p:cNvPr id="255" name="Rectangle 719"/>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6" name="Rectangle 720"/>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7" name="Rectangle 721"/>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8" name="Rectangle 722"/>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9" name="Rectangle 723"/>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0" name="Rectangle 724"/>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1" name="Rectangle 725"/>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2" name="Rectangle 726"/>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3" name="Rectangle 727"/>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4" name="Rectangle 728"/>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5" name="Rectangle 729"/>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6" name="Rectangle 730"/>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7" name="Rectangle 731"/>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8" name="Rectangle 732"/>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9" name="Rectangle 733"/>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0" name="Rectangle 734"/>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1" name="Rectangle 735"/>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2" name="Rectangle 736"/>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3" name="Rectangle 737"/>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4" name="Rectangle 738"/>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5" name="Rectangle 739"/>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6" name="Rectangle 740"/>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7" name="Rectangle 741"/>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8" name="Rectangle 742"/>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9" name="Rectangle 743"/>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4" name="Group 744"/>
            <p:cNvGrpSpPr>
              <a:grpSpLocks/>
            </p:cNvGrpSpPr>
            <p:nvPr/>
          </p:nvGrpSpPr>
          <p:grpSpPr bwMode="auto">
            <a:xfrm>
              <a:off x="5113827" y="5817635"/>
              <a:ext cx="604520" cy="600676"/>
              <a:chOff x="1018" y="1842"/>
              <a:chExt cx="340" cy="341"/>
            </a:xfrm>
            <a:effectLst>
              <a:outerShdw blurRad="50800" dist="38100" dir="2700000" algn="tl" rotWithShape="0">
                <a:prstClr val="black">
                  <a:alpha val="40000"/>
                </a:prstClr>
              </a:outerShdw>
            </a:effectLst>
          </p:grpSpPr>
          <p:sp>
            <p:nvSpPr>
              <p:cNvPr id="230" name="Rectangle 74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1" name="Rectangle 74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2" name="Rectangle 74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3" name="Rectangle 74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4" name="Rectangle 74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5" name="Rectangle 75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6" name="Rectangle 75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7" name="Rectangle 75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8" name="Rectangle 75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9" name="Rectangle 75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0" name="Rectangle 75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1" name="Rectangle 75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2" name="Rectangle 75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3" name="Rectangle 75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4" name="Rectangle 75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5" name="Rectangle 76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6" name="Rectangle 76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7" name="Rectangle 76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8" name="Rectangle 76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9" name="Rectangle 76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0" name="Rectangle 76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1" name="Rectangle 76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2" name="Rectangle 76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3" name="Rectangle 76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4" name="Rectangle 76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5" name="Group 770"/>
            <p:cNvGrpSpPr>
              <a:grpSpLocks/>
            </p:cNvGrpSpPr>
            <p:nvPr/>
          </p:nvGrpSpPr>
          <p:grpSpPr bwMode="auto">
            <a:xfrm rot="5400000">
              <a:off x="2359960" y="1717924"/>
              <a:ext cx="1194306" cy="524510"/>
              <a:chOff x="476" y="1253"/>
              <a:chExt cx="678" cy="295"/>
            </a:xfrm>
            <a:effectLst>
              <a:outerShdw blurRad="50800" dist="38100" dir="2700000" algn="tl" rotWithShape="0">
                <a:prstClr val="black">
                  <a:alpha val="40000"/>
                </a:prstClr>
              </a:outerShdw>
            </a:effectLst>
          </p:grpSpPr>
          <p:sp>
            <p:nvSpPr>
              <p:cNvPr id="214" name="Rectangle 771"/>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5" name="Rectangle 772"/>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6" name="Rectangle 773"/>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7" name="Rectangle 774"/>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8" name="Rectangle 775"/>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9" name="Rectangle 776"/>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20" name="AutoShape 777"/>
              <p:cNvCxnSpPr>
                <a:cxnSpLocks noChangeShapeType="1"/>
                <a:stCxn id="214" idx="0"/>
                <a:endCxn id="216"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21" name="AutoShape 778"/>
              <p:cNvCxnSpPr>
                <a:cxnSpLocks noChangeShapeType="1"/>
                <a:stCxn id="214" idx="0"/>
                <a:endCxn id="215"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22" name="AutoShape 779"/>
              <p:cNvCxnSpPr>
                <a:cxnSpLocks noChangeShapeType="1"/>
                <a:stCxn id="214" idx="0"/>
                <a:endCxn id="217"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23" name="AutoShape 780"/>
              <p:cNvCxnSpPr>
                <a:cxnSpLocks noChangeShapeType="1"/>
                <a:stCxn id="214" idx="0"/>
                <a:endCxn id="218"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24" name="AutoShape 781"/>
              <p:cNvCxnSpPr>
                <a:cxnSpLocks noChangeShapeType="1"/>
                <a:stCxn id="214" idx="0"/>
                <a:endCxn id="219"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25" name="AutoShape 782"/>
              <p:cNvCxnSpPr>
                <a:cxnSpLocks noChangeShapeType="1"/>
                <a:stCxn id="216"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26" name="AutoShape 783"/>
              <p:cNvCxnSpPr>
                <a:cxnSpLocks noChangeShapeType="1"/>
                <a:stCxn id="215"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27" name="AutoShape 784"/>
              <p:cNvCxnSpPr>
                <a:cxnSpLocks noChangeShapeType="1"/>
                <a:stCxn id="217"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28" name="AutoShape 785"/>
              <p:cNvCxnSpPr>
                <a:cxnSpLocks noChangeShapeType="1"/>
                <a:stCxn id="218"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29" name="AutoShape 786"/>
              <p:cNvCxnSpPr>
                <a:cxnSpLocks noChangeShapeType="1"/>
                <a:stCxn id="219"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6" name="Group 787"/>
            <p:cNvGrpSpPr>
              <a:grpSpLocks/>
            </p:cNvGrpSpPr>
            <p:nvPr/>
          </p:nvGrpSpPr>
          <p:grpSpPr bwMode="auto">
            <a:xfrm rot="5400000">
              <a:off x="1495852" y="1717924"/>
              <a:ext cx="1194306" cy="524510"/>
              <a:chOff x="476" y="1253"/>
              <a:chExt cx="678" cy="295"/>
            </a:xfrm>
            <a:effectLst>
              <a:outerShdw blurRad="50800" dist="38100" dir="2700000" algn="tl" rotWithShape="0">
                <a:prstClr val="black">
                  <a:alpha val="40000"/>
                </a:prstClr>
              </a:outerShdw>
            </a:effectLst>
          </p:grpSpPr>
          <p:sp>
            <p:nvSpPr>
              <p:cNvPr id="198" name="Rectangle 788"/>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9" name="Rectangle 789"/>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0" name="Rectangle 790"/>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1" name="Rectangle 791"/>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2" name="Rectangle 792"/>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3" name="Rectangle 793"/>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04" name="AutoShape 794"/>
              <p:cNvCxnSpPr>
                <a:cxnSpLocks noChangeShapeType="1"/>
                <a:stCxn id="198" idx="0"/>
                <a:endCxn id="200"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05" name="AutoShape 795"/>
              <p:cNvCxnSpPr>
                <a:cxnSpLocks noChangeShapeType="1"/>
                <a:stCxn id="198" idx="0"/>
                <a:endCxn id="199"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06" name="AutoShape 796"/>
              <p:cNvCxnSpPr>
                <a:cxnSpLocks noChangeShapeType="1"/>
                <a:stCxn id="198" idx="0"/>
                <a:endCxn id="201"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07" name="AutoShape 797"/>
              <p:cNvCxnSpPr>
                <a:cxnSpLocks noChangeShapeType="1"/>
                <a:stCxn id="198" idx="0"/>
                <a:endCxn id="202"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08" name="AutoShape 798"/>
              <p:cNvCxnSpPr>
                <a:cxnSpLocks noChangeShapeType="1"/>
                <a:stCxn id="198" idx="0"/>
                <a:endCxn id="203"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09" name="AutoShape 799"/>
              <p:cNvCxnSpPr>
                <a:cxnSpLocks noChangeShapeType="1"/>
                <a:stCxn id="200"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10" name="AutoShape 800"/>
              <p:cNvCxnSpPr>
                <a:cxnSpLocks noChangeShapeType="1"/>
                <a:stCxn id="199"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11" name="AutoShape 801"/>
              <p:cNvCxnSpPr>
                <a:cxnSpLocks noChangeShapeType="1"/>
                <a:stCxn id="201"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12" name="AutoShape 802"/>
              <p:cNvCxnSpPr>
                <a:cxnSpLocks noChangeShapeType="1"/>
                <a:stCxn id="202"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13" name="AutoShape 803"/>
              <p:cNvCxnSpPr>
                <a:cxnSpLocks noChangeShapeType="1"/>
                <a:stCxn id="203"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7" name="Group 804"/>
            <p:cNvGrpSpPr>
              <a:grpSpLocks/>
            </p:cNvGrpSpPr>
            <p:nvPr/>
          </p:nvGrpSpPr>
          <p:grpSpPr bwMode="auto">
            <a:xfrm rot="5400000">
              <a:off x="3177840" y="1717924"/>
              <a:ext cx="1194306" cy="524510"/>
              <a:chOff x="476" y="1253"/>
              <a:chExt cx="678" cy="295"/>
            </a:xfrm>
            <a:effectLst>
              <a:outerShdw blurRad="50800" dist="38100" dir="2700000" algn="tl" rotWithShape="0">
                <a:prstClr val="black">
                  <a:alpha val="40000"/>
                </a:prstClr>
              </a:outerShdw>
            </a:effectLst>
          </p:grpSpPr>
          <p:sp>
            <p:nvSpPr>
              <p:cNvPr id="182" name="Rectangle 805"/>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 name="Rectangle 806"/>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 name="Rectangle 807"/>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 name="Rectangle 808"/>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 name="Rectangle 809"/>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 name="Rectangle 810"/>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88" name="AutoShape 811"/>
              <p:cNvCxnSpPr>
                <a:cxnSpLocks noChangeShapeType="1"/>
                <a:stCxn id="182" idx="0"/>
                <a:endCxn id="184"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89" name="AutoShape 812"/>
              <p:cNvCxnSpPr>
                <a:cxnSpLocks noChangeShapeType="1"/>
                <a:stCxn id="182" idx="0"/>
                <a:endCxn id="183"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90" name="AutoShape 813"/>
              <p:cNvCxnSpPr>
                <a:cxnSpLocks noChangeShapeType="1"/>
                <a:stCxn id="182" idx="0"/>
                <a:endCxn id="185"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91" name="AutoShape 814"/>
              <p:cNvCxnSpPr>
                <a:cxnSpLocks noChangeShapeType="1"/>
                <a:stCxn id="182" idx="0"/>
                <a:endCxn id="186"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92" name="AutoShape 815"/>
              <p:cNvCxnSpPr>
                <a:cxnSpLocks noChangeShapeType="1"/>
                <a:stCxn id="182" idx="0"/>
                <a:endCxn id="187"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93" name="AutoShape 816"/>
              <p:cNvCxnSpPr>
                <a:cxnSpLocks noChangeShapeType="1"/>
                <a:stCxn id="184"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94" name="AutoShape 817"/>
              <p:cNvCxnSpPr>
                <a:cxnSpLocks noChangeShapeType="1"/>
                <a:stCxn id="183"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95" name="AutoShape 818"/>
              <p:cNvCxnSpPr>
                <a:cxnSpLocks noChangeShapeType="1"/>
                <a:stCxn id="185"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96" name="AutoShape 819"/>
              <p:cNvCxnSpPr>
                <a:cxnSpLocks noChangeShapeType="1"/>
                <a:stCxn id="186"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97" name="AutoShape 820"/>
              <p:cNvCxnSpPr>
                <a:cxnSpLocks noChangeShapeType="1"/>
                <a:stCxn id="187"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8" name="Group 821"/>
            <p:cNvGrpSpPr>
              <a:grpSpLocks/>
            </p:cNvGrpSpPr>
            <p:nvPr/>
          </p:nvGrpSpPr>
          <p:grpSpPr bwMode="auto">
            <a:xfrm rot="5400000">
              <a:off x="3972606" y="1717924"/>
              <a:ext cx="1194306" cy="524510"/>
              <a:chOff x="476" y="1253"/>
              <a:chExt cx="678" cy="295"/>
            </a:xfrm>
            <a:effectLst>
              <a:outerShdw blurRad="50800" dist="38100" dir="2700000" algn="tl" rotWithShape="0">
                <a:prstClr val="black">
                  <a:alpha val="40000"/>
                </a:prstClr>
              </a:outerShdw>
            </a:effectLst>
          </p:grpSpPr>
          <p:sp>
            <p:nvSpPr>
              <p:cNvPr id="166" name="Rectangle 822"/>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 name="Rectangle 823"/>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 name="Rectangle 824"/>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 name="Rectangle 825"/>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 name="Rectangle 826"/>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 name="Rectangle 827"/>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72" name="AutoShape 828"/>
              <p:cNvCxnSpPr>
                <a:cxnSpLocks noChangeShapeType="1"/>
                <a:stCxn id="166" idx="0"/>
                <a:endCxn id="168"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73" name="AutoShape 829"/>
              <p:cNvCxnSpPr>
                <a:cxnSpLocks noChangeShapeType="1"/>
                <a:stCxn id="166" idx="0"/>
                <a:endCxn id="167"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74" name="AutoShape 830"/>
              <p:cNvCxnSpPr>
                <a:cxnSpLocks noChangeShapeType="1"/>
                <a:stCxn id="166" idx="0"/>
                <a:endCxn id="169"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75" name="AutoShape 831"/>
              <p:cNvCxnSpPr>
                <a:cxnSpLocks noChangeShapeType="1"/>
                <a:stCxn id="166" idx="0"/>
                <a:endCxn id="170"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76" name="AutoShape 832"/>
              <p:cNvCxnSpPr>
                <a:cxnSpLocks noChangeShapeType="1"/>
                <a:stCxn id="166" idx="0"/>
                <a:endCxn id="171"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77" name="AutoShape 833"/>
              <p:cNvCxnSpPr>
                <a:cxnSpLocks noChangeShapeType="1"/>
                <a:stCxn id="168"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78" name="AutoShape 834"/>
              <p:cNvCxnSpPr>
                <a:cxnSpLocks noChangeShapeType="1"/>
                <a:stCxn id="167"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79" name="AutoShape 835"/>
              <p:cNvCxnSpPr>
                <a:cxnSpLocks noChangeShapeType="1"/>
                <a:stCxn id="169"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80" name="AutoShape 836"/>
              <p:cNvCxnSpPr>
                <a:cxnSpLocks noChangeShapeType="1"/>
                <a:stCxn id="170"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81" name="AutoShape 837"/>
              <p:cNvCxnSpPr>
                <a:cxnSpLocks noChangeShapeType="1"/>
                <a:stCxn id="171"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9" name="Group 838"/>
            <p:cNvGrpSpPr>
              <a:grpSpLocks/>
            </p:cNvGrpSpPr>
            <p:nvPr/>
          </p:nvGrpSpPr>
          <p:grpSpPr bwMode="auto">
            <a:xfrm rot="5400000">
              <a:off x="4820712" y="1717924"/>
              <a:ext cx="1194306" cy="524510"/>
              <a:chOff x="476" y="1253"/>
              <a:chExt cx="678" cy="295"/>
            </a:xfrm>
            <a:effectLst>
              <a:outerShdw blurRad="50800" dist="38100" dir="2700000" algn="tl" rotWithShape="0">
                <a:prstClr val="black">
                  <a:alpha val="40000"/>
                </a:prstClr>
              </a:outerShdw>
            </a:effectLst>
          </p:grpSpPr>
          <p:sp>
            <p:nvSpPr>
              <p:cNvPr id="150" name="Rectangle 839"/>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 name="Rectangle 840"/>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 name="Rectangle 841"/>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 name="Rectangle 842"/>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 name="Rectangle 843"/>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 name="Rectangle 844"/>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56" name="AutoShape 845"/>
              <p:cNvCxnSpPr>
                <a:cxnSpLocks noChangeShapeType="1"/>
                <a:stCxn id="150" idx="0"/>
                <a:endCxn id="152"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57" name="AutoShape 846"/>
              <p:cNvCxnSpPr>
                <a:cxnSpLocks noChangeShapeType="1"/>
                <a:stCxn id="150" idx="0"/>
                <a:endCxn id="151"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58" name="AutoShape 847"/>
              <p:cNvCxnSpPr>
                <a:cxnSpLocks noChangeShapeType="1"/>
                <a:stCxn id="150" idx="0"/>
                <a:endCxn id="153"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59" name="AutoShape 848"/>
              <p:cNvCxnSpPr>
                <a:cxnSpLocks noChangeShapeType="1"/>
                <a:stCxn id="150" idx="0"/>
                <a:endCxn id="154"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60" name="AutoShape 849"/>
              <p:cNvCxnSpPr>
                <a:cxnSpLocks noChangeShapeType="1"/>
                <a:stCxn id="150" idx="0"/>
                <a:endCxn id="155"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61" name="AutoShape 850"/>
              <p:cNvCxnSpPr>
                <a:cxnSpLocks noChangeShapeType="1"/>
                <a:stCxn id="152"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62" name="AutoShape 851"/>
              <p:cNvCxnSpPr>
                <a:cxnSpLocks noChangeShapeType="1"/>
                <a:stCxn id="151"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63" name="AutoShape 852"/>
              <p:cNvCxnSpPr>
                <a:cxnSpLocks noChangeShapeType="1"/>
                <a:stCxn id="153"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64" name="AutoShape 853"/>
              <p:cNvCxnSpPr>
                <a:cxnSpLocks noChangeShapeType="1"/>
                <a:stCxn id="154"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65" name="AutoShape 854"/>
              <p:cNvCxnSpPr>
                <a:cxnSpLocks noChangeShapeType="1"/>
                <a:stCxn id="155"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sp>
          <p:nvSpPr>
            <p:cNvPr id="897" name="Text Box 17"/>
            <p:cNvSpPr txBox="1">
              <a:spLocks noChangeArrowheads="1"/>
            </p:cNvSpPr>
            <p:nvPr/>
          </p:nvSpPr>
          <p:spPr bwMode="auto">
            <a:xfrm rot="16200000">
              <a:off x="-1702079" y="4154451"/>
              <a:ext cx="4077360" cy="369332"/>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grpSp>
      <p:sp>
        <p:nvSpPr>
          <p:cNvPr id="18" name="TextBox 17"/>
          <p:cNvSpPr txBox="1"/>
          <p:nvPr/>
        </p:nvSpPr>
        <p:spPr>
          <a:xfrm>
            <a:off x="6055783" y="904775"/>
            <a:ext cx="6055784" cy="23083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Take the five drawn parental individuals mating with other five ones as representing endless many which are mated </a:t>
            </a:r>
            <a:r>
              <a:rPr lang="en-GB" dirty="0">
                <a:solidFill>
                  <a:srgbClr val="0000FF"/>
                </a:solidFill>
                <a:latin typeface="Arial" panose="020B0604020202020204" pitchFamily="34" charset="0"/>
                <a:cs typeface="Arial" panose="020B0604020202020204" pitchFamily="34" charset="0"/>
              </a:rPr>
              <a:t>with other endless many gametes </a:t>
            </a:r>
            <a:r>
              <a:rPr lang="en-GB" dirty="0">
                <a:latin typeface="Arial" panose="020B0604020202020204" pitchFamily="34" charset="0"/>
                <a:cs typeface="Arial" panose="020B0604020202020204" pitchFamily="34" charset="0"/>
              </a:rPr>
              <a:t>... all is </a:t>
            </a:r>
            <a:r>
              <a:rPr lang="en-GB" dirty="0">
                <a:solidFill>
                  <a:srgbClr val="0000FF"/>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‘perfect-randomly’.</a:t>
            </a:r>
          </a:p>
          <a:p>
            <a:r>
              <a:rPr lang="en-GB" dirty="0">
                <a:latin typeface="Arial" panose="020B0604020202020204" pitchFamily="34" charset="0"/>
                <a:cs typeface="Arial" panose="020B0604020202020204" pitchFamily="34" charset="0"/>
              </a:rPr>
              <a:t>The size of the families is, as well, not five by five (as drawn) but </a:t>
            </a:r>
            <a:r>
              <a:rPr lang="en-GB" altLang="de-DE" dirty="0">
                <a:latin typeface="Arial" panose="020B0604020202020204" pitchFamily="34" charset="0"/>
                <a:cs typeface="Arial" panose="020B0604020202020204" pitchFamily="34" charset="0"/>
              </a:rPr>
              <a:t>∞ by ∞. So: There is no issue with limited sample size and limited representativeness. </a:t>
            </a:r>
            <a:r>
              <a:rPr lang="en-GB" altLang="de-DE" dirty="0">
                <a:solidFill>
                  <a:schemeClr val="tx1">
                    <a:lumMod val="50000"/>
                    <a:lumOff val="50000"/>
                  </a:schemeClr>
                </a:solidFill>
                <a:latin typeface="Arial" panose="020B0604020202020204" pitchFamily="34" charset="0"/>
                <a:cs typeface="Arial" panose="020B0604020202020204" pitchFamily="34" charset="0"/>
              </a:rPr>
              <a:t>You have red such statements meanwhile quite often, I know.</a:t>
            </a:r>
          </a:p>
        </p:txBody>
      </p:sp>
      <p:sp>
        <p:nvSpPr>
          <p:cNvPr id="928" name="TextBox 927"/>
          <p:cNvSpPr txBox="1"/>
          <p:nvPr/>
        </p:nvSpPr>
        <p:spPr>
          <a:xfrm>
            <a:off x="9427945" y="3549170"/>
            <a:ext cx="2683622" cy="31393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Take the diagram to ponder the total amount of genetic variance in the population and how it is subdivided into the variance between (1) the families and the (2) variance within the families. </a:t>
            </a:r>
          </a:p>
          <a:p>
            <a:pPr algn="ctr"/>
            <a:r>
              <a:rPr lang="en-GB" dirty="0">
                <a:solidFill>
                  <a:schemeClr val="tx1">
                    <a:lumMod val="50000"/>
                    <a:lumOff val="50000"/>
                  </a:schemeClr>
                </a:solidFill>
                <a:latin typeface="Arial" panose="020B0604020202020204" pitchFamily="34" charset="0"/>
                <a:cs typeface="Arial" panose="020B0604020202020204" pitchFamily="34" charset="0"/>
              </a:rPr>
              <a:t>cf. Schnell, 1982: ‘Synoptic Study’</a:t>
            </a:r>
          </a:p>
        </p:txBody>
      </p:sp>
      <p:pic>
        <p:nvPicPr>
          <p:cNvPr id="929" name="Picture 928"/>
          <p:cNvPicPr>
            <a:picLocks noChangeAspect="1"/>
          </p:cNvPicPr>
          <p:nvPr/>
        </p:nvPicPr>
        <p:blipFill>
          <a:blip r:embed="rId2">
            <a:extLst>
              <a:ext uri="{BEBA8EAE-BF5A-486C-A8C5-ECC9F3942E4B}">
                <a14:imgProps xmlns:a14="http://schemas.microsoft.com/office/drawing/2010/main">
                  <a14:imgLayer r:embed="rId3">
                    <a14:imgEffect>
                      <a14:artisticPencilSketch/>
                    </a14:imgEffect>
                  </a14:imgLayer>
                </a14:imgProps>
              </a:ext>
            </a:extLst>
          </a:blip>
          <a:stretch>
            <a:fillRect/>
          </a:stretch>
        </p:blipFill>
        <p:spPr>
          <a:xfrm>
            <a:off x="109254" y="1096527"/>
            <a:ext cx="1218713" cy="6504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8244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0" y="-33517"/>
            <a:ext cx="12111567" cy="83099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2400" dirty="0">
                <a:latin typeface="Arial" panose="020B0604020202020204" pitchFamily="34" charset="0"/>
                <a:cs typeface="Arial" panose="020B0604020202020204" pitchFamily="34" charset="0"/>
              </a:rPr>
              <a:t>There are of course and indeed full-sibs and half-sibs in the HWE-Population. </a:t>
            </a:r>
            <a:br>
              <a:rPr lang="en-GB" altLang="de-DE" sz="2400" dirty="0">
                <a:latin typeface="Arial" panose="020B0604020202020204" pitchFamily="34" charset="0"/>
                <a:cs typeface="Arial" panose="020B0604020202020204" pitchFamily="34" charset="0"/>
              </a:rPr>
            </a:br>
            <a:r>
              <a:rPr lang="en-GB" altLang="de-DE" sz="2400" dirty="0">
                <a:latin typeface="Arial" panose="020B0604020202020204" pitchFamily="34" charset="0"/>
                <a:cs typeface="Arial" panose="020B0604020202020204" pitchFamily="34" charset="0"/>
              </a:rPr>
              <a:t>This here should visualize it.</a:t>
            </a:r>
          </a:p>
        </p:txBody>
      </p:sp>
      <p:cxnSp>
        <p:nvCxnSpPr>
          <p:cNvPr id="9" name="AutoShape 9"/>
          <p:cNvCxnSpPr>
            <a:cxnSpLocks noChangeShapeType="1"/>
            <a:stCxn id="850" idx="3"/>
            <a:endCxn id="730" idx="1"/>
          </p:cNvCxnSpPr>
          <p:nvPr/>
        </p:nvCxnSpPr>
        <p:spPr bwMode="auto">
          <a:xfrm>
            <a:off x="2407711" y="26416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0" name="AutoShape 10"/>
          <p:cNvCxnSpPr>
            <a:cxnSpLocks noChangeShapeType="1"/>
            <a:stCxn id="851" idx="3"/>
            <a:endCxn id="731" idx="1"/>
          </p:cNvCxnSpPr>
          <p:nvPr/>
        </p:nvCxnSpPr>
        <p:spPr bwMode="auto">
          <a:xfrm>
            <a:off x="2407711" y="276317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1" name="AutoShape 11"/>
          <p:cNvCxnSpPr>
            <a:cxnSpLocks noChangeShapeType="1"/>
            <a:stCxn id="852" idx="3"/>
            <a:endCxn id="732" idx="1"/>
          </p:cNvCxnSpPr>
          <p:nvPr/>
        </p:nvCxnSpPr>
        <p:spPr bwMode="auto">
          <a:xfrm>
            <a:off x="2407711" y="288295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 name="AutoShape 12"/>
          <p:cNvCxnSpPr>
            <a:cxnSpLocks noChangeShapeType="1"/>
            <a:stCxn id="853" idx="3"/>
            <a:endCxn id="733" idx="1"/>
          </p:cNvCxnSpPr>
          <p:nvPr/>
        </p:nvCxnSpPr>
        <p:spPr bwMode="auto">
          <a:xfrm>
            <a:off x="2407711" y="300273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3" name="AutoShape 13"/>
          <p:cNvCxnSpPr>
            <a:cxnSpLocks noChangeShapeType="1"/>
            <a:stCxn id="854" idx="3"/>
            <a:endCxn id="734" idx="1"/>
          </p:cNvCxnSpPr>
          <p:nvPr/>
        </p:nvCxnSpPr>
        <p:spPr bwMode="auto">
          <a:xfrm>
            <a:off x="2407711" y="31225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4" name="Rectangle 14"/>
          <p:cNvSpPr>
            <a:spLocks noChangeArrowheads="1"/>
          </p:cNvSpPr>
          <p:nvPr/>
        </p:nvSpPr>
        <p:spPr bwMode="auto">
          <a:xfrm rot="5400000">
            <a:off x="-1558748" y="3935748"/>
            <a:ext cx="4234677" cy="887222"/>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 name="Rectangle 15"/>
          <p:cNvSpPr>
            <a:spLocks noChangeAspect="1" noChangeArrowheads="1"/>
          </p:cNvSpPr>
          <p:nvPr/>
        </p:nvSpPr>
        <p:spPr bwMode="auto">
          <a:xfrm>
            <a:off x="1488485" y="2266424"/>
            <a:ext cx="4512564" cy="4470720"/>
          </a:xfrm>
          <a:prstGeom prst="rect">
            <a:avLst/>
          </a:prstGeom>
          <a:noFill/>
          <a:ln w="127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Rectangle 16"/>
          <p:cNvSpPr>
            <a:spLocks noChangeArrowheads="1"/>
          </p:cNvSpPr>
          <p:nvPr/>
        </p:nvSpPr>
        <p:spPr bwMode="auto">
          <a:xfrm>
            <a:off x="1484929" y="904775"/>
            <a:ext cx="4274312" cy="87899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Text Box 17"/>
          <p:cNvSpPr txBox="1">
            <a:spLocks noChangeArrowheads="1"/>
          </p:cNvSpPr>
          <p:nvPr/>
        </p:nvSpPr>
        <p:spPr bwMode="auto">
          <a:xfrm>
            <a:off x="1549667" y="928840"/>
            <a:ext cx="4162927" cy="36590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sp>
        <p:nvSpPr>
          <p:cNvPr id="19" name="Rectangle 19"/>
          <p:cNvSpPr>
            <a:spLocks noChangeAspect="1" noChangeArrowheads="1"/>
          </p:cNvSpPr>
          <p:nvPr/>
        </p:nvSpPr>
        <p:spPr bwMode="auto">
          <a:xfrm rot="5400000">
            <a:off x="598828" y="27409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 name="Rectangle 20"/>
          <p:cNvSpPr>
            <a:spLocks noChangeArrowheads="1"/>
          </p:cNvSpPr>
          <p:nvPr/>
        </p:nvSpPr>
        <p:spPr bwMode="auto">
          <a:xfrm rot="16200000">
            <a:off x="1145521" y="267782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 name="Rectangle 21"/>
          <p:cNvSpPr>
            <a:spLocks noChangeArrowheads="1"/>
          </p:cNvSpPr>
          <p:nvPr/>
        </p:nvSpPr>
        <p:spPr bwMode="auto">
          <a:xfrm rot="16200000">
            <a:off x="1147299" y="255627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 name="Rectangle 22"/>
          <p:cNvSpPr>
            <a:spLocks noChangeArrowheads="1"/>
          </p:cNvSpPr>
          <p:nvPr/>
        </p:nvSpPr>
        <p:spPr bwMode="auto">
          <a:xfrm rot="16200000">
            <a:off x="1145521" y="279761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 name="Rectangle 23"/>
          <p:cNvSpPr>
            <a:spLocks noChangeArrowheads="1"/>
          </p:cNvSpPr>
          <p:nvPr/>
        </p:nvSpPr>
        <p:spPr bwMode="auto">
          <a:xfrm rot="16200000">
            <a:off x="1145521" y="291739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 name="Rectangle 24"/>
          <p:cNvSpPr>
            <a:spLocks noChangeArrowheads="1"/>
          </p:cNvSpPr>
          <p:nvPr/>
        </p:nvSpPr>
        <p:spPr bwMode="auto">
          <a:xfrm rot="16200000">
            <a:off x="1147299" y="303540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5" name="AutoShape 25"/>
          <p:cNvCxnSpPr>
            <a:cxnSpLocks noChangeShapeType="1"/>
            <a:stCxn id="19" idx="0"/>
            <a:endCxn id="21" idx="0"/>
          </p:cNvCxnSpPr>
          <p:nvPr/>
        </p:nvCxnSpPr>
        <p:spPr bwMode="auto">
          <a:xfrm flipV="1">
            <a:off x="860851" y="2645150"/>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6" name="AutoShape 26"/>
          <p:cNvCxnSpPr>
            <a:cxnSpLocks noChangeShapeType="1"/>
            <a:stCxn id="19" idx="0"/>
            <a:endCxn id="20" idx="0"/>
          </p:cNvCxnSpPr>
          <p:nvPr/>
        </p:nvCxnSpPr>
        <p:spPr bwMode="auto">
          <a:xfrm flipV="1">
            <a:off x="860851" y="276317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7" name="AutoShape 27"/>
          <p:cNvCxnSpPr>
            <a:cxnSpLocks noChangeShapeType="1"/>
            <a:stCxn id="19" idx="0"/>
            <a:endCxn id="22" idx="0"/>
          </p:cNvCxnSpPr>
          <p:nvPr/>
        </p:nvCxnSpPr>
        <p:spPr bwMode="auto">
          <a:xfrm>
            <a:off x="860851" y="28618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8" name="AutoShape 28"/>
          <p:cNvCxnSpPr>
            <a:cxnSpLocks noChangeShapeType="1"/>
            <a:stCxn id="19" idx="0"/>
            <a:endCxn id="23" idx="0"/>
          </p:cNvCxnSpPr>
          <p:nvPr/>
        </p:nvCxnSpPr>
        <p:spPr bwMode="auto">
          <a:xfrm>
            <a:off x="860851" y="28618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9" name="AutoShape 29"/>
          <p:cNvCxnSpPr>
            <a:cxnSpLocks noChangeShapeType="1"/>
            <a:stCxn id="19" idx="0"/>
            <a:endCxn id="24" idx="0"/>
          </p:cNvCxnSpPr>
          <p:nvPr/>
        </p:nvCxnSpPr>
        <p:spPr bwMode="auto">
          <a:xfrm>
            <a:off x="860851" y="28618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0" name="Group 30"/>
          <p:cNvGrpSpPr>
            <a:grpSpLocks/>
          </p:cNvGrpSpPr>
          <p:nvPr/>
        </p:nvGrpSpPr>
        <p:grpSpPr bwMode="auto">
          <a:xfrm>
            <a:off x="1803191" y="2581736"/>
            <a:ext cx="604520" cy="600676"/>
            <a:chOff x="1018" y="1842"/>
            <a:chExt cx="340" cy="341"/>
          </a:xfrm>
          <a:effectLst>
            <a:outerShdw blurRad="50800" dist="38100" dir="2700000" algn="tl" rotWithShape="0">
              <a:prstClr val="black">
                <a:alpha val="40000"/>
              </a:prstClr>
            </a:outerShdw>
          </a:effectLst>
        </p:grpSpPr>
        <p:sp>
          <p:nvSpPr>
            <p:cNvPr id="830" name="Rectangle 3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1" name="Rectangle 3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2" name="Rectangle 3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3" name="Rectangle 3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4" name="Rectangle 3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5" name="Rectangle 3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6" name="Rectangle 3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7" name="Rectangle 3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8" name="Rectangle 3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9" name="Rectangle 4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0" name="Rectangle 4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1" name="Rectangle 4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2" name="Rectangle 4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3" name="Rectangle 4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4" name="Rectangle 4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5" name="Rectangle 4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6" name="Rectangle 4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7" name="Rectangle 4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8" name="Rectangle 4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9" name="Rectangle 5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0" name="Rectangle 5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1" name="Rectangle 5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2" name="Rectangle 5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3" name="Rectangle 5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4" name="Rectangle 5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31" name="AutoShape 56"/>
          <p:cNvCxnSpPr>
            <a:cxnSpLocks noChangeShapeType="1"/>
            <a:stCxn id="21" idx="2"/>
            <a:endCxn id="830" idx="1"/>
          </p:cNvCxnSpPr>
          <p:nvPr/>
        </p:nvCxnSpPr>
        <p:spPr bwMode="auto">
          <a:xfrm flipV="1">
            <a:off x="1266235" y="2641627"/>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2" name="AutoShape 57"/>
          <p:cNvCxnSpPr>
            <a:cxnSpLocks noChangeShapeType="1"/>
            <a:stCxn id="20" idx="2"/>
            <a:endCxn id="831" idx="1"/>
          </p:cNvCxnSpPr>
          <p:nvPr/>
        </p:nvCxnSpPr>
        <p:spPr bwMode="auto">
          <a:xfrm>
            <a:off x="1264457" y="276317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3" name="AutoShape 58"/>
          <p:cNvCxnSpPr>
            <a:cxnSpLocks noChangeShapeType="1"/>
            <a:stCxn id="22" idx="2"/>
            <a:endCxn id="832" idx="1"/>
          </p:cNvCxnSpPr>
          <p:nvPr/>
        </p:nvCxnSpPr>
        <p:spPr bwMode="auto">
          <a:xfrm>
            <a:off x="1264457" y="288295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4" name="AutoShape 59"/>
          <p:cNvCxnSpPr>
            <a:cxnSpLocks noChangeShapeType="1"/>
            <a:stCxn id="23" idx="2"/>
            <a:endCxn id="833" idx="1"/>
          </p:cNvCxnSpPr>
          <p:nvPr/>
        </p:nvCxnSpPr>
        <p:spPr bwMode="auto">
          <a:xfrm>
            <a:off x="1264457" y="300273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5" name="AutoShape 60"/>
          <p:cNvCxnSpPr>
            <a:cxnSpLocks noChangeShapeType="1"/>
            <a:stCxn id="24" idx="2"/>
            <a:endCxn id="834" idx="1"/>
          </p:cNvCxnSpPr>
          <p:nvPr/>
        </p:nvCxnSpPr>
        <p:spPr bwMode="auto">
          <a:xfrm flipV="1">
            <a:off x="1266235" y="31225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6" name="Group 61"/>
          <p:cNvGrpSpPr>
            <a:grpSpLocks/>
          </p:cNvGrpSpPr>
          <p:nvPr/>
        </p:nvGrpSpPr>
        <p:grpSpPr bwMode="auto">
          <a:xfrm>
            <a:off x="2654853" y="2581736"/>
            <a:ext cx="604520" cy="600676"/>
            <a:chOff x="1018" y="1842"/>
            <a:chExt cx="340" cy="341"/>
          </a:xfrm>
          <a:effectLst>
            <a:outerShdw blurRad="50800" dist="38100" dir="2700000" algn="tl" rotWithShape="0">
              <a:prstClr val="black">
                <a:alpha val="40000"/>
              </a:prstClr>
            </a:outerShdw>
          </a:effectLst>
        </p:grpSpPr>
        <p:sp>
          <p:nvSpPr>
            <p:cNvPr id="805" name="Rectangle 6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6" name="Rectangle 6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7" name="Rectangle 6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8" name="Rectangle 6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9" name="Rectangle 6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0" name="Rectangle 6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1" name="Rectangle 6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2" name="Rectangle 6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3" name="Rectangle 7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4" name="Rectangle 7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5" name="Rectangle 7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6" name="Rectangle 7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7" name="Rectangle 7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8" name="Rectangle 7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9" name="Rectangle 7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0" name="Rectangle 7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1" name="Rectangle 7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2" name="Rectangle 7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3" name="Rectangle 8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4" name="Rectangle 8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5" name="Rectangle 8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6" name="Rectangle 8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7" name="Rectangle 8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8" name="Rectangle 8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9" name="Rectangle 8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7" name="Group 87"/>
          <p:cNvGrpSpPr>
            <a:grpSpLocks/>
          </p:cNvGrpSpPr>
          <p:nvPr/>
        </p:nvGrpSpPr>
        <p:grpSpPr bwMode="auto">
          <a:xfrm>
            <a:off x="3460287" y="2581736"/>
            <a:ext cx="604520" cy="600676"/>
            <a:chOff x="1018" y="1842"/>
            <a:chExt cx="340" cy="341"/>
          </a:xfrm>
          <a:effectLst>
            <a:outerShdw blurRad="50800" dist="38100" dir="2700000" algn="tl" rotWithShape="0">
              <a:prstClr val="black">
                <a:alpha val="40000"/>
              </a:prstClr>
            </a:outerShdw>
          </a:effectLst>
        </p:grpSpPr>
        <p:sp>
          <p:nvSpPr>
            <p:cNvPr id="780" name="Rectangle 8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1" name="Rectangle 8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2" name="Rectangle 9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3" name="Rectangle 9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4" name="Rectangle 9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5" name="Rectangle 9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6" name="Rectangle 9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7" name="Rectangle 9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8" name="Rectangle 9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9" name="Rectangle 9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0" name="Rectangle 9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1" name="Rectangle 9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2" name="Rectangle 10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3" name="Rectangle 10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4" name="Rectangle 10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5" name="Rectangle 10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6" name="Rectangle 10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7" name="Rectangle 10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8" name="Rectangle 10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9" name="Rectangle 10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0" name="Rectangle 10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1" name="Rectangle 10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2" name="Rectangle 11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3" name="Rectangle 11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4" name="Rectangle 11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8" name="Group 113"/>
          <p:cNvGrpSpPr>
            <a:grpSpLocks/>
          </p:cNvGrpSpPr>
          <p:nvPr/>
        </p:nvGrpSpPr>
        <p:grpSpPr bwMode="auto">
          <a:xfrm>
            <a:off x="4267499" y="2581736"/>
            <a:ext cx="604520" cy="600676"/>
            <a:chOff x="1018" y="1842"/>
            <a:chExt cx="340" cy="341"/>
          </a:xfrm>
          <a:effectLst>
            <a:outerShdw blurRad="50800" dist="38100" dir="2700000" algn="tl" rotWithShape="0">
              <a:prstClr val="black">
                <a:alpha val="40000"/>
              </a:prstClr>
            </a:outerShdw>
          </a:effectLst>
        </p:grpSpPr>
        <p:sp>
          <p:nvSpPr>
            <p:cNvPr id="755" name="Rectangle 1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6" name="Rectangle 1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7" name="Rectangle 1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8" name="Rectangle 1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9" name="Rectangle 1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0" name="Rectangle 1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1" name="Rectangle 1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2" name="Rectangle 1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3" name="Rectangle 1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4" name="Rectangle 1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5" name="Rectangle 1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6" name="Rectangle 1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7" name="Rectangle 1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8" name="Rectangle 1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9" name="Rectangle 1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0" name="Rectangle 1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1" name="Rectangle 1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2" name="Rectangle 1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3" name="Rectangle 1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4" name="Rectangle 1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5" name="Rectangle 1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6" name="Rectangle 1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7" name="Rectangle 1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8" name="Rectangle 1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9" name="Rectangle 1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9" name="Group 139"/>
          <p:cNvGrpSpPr>
            <a:grpSpLocks/>
          </p:cNvGrpSpPr>
          <p:nvPr/>
        </p:nvGrpSpPr>
        <p:grpSpPr bwMode="auto">
          <a:xfrm>
            <a:off x="5113827" y="2581736"/>
            <a:ext cx="604520" cy="600676"/>
            <a:chOff x="1018" y="1842"/>
            <a:chExt cx="340" cy="341"/>
          </a:xfrm>
          <a:effectLst>
            <a:outerShdw blurRad="50800" dist="38100" dir="2700000" algn="tl" rotWithShape="0">
              <a:prstClr val="black">
                <a:alpha val="40000"/>
              </a:prstClr>
            </a:outerShdw>
          </a:effectLst>
        </p:grpSpPr>
        <p:sp>
          <p:nvSpPr>
            <p:cNvPr id="730" name="Rectangle 1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1" name="Rectangle 1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2" name="Rectangle 1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3" name="Rectangle 1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4" name="Rectangle 1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5" name="Rectangle 1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6" name="Rectangle 1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7" name="Rectangle 1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8" name="Rectangle 1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9" name="Rectangle 1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0" name="Rectangle 1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1" name="Rectangle 1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2" name="Rectangle 1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3" name="Rectangle 1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4" name="Rectangle 1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5" name="Rectangle 1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6" name="Rectangle 1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7" name="Rectangle 1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8" name="Rectangle 1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9" name="Rectangle 1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0" name="Rectangle 1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1" name="Rectangle 1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2" name="Rectangle 1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3" name="Rectangle 1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4" name="Rectangle 1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0" name="Rectangle 165"/>
          <p:cNvSpPr>
            <a:spLocks noChangeArrowheads="1"/>
          </p:cNvSpPr>
          <p:nvPr/>
        </p:nvSpPr>
        <p:spPr bwMode="auto">
          <a:xfrm>
            <a:off x="1726737" y="2502468"/>
            <a:ext cx="4032504" cy="399511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41" name="AutoShape 166"/>
          <p:cNvCxnSpPr>
            <a:cxnSpLocks noChangeShapeType="1"/>
            <a:stCxn id="725" idx="3"/>
            <a:endCxn id="605" idx="1"/>
          </p:cNvCxnSpPr>
          <p:nvPr/>
        </p:nvCxnSpPr>
        <p:spPr bwMode="auto">
          <a:xfrm>
            <a:off x="2407711" y="348010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2" name="AutoShape 167"/>
          <p:cNvCxnSpPr>
            <a:cxnSpLocks noChangeShapeType="1"/>
            <a:stCxn id="726" idx="3"/>
            <a:endCxn id="606" idx="1"/>
          </p:cNvCxnSpPr>
          <p:nvPr/>
        </p:nvCxnSpPr>
        <p:spPr bwMode="auto">
          <a:xfrm>
            <a:off x="2407711" y="360165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3" name="AutoShape 168"/>
          <p:cNvCxnSpPr>
            <a:cxnSpLocks noChangeShapeType="1"/>
            <a:stCxn id="727" idx="3"/>
            <a:endCxn id="607" idx="1"/>
          </p:cNvCxnSpPr>
          <p:nvPr/>
        </p:nvCxnSpPr>
        <p:spPr bwMode="auto">
          <a:xfrm>
            <a:off x="2407711" y="372143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4" name="AutoShape 169"/>
          <p:cNvCxnSpPr>
            <a:cxnSpLocks noChangeShapeType="1"/>
            <a:stCxn id="728" idx="3"/>
            <a:endCxn id="608" idx="1"/>
          </p:cNvCxnSpPr>
          <p:nvPr/>
        </p:nvCxnSpPr>
        <p:spPr bwMode="auto">
          <a:xfrm>
            <a:off x="2407711" y="384121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5" name="AutoShape 170"/>
          <p:cNvCxnSpPr>
            <a:cxnSpLocks noChangeShapeType="1"/>
            <a:stCxn id="729" idx="3"/>
            <a:endCxn id="609" idx="1"/>
          </p:cNvCxnSpPr>
          <p:nvPr/>
        </p:nvCxnSpPr>
        <p:spPr bwMode="auto">
          <a:xfrm>
            <a:off x="2407711" y="396100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46" name="Rectangle 171"/>
          <p:cNvSpPr>
            <a:spLocks noChangeAspect="1" noChangeArrowheads="1"/>
          </p:cNvSpPr>
          <p:nvPr/>
        </p:nvSpPr>
        <p:spPr bwMode="auto">
          <a:xfrm rot="5400000">
            <a:off x="598828" y="3579393"/>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 name="Rectangle 172"/>
          <p:cNvSpPr>
            <a:spLocks noChangeArrowheads="1"/>
          </p:cNvSpPr>
          <p:nvPr/>
        </p:nvSpPr>
        <p:spPr bwMode="auto">
          <a:xfrm rot="16200000">
            <a:off x="1145521" y="351630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 name="Rectangle 173"/>
          <p:cNvSpPr>
            <a:spLocks noChangeArrowheads="1"/>
          </p:cNvSpPr>
          <p:nvPr/>
        </p:nvSpPr>
        <p:spPr bwMode="auto">
          <a:xfrm rot="16200000">
            <a:off x="1147299" y="339475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 name="Rectangle 174"/>
          <p:cNvSpPr>
            <a:spLocks noChangeArrowheads="1"/>
          </p:cNvSpPr>
          <p:nvPr/>
        </p:nvSpPr>
        <p:spPr bwMode="auto">
          <a:xfrm rot="16200000">
            <a:off x="1145521" y="363609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 name="Rectangle 175"/>
          <p:cNvSpPr>
            <a:spLocks noChangeArrowheads="1"/>
          </p:cNvSpPr>
          <p:nvPr/>
        </p:nvSpPr>
        <p:spPr bwMode="auto">
          <a:xfrm rot="16200000">
            <a:off x="1145521" y="375587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 name="Rectangle 176"/>
          <p:cNvSpPr>
            <a:spLocks noChangeArrowheads="1"/>
          </p:cNvSpPr>
          <p:nvPr/>
        </p:nvSpPr>
        <p:spPr bwMode="auto">
          <a:xfrm rot="16200000">
            <a:off x="1147299" y="387388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52" name="AutoShape 177"/>
          <p:cNvCxnSpPr>
            <a:cxnSpLocks noChangeShapeType="1"/>
            <a:stCxn id="46" idx="0"/>
            <a:endCxn id="48" idx="0"/>
          </p:cNvCxnSpPr>
          <p:nvPr/>
        </p:nvCxnSpPr>
        <p:spPr bwMode="auto">
          <a:xfrm flipV="1">
            <a:off x="860851" y="3483631"/>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3" name="AutoShape 178"/>
          <p:cNvCxnSpPr>
            <a:cxnSpLocks noChangeShapeType="1"/>
            <a:stCxn id="46" idx="0"/>
            <a:endCxn id="47" idx="0"/>
          </p:cNvCxnSpPr>
          <p:nvPr/>
        </p:nvCxnSpPr>
        <p:spPr bwMode="auto">
          <a:xfrm flipV="1">
            <a:off x="860851" y="360165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4" name="AutoShape 179"/>
          <p:cNvCxnSpPr>
            <a:cxnSpLocks noChangeShapeType="1"/>
            <a:stCxn id="46" idx="0"/>
            <a:endCxn id="49" idx="0"/>
          </p:cNvCxnSpPr>
          <p:nvPr/>
        </p:nvCxnSpPr>
        <p:spPr bwMode="auto">
          <a:xfrm>
            <a:off x="860851" y="3700297"/>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5" name="AutoShape 180"/>
          <p:cNvCxnSpPr>
            <a:cxnSpLocks noChangeShapeType="1"/>
            <a:stCxn id="46" idx="0"/>
            <a:endCxn id="50" idx="0"/>
          </p:cNvCxnSpPr>
          <p:nvPr/>
        </p:nvCxnSpPr>
        <p:spPr bwMode="auto">
          <a:xfrm>
            <a:off x="860851" y="3700297"/>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6" name="AutoShape 181"/>
          <p:cNvCxnSpPr>
            <a:cxnSpLocks noChangeShapeType="1"/>
            <a:stCxn id="46" idx="0"/>
            <a:endCxn id="51" idx="0"/>
          </p:cNvCxnSpPr>
          <p:nvPr/>
        </p:nvCxnSpPr>
        <p:spPr bwMode="auto">
          <a:xfrm>
            <a:off x="860851" y="3700297"/>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57" name="Group 182"/>
          <p:cNvGrpSpPr>
            <a:grpSpLocks/>
          </p:cNvGrpSpPr>
          <p:nvPr/>
        </p:nvGrpSpPr>
        <p:grpSpPr bwMode="auto">
          <a:xfrm>
            <a:off x="1803191" y="3420216"/>
            <a:ext cx="604520" cy="600676"/>
            <a:chOff x="1018" y="1842"/>
            <a:chExt cx="340" cy="341"/>
          </a:xfrm>
          <a:effectLst>
            <a:outerShdw blurRad="50800" dist="38100" dir="2700000" algn="tl" rotWithShape="0">
              <a:prstClr val="black">
                <a:alpha val="40000"/>
              </a:prstClr>
            </a:outerShdw>
          </a:effectLst>
        </p:grpSpPr>
        <p:sp>
          <p:nvSpPr>
            <p:cNvPr id="705" name="Rectangle 18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6" name="Rectangle 18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7" name="Rectangle 18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8" name="Rectangle 18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9" name="Rectangle 18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0" name="Rectangle 18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1" name="Rectangle 18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2" name="Rectangle 19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3" name="Rectangle 19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4" name="Rectangle 19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5" name="Rectangle 19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6" name="Rectangle 19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7" name="Rectangle 19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8" name="Rectangle 19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9" name="Rectangle 19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0" name="Rectangle 19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1" name="Rectangle 19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2" name="Rectangle 20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3" name="Rectangle 20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4" name="Rectangle 20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5" name="Rectangle 20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6" name="Rectangle 20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7" name="Rectangle 20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8" name="Rectangle 20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9" name="Rectangle 20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58" name="AutoShape 208"/>
          <p:cNvCxnSpPr>
            <a:cxnSpLocks noChangeShapeType="1"/>
            <a:stCxn id="48" idx="2"/>
            <a:endCxn id="705" idx="1"/>
          </p:cNvCxnSpPr>
          <p:nvPr/>
        </p:nvCxnSpPr>
        <p:spPr bwMode="auto">
          <a:xfrm flipV="1">
            <a:off x="1266235" y="3480108"/>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9" name="AutoShape 209"/>
          <p:cNvCxnSpPr>
            <a:cxnSpLocks noChangeShapeType="1"/>
            <a:stCxn id="47" idx="2"/>
            <a:endCxn id="706" idx="1"/>
          </p:cNvCxnSpPr>
          <p:nvPr/>
        </p:nvCxnSpPr>
        <p:spPr bwMode="auto">
          <a:xfrm>
            <a:off x="1264457" y="360165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0" name="AutoShape 210"/>
          <p:cNvCxnSpPr>
            <a:cxnSpLocks noChangeShapeType="1"/>
            <a:stCxn id="49" idx="2"/>
            <a:endCxn id="707" idx="1"/>
          </p:cNvCxnSpPr>
          <p:nvPr/>
        </p:nvCxnSpPr>
        <p:spPr bwMode="auto">
          <a:xfrm>
            <a:off x="1264457" y="372143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1" name="AutoShape 211"/>
          <p:cNvCxnSpPr>
            <a:cxnSpLocks noChangeShapeType="1"/>
            <a:stCxn id="50" idx="2"/>
            <a:endCxn id="708" idx="1"/>
          </p:cNvCxnSpPr>
          <p:nvPr/>
        </p:nvCxnSpPr>
        <p:spPr bwMode="auto">
          <a:xfrm>
            <a:off x="1264457" y="384121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2" name="AutoShape 212"/>
          <p:cNvCxnSpPr>
            <a:cxnSpLocks noChangeShapeType="1"/>
            <a:stCxn id="51" idx="2"/>
            <a:endCxn id="709" idx="1"/>
          </p:cNvCxnSpPr>
          <p:nvPr/>
        </p:nvCxnSpPr>
        <p:spPr bwMode="auto">
          <a:xfrm flipV="1">
            <a:off x="1266235" y="396100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63" name="Group 213"/>
          <p:cNvGrpSpPr>
            <a:grpSpLocks/>
          </p:cNvGrpSpPr>
          <p:nvPr/>
        </p:nvGrpSpPr>
        <p:grpSpPr bwMode="auto">
          <a:xfrm>
            <a:off x="2654853" y="3420216"/>
            <a:ext cx="604520" cy="600676"/>
            <a:chOff x="1018" y="1842"/>
            <a:chExt cx="340" cy="341"/>
          </a:xfrm>
          <a:effectLst>
            <a:outerShdw blurRad="50800" dist="38100" dir="2700000" algn="tl" rotWithShape="0">
              <a:prstClr val="black">
                <a:alpha val="40000"/>
              </a:prstClr>
            </a:outerShdw>
          </a:effectLst>
        </p:grpSpPr>
        <p:sp>
          <p:nvSpPr>
            <p:cNvPr id="680" name="Rectangle 2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1" name="Rectangle 2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2" name="Rectangle 2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3" name="Rectangle 2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4" name="Rectangle 2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5" name="Rectangle 2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6" name="Rectangle 2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7" name="Rectangle 2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8" name="Rectangle 2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9" name="Rectangle 2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0" name="Rectangle 2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1" name="Rectangle 2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2" name="Rectangle 2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3" name="Rectangle 2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4" name="Rectangle 2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5" name="Rectangle 2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6" name="Rectangle 2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7" name="Rectangle 2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8" name="Rectangle 2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9" name="Rectangle 2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0" name="Rectangle 2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1" name="Rectangle 2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2" name="Rectangle 2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3" name="Rectangle 2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4" name="Rectangle 2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4" name="Group 239"/>
          <p:cNvGrpSpPr>
            <a:grpSpLocks/>
          </p:cNvGrpSpPr>
          <p:nvPr/>
        </p:nvGrpSpPr>
        <p:grpSpPr bwMode="auto">
          <a:xfrm>
            <a:off x="3460287" y="3420216"/>
            <a:ext cx="604520" cy="600676"/>
            <a:chOff x="1018" y="1842"/>
            <a:chExt cx="340" cy="341"/>
          </a:xfrm>
          <a:effectLst>
            <a:outerShdw blurRad="50800" dist="38100" dir="2700000" algn="tl" rotWithShape="0">
              <a:prstClr val="black">
                <a:alpha val="40000"/>
              </a:prstClr>
            </a:outerShdw>
          </a:effectLst>
        </p:grpSpPr>
        <p:sp>
          <p:nvSpPr>
            <p:cNvPr id="655" name="Rectangle 2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6" name="Rectangle 2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7" name="Rectangle 2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8" name="Rectangle 2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9" name="Rectangle 2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0" name="Rectangle 2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1" name="Rectangle 2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2" name="Rectangle 2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3" name="Rectangle 2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4" name="Rectangle 2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5" name="Rectangle 2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6" name="Rectangle 2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7" name="Rectangle 2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8" name="Rectangle 2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9" name="Rectangle 2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0" name="Rectangle 2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1" name="Rectangle 2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2" name="Rectangle 2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3" name="Rectangle 2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4" name="Rectangle 2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5" name="Rectangle 2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6" name="Rectangle 2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7" name="Rectangle 2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8" name="Rectangle 2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9" name="Rectangle 2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5" name="Group 265"/>
          <p:cNvGrpSpPr>
            <a:grpSpLocks/>
          </p:cNvGrpSpPr>
          <p:nvPr/>
        </p:nvGrpSpPr>
        <p:grpSpPr bwMode="auto">
          <a:xfrm>
            <a:off x="4267499" y="3420216"/>
            <a:ext cx="604520" cy="600676"/>
            <a:chOff x="1018" y="1842"/>
            <a:chExt cx="340" cy="341"/>
          </a:xfrm>
          <a:effectLst>
            <a:outerShdw blurRad="50800" dist="38100" dir="2700000" algn="tl" rotWithShape="0">
              <a:prstClr val="black">
                <a:alpha val="40000"/>
              </a:prstClr>
            </a:outerShdw>
          </a:effectLst>
        </p:grpSpPr>
        <p:sp>
          <p:nvSpPr>
            <p:cNvPr id="630" name="Rectangle 26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1" name="Rectangle 26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2" name="Rectangle 26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3" name="Rectangle 26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4" name="Rectangle 27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5" name="Rectangle 27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6" name="Rectangle 27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7" name="Rectangle 27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8" name="Rectangle 27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9" name="Rectangle 27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0" name="Rectangle 27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1" name="Rectangle 27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2" name="Rectangle 27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3" name="Rectangle 27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4" name="Rectangle 28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5" name="Rectangle 28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6" name="Rectangle 28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7" name="Rectangle 28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8" name="Rectangle 28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9" name="Rectangle 28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0" name="Rectangle 28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1" name="Rectangle 28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2" name="Rectangle 28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3" name="Rectangle 28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4" name="Rectangle 29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6" name="Group 291"/>
          <p:cNvGrpSpPr>
            <a:grpSpLocks/>
          </p:cNvGrpSpPr>
          <p:nvPr/>
        </p:nvGrpSpPr>
        <p:grpSpPr bwMode="auto">
          <a:xfrm>
            <a:off x="5113827" y="3420216"/>
            <a:ext cx="604520" cy="600676"/>
            <a:chOff x="1018" y="1842"/>
            <a:chExt cx="340" cy="341"/>
          </a:xfrm>
          <a:effectLst>
            <a:outerShdw blurRad="50800" dist="38100" dir="2700000" algn="tl" rotWithShape="0">
              <a:prstClr val="black">
                <a:alpha val="40000"/>
              </a:prstClr>
            </a:outerShdw>
          </a:effectLst>
        </p:grpSpPr>
        <p:sp>
          <p:nvSpPr>
            <p:cNvPr id="605" name="Rectangle 29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6" name="Rectangle 29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7" name="Rectangle 29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8" name="Rectangle 29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9" name="Rectangle 29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0" name="Rectangle 29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1" name="Rectangle 29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2" name="Rectangle 29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3" name="Rectangle 30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4" name="Rectangle 30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5" name="Rectangle 30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6" name="Rectangle 30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7" name="Rectangle 30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8" name="Rectangle 30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9" name="Rectangle 30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0" name="Rectangle 30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1" name="Rectangle 30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2" name="Rectangle 30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3" name="Rectangle 31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4" name="Rectangle 31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5" name="Rectangle 31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6" name="Rectangle 31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7" name="Rectangle 31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8" name="Rectangle 31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9" name="Rectangle 31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67" name="AutoShape 317"/>
          <p:cNvCxnSpPr>
            <a:cxnSpLocks noChangeShapeType="1"/>
            <a:stCxn id="600" idx="3"/>
            <a:endCxn id="480" idx="1"/>
          </p:cNvCxnSpPr>
          <p:nvPr/>
        </p:nvCxnSpPr>
        <p:spPr bwMode="auto">
          <a:xfrm>
            <a:off x="2407711" y="427983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8" name="AutoShape 318"/>
          <p:cNvCxnSpPr>
            <a:cxnSpLocks noChangeShapeType="1"/>
            <a:stCxn id="601" idx="3"/>
            <a:endCxn id="481" idx="1"/>
          </p:cNvCxnSpPr>
          <p:nvPr/>
        </p:nvCxnSpPr>
        <p:spPr bwMode="auto">
          <a:xfrm>
            <a:off x="2407711" y="440137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9" name="AutoShape 319"/>
          <p:cNvCxnSpPr>
            <a:cxnSpLocks noChangeShapeType="1"/>
            <a:stCxn id="602" idx="3"/>
            <a:endCxn id="482" idx="1"/>
          </p:cNvCxnSpPr>
          <p:nvPr/>
        </p:nvCxnSpPr>
        <p:spPr bwMode="auto">
          <a:xfrm>
            <a:off x="2407711" y="452116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0" name="AutoShape 320"/>
          <p:cNvCxnSpPr>
            <a:cxnSpLocks noChangeShapeType="1"/>
            <a:stCxn id="603" idx="3"/>
            <a:endCxn id="483" idx="1"/>
          </p:cNvCxnSpPr>
          <p:nvPr/>
        </p:nvCxnSpPr>
        <p:spPr bwMode="auto">
          <a:xfrm>
            <a:off x="2407711" y="46409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1" name="AutoShape 321"/>
          <p:cNvCxnSpPr>
            <a:cxnSpLocks noChangeShapeType="1"/>
            <a:stCxn id="604" idx="3"/>
            <a:endCxn id="484" idx="1"/>
          </p:cNvCxnSpPr>
          <p:nvPr/>
        </p:nvCxnSpPr>
        <p:spPr bwMode="auto">
          <a:xfrm>
            <a:off x="2407711" y="47607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72" name="Rectangle 322"/>
          <p:cNvSpPr>
            <a:spLocks noChangeAspect="1" noChangeArrowheads="1"/>
          </p:cNvSpPr>
          <p:nvPr/>
        </p:nvSpPr>
        <p:spPr bwMode="auto">
          <a:xfrm rot="5400000">
            <a:off x="598828" y="4379119"/>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 name="Rectangle 323"/>
          <p:cNvSpPr>
            <a:spLocks noChangeArrowheads="1"/>
          </p:cNvSpPr>
          <p:nvPr/>
        </p:nvSpPr>
        <p:spPr bwMode="auto">
          <a:xfrm rot="16200000">
            <a:off x="1145521" y="431603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 name="Rectangle 324"/>
          <p:cNvSpPr>
            <a:spLocks noChangeArrowheads="1"/>
          </p:cNvSpPr>
          <p:nvPr/>
        </p:nvSpPr>
        <p:spPr bwMode="auto">
          <a:xfrm rot="16200000">
            <a:off x="1147299" y="4194482"/>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 name="Rectangle 325"/>
          <p:cNvSpPr>
            <a:spLocks noChangeArrowheads="1"/>
          </p:cNvSpPr>
          <p:nvPr/>
        </p:nvSpPr>
        <p:spPr bwMode="auto">
          <a:xfrm rot="16200000">
            <a:off x="1145521" y="443581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 name="Rectangle 326"/>
          <p:cNvSpPr>
            <a:spLocks noChangeArrowheads="1"/>
          </p:cNvSpPr>
          <p:nvPr/>
        </p:nvSpPr>
        <p:spPr bwMode="auto">
          <a:xfrm rot="16200000">
            <a:off x="1145521" y="45556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 name="Rectangle 327"/>
          <p:cNvSpPr>
            <a:spLocks noChangeArrowheads="1"/>
          </p:cNvSpPr>
          <p:nvPr/>
        </p:nvSpPr>
        <p:spPr bwMode="auto">
          <a:xfrm rot="16200000">
            <a:off x="1147299" y="4673613"/>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78" name="AutoShape 328"/>
          <p:cNvCxnSpPr>
            <a:cxnSpLocks noChangeShapeType="1"/>
            <a:stCxn id="72" idx="0"/>
            <a:endCxn id="74" idx="0"/>
          </p:cNvCxnSpPr>
          <p:nvPr/>
        </p:nvCxnSpPr>
        <p:spPr bwMode="auto">
          <a:xfrm flipV="1">
            <a:off x="860851" y="4283357"/>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79" name="AutoShape 329"/>
          <p:cNvCxnSpPr>
            <a:cxnSpLocks noChangeShapeType="1"/>
            <a:stCxn id="72" idx="0"/>
            <a:endCxn id="73" idx="0"/>
          </p:cNvCxnSpPr>
          <p:nvPr/>
        </p:nvCxnSpPr>
        <p:spPr bwMode="auto">
          <a:xfrm flipV="1">
            <a:off x="860851" y="4401378"/>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0" name="AutoShape 330"/>
          <p:cNvCxnSpPr>
            <a:cxnSpLocks noChangeShapeType="1"/>
            <a:stCxn id="72" idx="0"/>
            <a:endCxn id="75" idx="0"/>
          </p:cNvCxnSpPr>
          <p:nvPr/>
        </p:nvCxnSpPr>
        <p:spPr bwMode="auto">
          <a:xfrm>
            <a:off x="860851" y="4500023"/>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1" name="AutoShape 331"/>
          <p:cNvCxnSpPr>
            <a:cxnSpLocks noChangeShapeType="1"/>
            <a:stCxn id="72" idx="0"/>
            <a:endCxn id="76" idx="0"/>
          </p:cNvCxnSpPr>
          <p:nvPr/>
        </p:nvCxnSpPr>
        <p:spPr bwMode="auto">
          <a:xfrm>
            <a:off x="860851" y="4500023"/>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2" name="AutoShape 332"/>
          <p:cNvCxnSpPr>
            <a:cxnSpLocks noChangeShapeType="1"/>
            <a:stCxn id="72" idx="0"/>
            <a:endCxn id="77" idx="0"/>
          </p:cNvCxnSpPr>
          <p:nvPr/>
        </p:nvCxnSpPr>
        <p:spPr bwMode="auto">
          <a:xfrm>
            <a:off x="860851" y="4500023"/>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3" name="Group 333"/>
          <p:cNvGrpSpPr>
            <a:grpSpLocks/>
          </p:cNvGrpSpPr>
          <p:nvPr/>
        </p:nvGrpSpPr>
        <p:grpSpPr bwMode="auto">
          <a:xfrm>
            <a:off x="1803191" y="4219942"/>
            <a:ext cx="604520" cy="600676"/>
            <a:chOff x="1018" y="1842"/>
            <a:chExt cx="340" cy="341"/>
          </a:xfrm>
          <a:effectLst>
            <a:outerShdw blurRad="50800" dist="38100" dir="2700000" algn="tl" rotWithShape="0">
              <a:prstClr val="black">
                <a:alpha val="40000"/>
              </a:prstClr>
            </a:outerShdw>
          </a:effectLst>
        </p:grpSpPr>
        <p:sp>
          <p:nvSpPr>
            <p:cNvPr id="580" name="Rectangle 33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1" name="Rectangle 33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2" name="Rectangle 33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3" name="Rectangle 33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4" name="Rectangle 33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5" name="Rectangle 33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6" name="Rectangle 34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7" name="Rectangle 34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8" name="Rectangle 34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9" name="Rectangle 34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0" name="Rectangle 34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1" name="Rectangle 34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2" name="Rectangle 34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3" name="Rectangle 34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4" name="Rectangle 34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5" name="Rectangle 34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6" name="Rectangle 35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7" name="Rectangle 35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8" name="Rectangle 35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9" name="Rectangle 35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0" name="Rectangle 35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1" name="Rectangle 35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2" name="Rectangle 35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3" name="Rectangle 35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4" name="Rectangle 35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84" name="AutoShape 359"/>
          <p:cNvCxnSpPr>
            <a:cxnSpLocks noChangeShapeType="1"/>
            <a:stCxn id="74" idx="2"/>
            <a:endCxn id="580" idx="1"/>
          </p:cNvCxnSpPr>
          <p:nvPr/>
        </p:nvCxnSpPr>
        <p:spPr bwMode="auto">
          <a:xfrm flipV="1">
            <a:off x="1266235" y="4279834"/>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5" name="AutoShape 360"/>
          <p:cNvCxnSpPr>
            <a:cxnSpLocks noChangeShapeType="1"/>
            <a:stCxn id="73" idx="2"/>
            <a:endCxn id="581" idx="1"/>
          </p:cNvCxnSpPr>
          <p:nvPr/>
        </p:nvCxnSpPr>
        <p:spPr bwMode="auto">
          <a:xfrm>
            <a:off x="1264457" y="440137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6" name="AutoShape 361"/>
          <p:cNvCxnSpPr>
            <a:cxnSpLocks noChangeShapeType="1"/>
            <a:stCxn id="75" idx="2"/>
            <a:endCxn id="582" idx="1"/>
          </p:cNvCxnSpPr>
          <p:nvPr/>
        </p:nvCxnSpPr>
        <p:spPr bwMode="auto">
          <a:xfrm>
            <a:off x="1264457" y="452116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7" name="AutoShape 362"/>
          <p:cNvCxnSpPr>
            <a:cxnSpLocks noChangeShapeType="1"/>
            <a:stCxn id="76" idx="2"/>
            <a:endCxn id="583" idx="1"/>
          </p:cNvCxnSpPr>
          <p:nvPr/>
        </p:nvCxnSpPr>
        <p:spPr bwMode="auto">
          <a:xfrm>
            <a:off x="1264457" y="46409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8" name="AutoShape 363"/>
          <p:cNvCxnSpPr>
            <a:cxnSpLocks noChangeShapeType="1"/>
            <a:stCxn id="77" idx="2"/>
            <a:endCxn id="584" idx="1"/>
          </p:cNvCxnSpPr>
          <p:nvPr/>
        </p:nvCxnSpPr>
        <p:spPr bwMode="auto">
          <a:xfrm flipV="1">
            <a:off x="1266235" y="4760727"/>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9" name="Group 364"/>
          <p:cNvGrpSpPr>
            <a:grpSpLocks/>
          </p:cNvGrpSpPr>
          <p:nvPr/>
        </p:nvGrpSpPr>
        <p:grpSpPr bwMode="auto">
          <a:xfrm>
            <a:off x="2654853" y="4219942"/>
            <a:ext cx="604520" cy="600676"/>
            <a:chOff x="1018" y="1842"/>
            <a:chExt cx="340" cy="341"/>
          </a:xfrm>
          <a:effectLst>
            <a:outerShdw blurRad="50800" dist="38100" dir="2700000" algn="tl" rotWithShape="0">
              <a:prstClr val="black">
                <a:alpha val="40000"/>
              </a:prstClr>
            </a:outerShdw>
          </a:effectLst>
        </p:grpSpPr>
        <p:sp>
          <p:nvSpPr>
            <p:cNvPr id="555" name="Rectangle 36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6" name="Rectangle 36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7" name="Rectangle 36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8" name="Rectangle 36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9" name="Rectangle 36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0" name="Rectangle 37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1" name="Rectangle 37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2" name="Rectangle 37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3" name="Rectangle 37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4" name="Rectangle 37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5" name="Rectangle 37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6" name="Rectangle 37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7" name="Rectangle 37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8" name="Rectangle 37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9" name="Rectangle 37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0" name="Rectangle 38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1" name="Rectangle 38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2" name="Rectangle 38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3" name="Rectangle 38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4" name="Rectangle 38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5" name="Rectangle 38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6" name="Rectangle 38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7" name="Rectangle 38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8" name="Rectangle 38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9" name="Rectangle 38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0" name="Group 390"/>
          <p:cNvGrpSpPr>
            <a:grpSpLocks/>
          </p:cNvGrpSpPr>
          <p:nvPr/>
        </p:nvGrpSpPr>
        <p:grpSpPr bwMode="auto">
          <a:xfrm>
            <a:off x="3460287" y="4219942"/>
            <a:ext cx="604520" cy="600676"/>
            <a:chOff x="1018" y="1842"/>
            <a:chExt cx="340" cy="341"/>
          </a:xfrm>
          <a:effectLst>
            <a:outerShdw blurRad="50800" dist="38100" dir="2700000" algn="tl" rotWithShape="0">
              <a:prstClr val="black">
                <a:alpha val="40000"/>
              </a:prstClr>
            </a:outerShdw>
          </a:effectLst>
        </p:grpSpPr>
        <p:sp>
          <p:nvSpPr>
            <p:cNvPr id="530" name="Rectangle 39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1" name="Rectangle 39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2" name="Rectangle 39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3" name="Rectangle 39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4" name="Rectangle 39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5" name="Rectangle 39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6" name="Rectangle 39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7" name="Rectangle 39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8" name="Rectangle 39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9" name="Rectangle 40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0" name="Rectangle 40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1" name="Rectangle 40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2" name="Rectangle 40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3" name="Rectangle 40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4" name="Rectangle 40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5" name="Rectangle 40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6" name="Rectangle 40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7" name="Rectangle 40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8" name="Rectangle 40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9" name="Rectangle 41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0" name="Rectangle 41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1" name="Rectangle 41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2" name="Rectangle 41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3" name="Rectangle 41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4" name="Rectangle 41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1" name="Group 416"/>
          <p:cNvGrpSpPr>
            <a:grpSpLocks/>
          </p:cNvGrpSpPr>
          <p:nvPr/>
        </p:nvGrpSpPr>
        <p:grpSpPr bwMode="auto">
          <a:xfrm>
            <a:off x="4267499" y="4219942"/>
            <a:ext cx="604520" cy="600676"/>
            <a:chOff x="1018" y="1842"/>
            <a:chExt cx="340" cy="341"/>
          </a:xfrm>
          <a:effectLst>
            <a:outerShdw blurRad="50800" dist="38100" dir="2700000" algn="tl" rotWithShape="0">
              <a:prstClr val="black">
                <a:alpha val="40000"/>
              </a:prstClr>
            </a:outerShdw>
          </a:effectLst>
        </p:grpSpPr>
        <p:sp>
          <p:nvSpPr>
            <p:cNvPr id="505" name="Rectangle 41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6" name="Rectangle 41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7" name="Rectangle 41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8" name="Rectangle 42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9" name="Rectangle 42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0" name="Rectangle 42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1" name="Rectangle 42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2" name="Rectangle 42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3" name="Rectangle 42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4" name="Rectangle 42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5" name="Rectangle 42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6" name="Rectangle 42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7" name="Rectangle 42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8" name="Rectangle 43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9" name="Rectangle 43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0" name="Rectangle 43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1" name="Rectangle 43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2" name="Rectangle 43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3" name="Rectangle 43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4" name="Rectangle 43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5" name="Rectangle 43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6" name="Rectangle 43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7" name="Rectangle 43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8" name="Rectangle 44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9" name="Rectangle 44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2" name="Group 442"/>
          <p:cNvGrpSpPr>
            <a:grpSpLocks/>
          </p:cNvGrpSpPr>
          <p:nvPr/>
        </p:nvGrpSpPr>
        <p:grpSpPr bwMode="auto">
          <a:xfrm>
            <a:off x="5113827" y="4219942"/>
            <a:ext cx="604520" cy="600676"/>
            <a:chOff x="1018" y="1842"/>
            <a:chExt cx="340" cy="341"/>
          </a:xfrm>
          <a:effectLst>
            <a:outerShdw blurRad="50800" dist="38100" dir="2700000" algn="tl" rotWithShape="0">
              <a:prstClr val="black">
                <a:alpha val="40000"/>
              </a:prstClr>
            </a:outerShdw>
          </a:effectLst>
        </p:grpSpPr>
        <p:sp>
          <p:nvSpPr>
            <p:cNvPr id="480" name="Rectangle 44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1" name="Rectangle 44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2" name="Rectangle 44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3" name="Rectangle 44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4" name="Rectangle 44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5" name="Rectangle 44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6" name="Rectangle 44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7" name="Rectangle 45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8" name="Rectangle 45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9" name="Rectangle 45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0" name="Rectangle 45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1" name="Rectangle 45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2" name="Rectangle 45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3" name="Rectangle 45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4" name="Rectangle 45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5" name="Rectangle 45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6" name="Rectangle 45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7" name="Rectangle 46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8" name="Rectangle 46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9" name="Rectangle 46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0" name="Rectangle 46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1" name="Rectangle 46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2" name="Rectangle 46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3" name="Rectangle 46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4" name="Rectangle 46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93" name="AutoShape 468"/>
          <p:cNvCxnSpPr>
            <a:cxnSpLocks noChangeShapeType="1"/>
            <a:stCxn id="475" idx="3"/>
            <a:endCxn id="355" idx="1"/>
          </p:cNvCxnSpPr>
          <p:nvPr/>
        </p:nvCxnSpPr>
        <p:spPr bwMode="auto">
          <a:xfrm>
            <a:off x="2407711" y="5077799"/>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4" name="AutoShape 469"/>
          <p:cNvCxnSpPr>
            <a:cxnSpLocks noChangeShapeType="1"/>
            <a:stCxn id="476" idx="3"/>
            <a:endCxn id="356" idx="1"/>
          </p:cNvCxnSpPr>
          <p:nvPr/>
        </p:nvCxnSpPr>
        <p:spPr bwMode="auto">
          <a:xfrm>
            <a:off x="2407711" y="51993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5" name="AutoShape 470"/>
          <p:cNvCxnSpPr>
            <a:cxnSpLocks noChangeShapeType="1"/>
            <a:stCxn id="477" idx="3"/>
            <a:endCxn id="357" idx="1"/>
          </p:cNvCxnSpPr>
          <p:nvPr/>
        </p:nvCxnSpPr>
        <p:spPr bwMode="auto">
          <a:xfrm>
            <a:off x="2407711" y="53191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6" name="AutoShape 471"/>
          <p:cNvCxnSpPr>
            <a:cxnSpLocks noChangeShapeType="1"/>
            <a:stCxn id="478" idx="3"/>
            <a:endCxn id="358" idx="1"/>
          </p:cNvCxnSpPr>
          <p:nvPr/>
        </p:nvCxnSpPr>
        <p:spPr bwMode="auto">
          <a:xfrm>
            <a:off x="2407711" y="543891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7" name="AutoShape 472"/>
          <p:cNvCxnSpPr>
            <a:cxnSpLocks noChangeShapeType="1"/>
            <a:stCxn id="479" idx="3"/>
            <a:endCxn id="359" idx="1"/>
          </p:cNvCxnSpPr>
          <p:nvPr/>
        </p:nvCxnSpPr>
        <p:spPr bwMode="auto">
          <a:xfrm>
            <a:off x="2407711" y="5558693"/>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98" name="Rectangle 473"/>
          <p:cNvSpPr>
            <a:spLocks noChangeAspect="1" noChangeArrowheads="1"/>
          </p:cNvSpPr>
          <p:nvPr/>
        </p:nvSpPr>
        <p:spPr bwMode="auto">
          <a:xfrm rot="5400000">
            <a:off x="598828" y="5177085"/>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 name="Rectangle 474"/>
          <p:cNvSpPr>
            <a:spLocks noChangeArrowheads="1"/>
          </p:cNvSpPr>
          <p:nvPr/>
        </p:nvSpPr>
        <p:spPr bwMode="auto">
          <a:xfrm rot="16200000">
            <a:off x="1145521" y="51140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Rectangle 475"/>
          <p:cNvSpPr>
            <a:spLocks noChangeArrowheads="1"/>
          </p:cNvSpPr>
          <p:nvPr/>
        </p:nvSpPr>
        <p:spPr bwMode="auto">
          <a:xfrm rot="16200000">
            <a:off x="1147299" y="499244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 name="Rectangle 476"/>
          <p:cNvSpPr>
            <a:spLocks noChangeArrowheads="1"/>
          </p:cNvSpPr>
          <p:nvPr/>
        </p:nvSpPr>
        <p:spPr bwMode="auto">
          <a:xfrm rot="16200000">
            <a:off x="1145521" y="523378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 name="Rectangle 477"/>
          <p:cNvSpPr>
            <a:spLocks noChangeArrowheads="1"/>
          </p:cNvSpPr>
          <p:nvPr/>
        </p:nvSpPr>
        <p:spPr bwMode="auto">
          <a:xfrm rot="16200000">
            <a:off x="1145521" y="5353566"/>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 name="Rectangle 478"/>
          <p:cNvSpPr>
            <a:spLocks noChangeArrowheads="1"/>
          </p:cNvSpPr>
          <p:nvPr/>
        </p:nvSpPr>
        <p:spPr bwMode="auto">
          <a:xfrm rot="16200000">
            <a:off x="1147299" y="5471579"/>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04" name="AutoShape 479"/>
          <p:cNvCxnSpPr>
            <a:cxnSpLocks noChangeShapeType="1"/>
            <a:stCxn id="98" idx="0"/>
            <a:endCxn id="100" idx="0"/>
          </p:cNvCxnSpPr>
          <p:nvPr/>
        </p:nvCxnSpPr>
        <p:spPr bwMode="auto">
          <a:xfrm flipV="1">
            <a:off x="860851" y="5081322"/>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5" name="AutoShape 480"/>
          <p:cNvCxnSpPr>
            <a:cxnSpLocks noChangeShapeType="1"/>
            <a:stCxn id="98" idx="0"/>
            <a:endCxn id="99" idx="0"/>
          </p:cNvCxnSpPr>
          <p:nvPr/>
        </p:nvCxnSpPr>
        <p:spPr bwMode="auto">
          <a:xfrm flipV="1">
            <a:off x="860851" y="5199344"/>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6" name="AutoShape 481"/>
          <p:cNvCxnSpPr>
            <a:cxnSpLocks noChangeShapeType="1"/>
            <a:stCxn id="98" idx="0"/>
            <a:endCxn id="101" idx="0"/>
          </p:cNvCxnSpPr>
          <p:nvPr/>
        </p:nvCxnSpPr>
        <p:spPr bwMode="auto">
          <a:xfrm>
            <a:off x="860851" y="5297989"/>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7" name="AutoShape 482"/>
          <p:cNvCxnSpPr>
            <a:cxnSpLocks noChangeShapeType="1"/>
            <a:stCxn id="98" idx="0"/>
            <a:endCxn id="102" idx="0"/>
          </p:cNvCxnSpPr>
          <p:nvPr/>
        </p:nvCxnSpPr>
        <p:spPr bwMode="auto">
          <a:xfrm>
            <a:off x="860851" y="5297989"/>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8" name="AutoShape 483"/>
          <p:cNvCxnSpPr>
            <a:cxnSpLocks noChangeShapeType="1"/>
            <a:stCxn id="98" idx="0"/>
            <a:endCxn id="103" idx="0"/>
          </p:cNvCxnSpPr>
          <p:nvPr/>
        </p:nvCxnSpPr>
        <p:spPr bwMode="auto">
          <a:xfrm>
            <a:off x="860851" y="5297989"/>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09" name="Group 484"/>
          <p:cNvGrpSpPr>
            <a:grpSpLocks/>
          </p:cNvGrpSpPr>
          <p:nvPr/>
        </p:nvGrpSpPr>
        <p:grpSpPr bwMode="auto">
          <a:xfrm>
            <a:off x="1803191" y="5017908"/>
            <a:ext cx="604520" cy="600676"/>
            <a:chOff x="1018" y="1842"/>
            <a:chExt cx="340" cy="341"/>
          </a:xfrm>
          <a:effectLst>
            <a:outerShdw blurRad="50800" dist="38100" dir="2700000" algn="tl" rotWithShape="0">
              <a:prstClr val="black">
                <a:alpha val="40000"/>
              </a:prstClr>
            </a:outerShdw>
          </a:effectLst>
        </p:grpSpPr>
        <p:sp>
          <p:nvSpPr>
            <p:cNvPr id="455" name="Rectangle 48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6" name="Rectangle 48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7" name="Rectangle 48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8" name="Rectangle 48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9" name="Rectangle 48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0" name="Rectangle 49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1" name="Rectangle 49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2" name="Rectangle 49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3" name="Rectangle 49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4" name="Rectangle 49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5" name="Rectangle 49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6" name="Rectangle 49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7" name="Rectangle 49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8" name="Rectangle 49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9" name="Rectangle 49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0" name="Rectangle 50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1" name="Rectangle 50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2" name="Rectangle 50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3" name="Rectangle 50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4" name="Rectangle 50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5" name="Rectangle 50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6" name="Rectangle 50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7" name="Rectangle 50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8" name="Rectangle 50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9" name="Rectangle 50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0" name="AutoShape 510"/>
          <p:cNvCxnSpPr>
            <a:cxnSpLocks noChangeShapeType="1"/>
            <a:stCxn id="100" idx="2"/>
            <a:endCxn id="455" idx="1"/>
          </p:cNvCxnSpPr>
          <p:nvPr/>
        </p:nvCxnSpPr>
        <p:spPr bwMode="auto">
          <a:xfrm flipV="1">
            <a:off x="1266235" y="5077799"/>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1" name="AutoShape 511"/>
          <p:cNvCxnSpPr>
            <a:cxnSpLocks noChangeShapeType="1"/>
            <a:stCxn id="99" idx="2"/>
            <a:endCxn id="456" idx="1"/>
          </p:cNvCxnSpPr>
          <p:nvPr/>
        </p:nvCxnSpPr>
        <p:spPr bwMode="auto">
          <a:xfrm>
            <a:off x="1264457" y="51993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2" name="AutoShape 512"/>
          <p:cNvCxnSpPr>
            <a:cxnSpLocks noChangeShapeType="1"/>
            <a:stCxn id="101" idx="2"/>
            <a:endCxn id="457" idx="1"/>
          </p:cNvCxnSpPr>
          <p:nvPr/>
        </p:nvCxnSpPr>
        <p:spPr bwMode="auto">
          <a:xfrm>
            <a:off x="1264457" y="531912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3" name="AutoShape 513"/>
          <p:cNvCxnSpPr>
            <a:cxnSpLocks noChangeShapeType="1"/>
            <a:stCxn id="102" idx="2"/>
            <a:endCxn id="458" idx="1"/>
          </p:cNvCxnSpPr>
          <p:nvPr/>
        </p:nvCxnSpPr>
        <p:spPr bwMode="auto">
          <a:xfrm>
            <a:off x="1264457" y="5438910"/>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4" name="AutoShape 514"/>
          <p:cNvCxnSpPr>
            <a:cxnSpLocks noChangeShapeType="1"/>
            <a:stCxn id="103" idx="2"/>
            <a:endCxn id="459" idx="1"/>
          </p:cNvCxnSpPr>
          <p:nvPr/>
        </p:nvCxnSpPr>
        <p:spPr bwMode="auto">
          <a:xfrm flipV="1">
            <a:off x="1266235" y="5558693"/>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15" name="Group 515"/>
          <p:cNvGrpSpPr>
            <a:grpSpLocks/>
          </p:cNvGrpSpPr>
          <p:nvPr/>
        </p:nvGrpSpPr>
        <p:grpSpPr bwMode="auto">
          <a:xfrm>
            <a:off x="2654853" y="5017908"/>
            <a:ext cx="604520" cy="600676"/>
            <a:chOff x="1018" y="1842"/>
            <a:chExt cx="340" cy="341"/>
          </a:xfrm>
          <a:effectLst>
            <a:outerShdw blurRad="50800" dist="38100" dir="2700000" algn="tl" rotWithShape="0">
              <a:prstClr val="black">
                <a:alpha val="40000"/>
              </a:prstClr>
            </a:outerShdw>
          </a:effectLst>
        </p:grpSpPr>
        <p:sp>
          <p:nvSpPr>
            <p:cNvPr id="430" name="Rectangle 51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1" name="Rectangle 51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2" name="Rectangle 51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3" name="Rectangle 51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4" name="Rectangle 52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5" name="Rectangle 52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6" name="Rectangle 52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7" name="Rectangle 52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8" name="Rectangle 52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9" name="Rectangle 52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0" name="Rectangle 52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1" name="Rectangle 52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2" name="Rectangle 52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3" name="Rectangle 52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4" name="Rectangle 53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5" name="Rectangle 53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6" name="Rectangle 53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7" name="Rectangle 53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8" name="Rectangle 53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9" name="Rectangle 53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0" name="Rectangle 53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1" name="Rectangle 53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2" name="Rectangle 53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3" name="Rectangle 53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4" name="Rectangle 54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6" name="Group 541"/>
          <p:cNvGrpSpPr>
            <a:grpSpLocks/>
          </p:cNvGrpSpPr>
          <p:nvPr/>
        </p:nvGrpSpPr>
        <p:grpSpPr bwMode="auto">
          <a:xfrm>
            <a:off x="3460287" y="5017908"/>
            <a:ext cx="604520" cy="600676"/>
            <a:chOff x="1018" y="1842"/>
            <a:chExt cx="340" cy="341"/>
          </a:xfrm>
          <a:effectLst>
            <a:outerShdw blurRad="50800" dist="38100" dir="2700000" algn="tl" rotWithShape="0">
              <a:prstClr val="black">
                <a:alpha val="40000"/>
              </a:prstClr>
            </a:outerShdw>
          </a:effectLst>
        </p:grpSpPr>
        <p:sp>
          <p:nvSpPr>
            <p:cNvPr id="405" name="Rectangle 54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6" name="Rectangle 54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7" name="Rectangle 54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8" name="Rectangle 54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9" name="Rectangle 54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0" name="Rectangle 54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1" name="Rectangle 54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2" name="Rectangle 54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3" name="Rectangle 55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4" name="Rectangle 55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5" name="Rectangle 55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6" name="Rectangle 55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7" name="Rectangle 55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8" name="Rectangle 55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9" name="Rectangle 55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0" name="Rectangle 55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1" name="Rectangle 55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2" name="Rectangle 55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3" name="Rectangle 56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4" name="Rectangle 56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5" name="Rectangle 56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6" name="Rectangle 56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7" name="Rectangle 56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8" name="Rectangle 56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9" name="Rectangle 56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7" name="Group 567"/>
          <p:cNvGrpSpPr>
            <a:grpSpLocks/>
          </p:cNvGrpSpPr>
          <p:nvPr/>
        </p:nvGrpSpPr>
        <p:grpSpPr bwMode="auto">
          <a:xfrm>
            <a:off x="4267499" y="5017908"/>
            <a:ext cx="604520" cy="600676"/>
            <a:chOff x="1018" y="1842"/>
            <a:chExt cx="340" cy="341"/>
          </a:xfrm>
          <a:effectLst>
            <a:outerShdw blurRad="50800" dist="38100" dir="2700000" algn="tl" rotWithShape="0">
              <a:prstClr val="black">
                <a:alpha val="40000"/>
              </a:prstClr>
            </a:outerShdw>
          </a:effectLst>
        </p:grpSpPr>
        <p:sp>
          <p:nvSpPr>
            <p:cNvPr id="380" name="Rectangle 56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1" name="Rectangle 56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2" name="Rectangle 57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3" name="Rectangle 57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4" name="Rectangle 57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5" name="Rectangle 57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6" name="Rectangle 57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7" name="Rectangle 57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8" name="Rectangle 57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9" name="Rectangle 57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0" name="Rectangle 57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1" name="Rectangle 57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2" name="Rectangle 58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3" name="Rectangle 58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4" name="Rectangle 58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5" name="Rectangle 58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6" name="Rectangle 58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7" name="Rectangle 58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8" name="Rectangle 58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9" name="Rectangle 58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0" name="Rectangle 58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1" name="Rectangle 58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2" name="Rectangle 59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3" name="Rectangle 59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4" name="Rectangle 59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8" name="Group 593"/>
          <p:cNvGrpSpPr>
            <a:grpSpLocks/>
          </p:cNvGrpSpPr>
          <p:nvPr/>
        </p:nvGrpSpPr>
        <p:grpSpPr bwMode="auto">
          <a:xfrm>
            <a:off x="5113827" y="5017908"/>
            <a:ext cx="604520" cy="600676"/>
            <a:chOff x="1018" y="1842"/>
            <a:chExt cx="340" cy="341"/>
          </a:xfrm>
          <a:effectLst>
            <a:outerShdw blurRad="50800" dist="38100" dir="2700000" algn="tl" rotWithShape="0">
              <a:prstClr val="black">
                <a:alpha val="40000"/>
              </a:prstClr>
            </a:outerShdw>
          </a:effectLst>
        </p:grpSpPr>
        <p:sp>
          <p:nvSpPr>
            <p:cNvPr id="355" name="Rectangle 59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6" name="Rectangle 59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7" name="Rectangle 59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8" name="Rectangle 59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9" name="Rectangle 59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0" name="Rectangle 59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1" name="Rectangle 60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2" name="Rectangle 60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3" name="Rectangle 60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4" name="Rectangle 60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5" name="Rectangle 60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6" name="Rectangle 60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7" name="Rectangle 60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8" name="Rectangle 60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9" name="Rectangle 60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0" name="Rectangle 60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1" name="Rectangle 61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2" name="Rectangle 61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3" name="Rectangle 61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4" name="Rectangle 61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5" name="Rectangle 61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6" name="Rectangle 61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7" name="Rectangle 61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8" name="Rectangle 61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9" name="Rectangle 61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9" name="AutoShape 619"/>
          <p:cNvCxnSpPr>
            <a:cxnSpLocks noChangeShapeType="1"/>
            <a:stCxn id="350" idx="3"/>
            <a:endCxn id="230" idx="1"/>
          </p:cNvCxnSpPr>
          <p:nvPr/>
        </p:nvCxnSpPr>
        <p:spPr bwMode="auto">
          <a:xfrm>
            <a:off x="2407711" y="5877526"/>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0" name="AutoShape 620"/>
          <p:cNvCxnSpPr>
            <a:cxnSpLocks noChangeShapeType="1"/>
            <a:stCxn id="351" idx="3"/>
            <a:endCxn id="231" idx="1"/>
          </p:cNvCxnSpPr>
          <p:nvPr/>
        </p:nvCxnSpPr>
        <p:spPr bwMode="auto">
          <a:xfrm>
            <a:off x="2407711" y="599907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1" name="AutoShape 621"/>
          <p:cNvCxnSpPr>
            <a:cxnSpLocks noChangeShapeType="1"/>
            <a:stCxn id="352" idx="3"/>
            <a:endCxn id="232" idx="1"/>
          </p:cNvCxnSpPr>
          <p:nvPr/>
        </p:nvCxnSpPr>
        <p:spPr bwMode="auto">
          <a:xfrm>
            <a:off x="2407711" y="611885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2" name="AutoShape 622"/>
          <p:cNvCxnSpPr>
            <a:cxnSpLocks noChangeShapeType="1"/>
            <a:stCxn id="353" idx="3"/>
            <a:endCxn id="233" idx="1"/>
          </p:cNvCxnSpPr>
          <p:nvPr/>
        </p:nvCxnSpPr>
        <p:spPr bwMode="auto">
          <a:xfrm>
            <a:off x="2407711" y="623863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3" name="AutoShape 623"/>
          <p:cNvCxnSpPr>
            <a:cxnSpLocks noChangeShapeType="1"/>
            <a:stCxn id="354" idx="3"/>
            <a:endCxn id="234" idx="1"/>
          </p:cNvCxnSpPr>
          <p:nvPr/>
        </p:nvCxnSpPr>
        <p:spPr bwMode="auto">
          <a:xfrm>
            <a:off x="2407711" y="63584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24" name="Rectangle 624"/>
          <p:cNvSpPr>
            <a:spLocks noChangeAspect="1" noChangeArrowheads="1"/>
          </p:cNvSpPr>
          <p:nvPr/>
        </p:nvSpPr>
        <p:spPr bwMode="auto">
          <a:xfrm rot="5400000">
            <a:off x="598828" y="59768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 name="Rectangle 625"/>
          <p:cNvSpPr>
            <a:spLocks noChangeArrowheads="1"/>
          </p:cNvSpPr>
          <p:nvPr/>
        </p:nvSpPr>
        <p:spPr bwMode="auto">
          <a:xfrm rot="16200000">
            <a:off x="1145521" y="591372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 name="Rectangle 626"/>
          <p:cNvSpPr>
            <a:spLocks noChangeArrowheads="1"/>
          </p:cNvSpPr>
          <p:nvPr/>
        </p:nvSpPr>
        <p:spPr bwMode="auto">
          <a:xfrm rot="16200000">
            <a:off x="1147299" y="5792174"/>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 name="Rectangle 627"/>
          <p:cNvSpPr>
            <a:spLocks noChangeArrowheads="1"/>
          </p:cNvSpPr>
          <p:nvPr/>
        </p:nvSpPr>
        <p:spPr bwMode="auto">
          <a:xfrm rot="16200000">
            <a:off x="1145521" y="603351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 name="Rectangle 628"/>
          <p:cNvSpPr>
            <a:spLocks noChangeArrowheads="1"/>
          </p:cNvSpPr>
          <p:nvPr/>
        </p:nvSpPr>
        <p:spPr bwMode="auto">
          <a:xfrm rot="16200000">
            <a:off x="1145521" y="615329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 name="Rectangle 629"/>
          <p:cNvSpPr>
            <a:spLocks noChangeArrowheads="1"/>
          </p:cNvSpPr>
          <p:nvPr/>
        </p:nvSpPr>
        <p:spPr bwMode="auto">
          <a:xfrm rot="16200000">
            <a:off x="1147299" y="627130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30" name="AutoShape 630"/>
          <p:cNvCxnSpPr>
            <a:cxnSpLocks noChangeShapeType="1"/>
            <a:stCxn id="124" idx="0"/>
            <a:endCxn id="126" idx="0"/>
          </p:cNvCxnSpPr>
          <p:nvPr/>
        </p:nvCxnSpPr>
        <p:spPr bwMode="auto">
          <a:xfrm flipV="1">
            <a:off x="860851" y="5881049"/>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1" name="AutoShape 631"/>
          <p:cNvCxnSpPr>
            <a:cxnSpLocks noChangeShapeType="1"/>
            <a:stCxn id="124" idx="0"/>
            <a:endCxn id="125" idx="0"/>
          </p:cNvCxnSpPr>
          <p:nvPr/>
        </p:nvCxnSpPr>
        <p:spPr bwMode="auto">
          <a:xfrm flipV="1">
            <a:off x="860851" y="5999071"/>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2" name="AutoShape 632"/>
          <p:cNvCxnSpPr>
            <a:cxnSpLocks noChangeShapeType="1"/>
            <a:stCxn id="124" idx="0"/>
            <a:endCxn id="127" idx="0"/>
          </p:cNvCxnSpPr>
          <p:nvPr/>
        </p:nvCxnSpPr>
        <p:spPr bwMode="auto">
          <a:xfrm>
            <a:off x="860851" y="60977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3" name="AutoShape 633"/>
          <p:cNvCxnSpPr>
            <a:cxnSpLocks noChangeShapeType="1"/>
            <a:stCxn id="124" idx="0"/>
            <a:endCxn id="128" idx="0"/>
          </p:cNvCxnSpPr>
          <p:nvPr/>
        </p:nvCxnSpPr>
        <p:spPr bwMode="auto">
          <a:xfrm>
            <a:off x="860851" y="60977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4" name="AutoShape 634"/>
          <p:cNvCxnSpPr>
            <a:cxnSpLocks noChangeShapeType="1"/>
            <a:stCxn id="124" idx="0"/>
            <a:endCxn id="129" idx="0"/>
          </p:cNvCxnSpPr>
          <p:nvPr/>
        </p:nvCxnSpPr>
        <p:spPr bwMode="auto">
          <a:xfrm>
            <a:off x="860851" y="60977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35" name="Group 635"/>
          <p:cNvGrpSpPr>
            <a:grpSpLocks/>
          </p:cNvGrpSpPr>
          <p:nvPr/>
        </p:nvGrpSpPr>
        <p:grpSpPr bwMode="auto">
          <a:xfrm>
            <a:off x="1803191" y="5817635"/>
            <a:ext cx="604520" cy="600676"/>
            <a:chOff x="1018" y="1842"/>
            <a:chExt cx="340" cy="341"/>
          </a:xfrm>
          <a:effectLst>
            <a:outerShdw blurRad="50800" dist="38100" dir="2700000" algn="tl" rotWithShape="0">
              <a:prstClr val="black">
                <a:alpha val="40000"/>
              </a:prstClr>
            </a:outerShdw>
          </a:effectLst>
        </p:grpSpPr>
        <p:sp>
          <p:nvSpPr>
            <p:cNvPr id="330" name="Rectangle 63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1" name="Rectangle 63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2" name="Rectangle 63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3" name="Rectangle 63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4" name="Rectangle 64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5" name="Rectangle 64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6" name="Rectangle 64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7" name="Rectangle 64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8" name="Rectangle 64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9" name="Rectangle 64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0" name="Rectangle 64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1" name="Rectangle 64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2" name="Rectangle 64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3" name="Rectangle 64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4" name="Rectangle 65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5" name="Rectangle 65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6" name="Rectangle 65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7" name="Rectangle 65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8" name="Rectangle 65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9" name="Rectangle 65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0" name="Rectangle 65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1" name="Rectangle 65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2" name="Rectangle 65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3" name="Rectangle 65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4" name="Rectangle 66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36" name="AutoShape 661"/>
          <p:cNvCxnSpPr>
            <a:cxnSpLocks noChangeShapeType="1"/>
            <a:stCxn id="126" idx="2"/>
            <a:endCxn id="330" idx="1"/>
          </p:cNvCxnSpPr>
          <p:nvPr/>
        </p:nvCxnSpPr>
        <p:spPr bwMode="auto">
          <a:xfrm flipV="1">
            <a:off x="1266235" y="5877526"/>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7" name="AutoShape 662"/>
          <p:cNvCxnSpPr>
            <a:cxnSpLocks noChangeShapeType="1"/>
            <a:stCxn id="125" idx="2"/>
            <a:endCxn id="331" idx="1"/>
          </p:cNvCxnSpPr>
          <p:nvPr/>
        </p:nvCxnSpPr>
        <p:spPr bwMode="auto">
          <a:xfrm>
            <a:off x="1264457" y="599907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8" name="AutoShape 663"/>
          <p:cNvCxnSpPr>
            <a:cxnSpLocks noChangeShapeType="1"/>
            <a:stCxn id="127" idx="2"/>
            <a:endCxn id="332" idx="1"/>
          </p:cNvCxnSpPr>
          <p:nvPr/>
        </p:nvCxnSpPr>
        <p:spPr bwMode="auto">
          <a:xfrm>
            <a:off x="1264457" y="611885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9" name="AutoShape 664"/>
          <p:cNvCxnSpPr>
            <a:cxnSpLocks noChangeShapeType="1"/>
            <a:stCxn id="128" idx="2"/>
            <a:endCxn id="333" idx="1"/>
          </p:cNvCxnSpPr>
          <p:nvPr/>
        </p:nvCxnSpPr>
        <p:spPr bwMode="auto">
          <a:xfrm>
            <a:off x="1264457" y="623863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40" name="AutoShape 665"/>
          <p:cNvCxnSpPr>
            <a:cxnSpLocks noChangeShapeType="1"/>
            <a:stCxn id="129" idx="2"/>
            <a:endCxn id="334" idx="1"/>
          </p:cNvCxnSpPr>
          <p:nvPr/>
        </p:nvCxnSpPr>
        <p:spPr bwMode="auto">
          <a:xfrm flipV="1">
            <a:off x="1266235" y="63584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41" name="Group 666"/>
          <p:cNvGrpSpPr>
            <a:grpSpLocks/>
          </p:cNvGrpSpPr>
          <p:nvPr/>
        </p:nvGrpSpPr>
        <p:grpSpPr bwMode="auto">
          <a:xfrm>
            <a:off x="2654853" y="5817635"/>
            <a:ext cx="604520" cy="600676"/>
            <a:chOff x="1018" y="1842"/>
            <a:chExt cx="340" cy="341"/>
          </a:xfrm>
          <a:effectLst>
            <a:outerShdw blurRad="50800" dist="38100" dir="2700000" algn="tl" rotWithShape="0">
              <a:prstClr val="black">
                <a:alpha val="40000"/>
              </a:prstClr>
            </a:outerShdw>
          </a:effectLst>
        </p:grpSpPr>
        <p:sp>
          <p:nvSpPr>
            <p:cNvPr id="305" name="Rectangle 66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6" name="Rectangle 66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7" name="Rectangle 66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8" name="Rectangle 67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9" name="Rectangle 67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0" name="Rectangle 67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1" name="Rectangle 67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2" name="Rectangle 67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3" name="Rectangle 67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4" name="Rectangle 67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5" name="Rectangle 67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6" name="Rectangle 67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7" name="Rectangle 67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8" name="Rectangle 68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9" name="Rectangle 68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0" name="Rectangle 68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1" name="Rectangle 68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2" name="Rectangle 68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3" name="Rectangle 68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4" name="Rectangle 68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5" name="Rectangle 68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6" name="Rectangle 68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7" name="Rectangle 68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8" name="Rectangle 69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9" name="Rectangle 69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2" name="Group 692"/>
          <p:cNvGrpSpPr>
            <a:grpSpLocks/>
          </p:cNvGrpSpPr>
          <p:nvPr/>
        </p:nvGrpSpPr>
        <p:grpSpPr bwMode="auto">
          <a:xfrm>
            <a:off x="3460287" y="5817635"/>
            <a:ext cx="604520" cy="600676"/>
            <a:chOff x="1018" y="1842"/>
            <a:chExt cx="340" cy="341"/>
          </a:xfrm>
          <a:effectLst>
            <a:outerShdw blurRad="50800" dist="38100" dir="2700000" algn="tl" rotWithShape="0">
              <a:prstClr val="black">
                <a:alpha val="40000"/>
              </a:prstClr>
            </a:outerShdw>
          </a:effectLst>
        </p:grpSpPr>
        <p:sp>
          <p:nvSpPr>
            <p:cNvPr id="280" name="Rectangle 69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1" name="Rectangle 69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2" name="Rectangle 69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3" name="Rectangle 69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4" name="Rectangle 69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5" name="Rectangle 69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6" name="Rectangle 69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7" name="Rectangle 70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8" name="Rectangle 70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9" name="Rectangle 70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0" name="Rectangle 70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1" name="Rectangle 70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2" name="Rectangle 70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3" name="Rectangle 70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4" name="Rectangle 70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5" name="Rectangle 70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6" name="Rectangle 70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7" name="Rectangle 71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8" name="Rectangle 71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9" name="Rectangle 71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0" name="Rectangle 71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1" name="Rectangle 71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2" name="Rectangle 71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3" name="Rectangle 71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4" name="Rectangle 71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3" name="Group 718"/>
          <p:cNvGrpSpPr>
            <a:grpSpLocks/>
          </p:cNvGrpSpPr>
          <p:nvPr/>
        </p:nvGrpSpPr>
        <p:grpSpPr bwMode="auto">
          <a:xfrm>
            <a:off x="4267499" y="5817635"/>
            <a:ext cx="604520" cy="600676"/>
            <a:chOff x="1018" y="1842"/>
            <a:chExt cx="340" cy="341"/>
          </a:xfrm>
          <a:effectLst>
            <a:outerShdw blurRad="50800" dist="38100" dir="2700000" algn="tl" rotWithShape="0">
              <a:prstClr val="black">
                <a:alpha val="40000"/>
              </a:prstClr>
            </a:outerShdw>
          </a:effectLst>
        </p:grpSpPr>
        <p:sp>
          <p:nvSpPr>
            <p:cNvPr id="255" name="Rectangle 719"/>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6" name="Rectangle 720"/>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7" name="Rectangle 721"/>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8" name="Rectangle 722"/>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9" name="Rectangle 723"/>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0" name="Rectangle 724"/>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1" name="Rectangle 725"/>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2" name="Rectangle 726"/>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3" name="Rectangle 727"/>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4" name="Rectangle 728"/>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5" name="Rectangle 729"/>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6" name="Rectangle 730"/>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7" name="Rectangle 731"/>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8" name="Rectangle 732"/>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9" name="Rectangle 733"/>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0" name="Rectangle 734"/>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1" name="Rectangle 735"/>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2" name="Rectangle 736"/>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3" name="Rectangle 737"/>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4" name="Rectangle 738"/>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5" name="Rectangle 739"/>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6" name="Rectangle 740"/>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7" name="Rectangle 741"/>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8" name="Rectangle 742"/>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9" name="Rectangle 743"/>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4" name="Group 744"/>
          <p:cNvGrpSpPr>
            <a:grpSpLocks/>
          </p:cNvGrpSpPr>
          <p:nvPr/>
        </p:nvGrpSpPr>
        <p:grpSpPr bwMode="auto">
          <a:xfrm>
            <a:off x="5113827" y="5817635"/>
            <a:ext cx="604520" cy="600676"/>
            <a:chOff x="1018" y="1842"/>
            <a:chExt cx="340" cy="341"/>
          </a:xfrm>
          <a:effectLst>
            <a:outerShdw blurRad="50800" dist="38100" dir="2700000" algn="tl" rotWithShape="0">
              <a:prstClr val="black">
                <a:alpha val="40000"/>
              </a:prstClr>
            </a:outerShdw>
          </a:effectLst>
        </p:grpSpPr>
        <p:sp>
          <p:nvSpPr>
            <p:cNvPr id="230" name="Rectangle 74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1" name="Rectangle 74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2" name="Rectangle 74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3" name="Rectangle 74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4" name="Rectangle 74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5" name="Rectangle 75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6" name="Rectangle 75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7" name="Rectangle 75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8" name="Rectangle 75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9" name="Rectangle 75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0" name="Rectangle 75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1" name="Rectangle 75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2" name="Rectangle 75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3" name="Rectangle 75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4" name="Rectangle 75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5" name="Rectangle 76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6" name="Rectangle 76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7" name="Rectangle 76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8" name="Rectangle 76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9" name="Rectangle 76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0" name="Rectangle 76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1" name="Rectangle 76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2" name="Rectangle 76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3" name="Rectangle 76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4" name="Rectangle 76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5" name="Group 770"/>
          <p:cNvGrpSpPr>
            <a:grpSpLocks/>
          </p:cNvGrpSpPr>
          <p:nvPr/>
        </p:nvGrpSpPr>
        <p:grpSpPr bwMode="auto">
          <a:xfrm rot="5400000">
            <a:off x="2359960" y="1717924"/>
            <a:ext cx="1194306" cy="524510"/>
            <a:chOff x="476" y="1253"/>
            <a:chExt cx="678" cy="295"/>
          </a:xfrm>
          <a:effectLst>
            <a:outerShdw blurRad="50800" dist="38100" dir="2700000" algn="tl" rotWithShape="0">
              <a:prstClr val="black">
                <a:alpha val="40000"/>
              </a:prstClr>
            </a:outerShdw>
          </a:effectLst>
        </p:grpSpPr>
        <p:sp>
          <p:nvSpPr>
            <p:cNvPr id="214" name="Rectangle 771"/>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5" name="Rectangle 772"/>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6" name="Rectangle 773"/>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7" name="Rectangle 774"/>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8" name="Rectangle 775"/>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9" name="Rectangle 776"/>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20" name="AutoShape 777"/>
            <p:cNvCxnSpPr>
              <a:cxnSpLocks noChangeShapeType="1"/>
              <a:stCxn id="214" idx="0"/>
              <a:endCxn id="216"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21" name="AutoShape 778"/>
            <p:cNvCxnSpPr>
              <a:cxnSpLocks noChangeShapeType="1"/>
              <a:stCxn id="214" idx="0"/>
              <a:endCxn id="215"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22" name="AutoShape 779"/>
            <p:cNvCxnSpPr>
              <a:cxnSpLocks noChangeShapeType="1"/>
              <a:stCxn id="214" idx="0"/>
              <a:endCxn id="217"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23" name="AutoShape 780"/>
            <p:cNvCxnSpPr>
              <a:cxnSpLocks noChangeShapeType="1"/>
              <a:stCxn id="214" idx="0"/>
              <a:endCxn id="218"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24" name="AutoShape 781"/>
            <p:cNvCxnSpPr>
              <a:cxnSpLocks noChangeShapeType="1"/>
              <a:stCxn id="214" idx="0"/>
              <a:endCxn id="219"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25" name="AutoShape 782"/>
            <p:cNvCxnSpPr>
              <a:cxnSpLocks noChangeShapeType="1"/>
              <a:stCxn id="216"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26" name="AutoShape 783"/>
            <p:cNvCxnSpPr>
              <a:cxnSpLocks noChangeShapeType="1"/>
              <a:stCxn id="215"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27" name="AutoShape 784"/>
            <p:cNvCxnSpPr>
              <a:cxnSpLocks noChangeShapeType="1"/>
              <a:stCxn id="217"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28" name="AutoShape 785"/>
            <p:cNvCxnSpPr>
              <a:cxnSpLocks noChangeShapeType="1"/>
              <a:stCxn id="218"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29" name="AutoShape 786"/>
            <p:cNvCxnSpPr>
              <a:cxnSpLocks noChangeShapeType="1"/>
              <a:stCxn id="219"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6" name="Group 787"/>
          <p:cNvGrpSpPr>
            <a:grpSpLocks/>
          </p:cNvGrpSpPr>
          <p:nvPr/>
        </p:nvGrpSpPr>
        <p:grpSpPr bwMode="auto">
          <a:xfrm rot="5400000">
            <a:off x="1495852" y="1717924"/>
            <a:ext cx="1194306" cy="524510"/>
            <a:chOff x="476" y="1253"/>
            <a:chExt cx="678" cy="295"/>
          </a:xfrm>
          <a:effectLst>
            <a:outerShdw blurRad="50800" dist="38100" dir="2700000" algn="tl" rotWithShape="0">
              <a:prstClr val="black">
                <a:alpha val="40000"/>
              </a:prstClr>
            </a:outerShdw>
          </a:effectLst>
        </p:grpSpPr>
        <p:sp>
          <p:nvSpPr>
            <p:cNvPr id="198" name="Rectangle 788"/>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9" name="Rectangle 789"/>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0" name="Rectangle 790"/>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1" name="Rectangle 791"/>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2" name="Rectangle 792"/>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3" name="Rectangle 793"/>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04" name="AutoShape 794"/>
            <p:cNvCxnSpPr>
              <a:cxnSpLocks noChangeShapeType="1"/>
              <a:stCxn id="198" idx="0"/>
              <a:endCxn id="200"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05" name="AutoShape 795"/>
            <p:cNvCxnSpPr>
              <a:cxnSpLocks noChangeShapeType="1"/>
              <a:stCxn id="198" idx="0"/>
              <a:endCxn id="199"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06" name="AutoShape 796"/>
            <p:cNvCxnSpPr>
              <a:cxnSpLocks noChangeShapeType="1"/>
              <a:stCxn id="198" idx="0"/>
              <a:endCxn id="201"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07" name="AutoShape 797"/>
            <p:cNvCxnSpPr>
              <a:cxnSpLocks noChangeShapeType="1"/>
              <a:stCxn id="198" idx="0"/>
              <a:endCxn id="202"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08" name="AutoShape 798"/>
            <p:cNvCxnSpPr>
              <a:cxnSpLocks noChangeShapeType="1"/>
              <a:stCxn id="198" idx="0"/>
              <a:endCxn id="203"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09" name="AutoShape 799"/>
            <p:cNvCxnSpPr>
              <a:cxnSpLocks noChangeShapeType="1"/>
              <a:stCxn id="200"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10" name="AutoShape 800"/>
            <p:cNvCxnSpPr>
              <a:cxnSpLocks noChangeShapeType="1"/>
              <a:stCxn id="199"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11" name="AutoShape 801"/>
            <p:cNvCxnSpPr>
              <a:cxnSpLocks noChangeShapeType="1"/>
              <a:stCxn id="201"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12" name="AutoShape 802"/>
            <p:cNvCxnSpPr>
              <a:cxnSpLocks noChangeShapeType="1"/>
              <a:stCxn id="202"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13" name="AutoShape 803"/>
            <p:cNvCxnSpPr>
              <a:cxnSpLocks noChangeShapeType="1"/>
              <a:stCxn id="203"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7" name="Group 804"/>
          <p:cNvGrpSpPr>
            <a:grpSpLocks/>
          </p:cNvGrpSpPr>
          <p:nvPr/>
        </p:nvGrpSpPr>
        <p:grpSpPr bwMode="auto">
          <a:xfrm rot="5400000">
            <a:off x="3177840" y="1717924"/>
            <a:ext cx="1194306" cy="524510"/>
            <a:chOff x="476" y="1253"/>
            <a:chExt cx="678" cy="295"/>
          </a:xfrm>
          <a:effectLst>
            <a:outerShdw blurRad="50800" dist="38100" dir="2700000" algn="tl" rotWithShape="0">
              <a:prstClr val="black">
                <a:alpha val="40000"/>
              </a:prstClr>
            </a:outerShdw>
          </a:effectLst>
        </p:grpSpPr>
        <p:sp>
          <p:nvSpPr>
            <p:cNvPr id="182" name="Rectangle 805"/>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 name="Rectangle 806"/>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 name="Rectangle 807"/>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 name="Rectangle 808"/>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 name="Rectangle 809"/>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 name="Rectangle 810"/>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88" name="AutoShape 811"/>
            <p:cNvCxnSpPr>
              <a:cxnSpLocks noChangeShapeType="1"/>
              <a:stCxn id="182" idx="0"/>
              <a:endCxn id="184"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89" name="AutoShape 812"/>
            <p:cNvCxnSpPr>
              <a:cxnSpLocks noChangeShapeType="1"/>
              <a:stCxn id="182" idx="0"/>
              <a:endCxn id="183"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90" name="AutoShape 813"/>
            <p:cNvCxnSpPr>
              <a:cxnSpLocks noChangeShapeType="1"/>
              <a:stCxn id="182" idx="0"/>
              <a:endCxn id="185"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91" name="AutoShape 814"/>
            <p:cNvCxnSpPr>
              <a:cxnSpLocks noChangeShapeType="1"/>
              <a:stCxn id="182" idx="0"/>
              <a:endCxn id="186"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92" name="AutoShape 815"/>
            <p:cNvCxnSpPr>
              <a:cxnSpLocks noChangeShapeType="1"/>
              <a:stCxn id="182" idx="0"/>
              <a:endCxn id="187"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93" name="AutoShape 816"/>
            <p:cNvCxnSpPr>
              <a:cxnSpLocks noChangeShapeType="1"/>
              <a:stCxn id="184"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94" name="AutoShape 817"/>
            <p:cNvCxnSpPr>
              <a:cxnSpLocks noChangeShapeType="1"/>
              <a:stCxn id="183"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95" name="AutoShape 818"/>
            <p:cNvCxnSpPr>
              <a:cxnSpLocks noChangeShapeType="1"/>
              <a:stCxn id="185"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96" name="AutoShape 819"/>
            <p:cNvCxnSpPr>
              <a:cxnSpLocks noChangeShapeType="1"/>
              <a:stCxn id="186"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97" name="AutoShape 820"/>
            <p:cNvCxnSpPr>
              <a:cxnSpLocks noChangeShapeType="1"/>
              <a:stCxn id="187"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8" name="Group 821"/>
          <p:cNvGrpSpPr>
            <a:grpSpLocks/>
          </p:cNvGrpSpPr>
          <p:nvPr/>
        </p:nvGrpSpPr>
        <p:grpSpPr bwMode="auto">
          <a:xfrm rot="5400000">
            <a:off x="3972606" y="1717924"/>
            <a:ext cx="1194306" cy="524510"/>
            <a:chOff x="476" y="1253"/>
            <a:chExt cx="678" cy="295"/>
          </a:xfrm>
          <a:effectLst>
            <a:outerShdw blurRad="50800" dist="38100" dir="2700000" algn="tl" rotWithShape="0">
              <a:prstClr val="black">
                <a:alpha val="40000"/>
              </a:prstClr>
            </a:outerShdw>
          </a:effectLst>
        </p:grpSpPr>
        <p:sp>
          <p:nvSpPr>
            <p:cNvPr id="166" name="Rectangle 822"/>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 name="Rectangle 823"/>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 name="Rectangle 824"/>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 name="Rectangle 825"/>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 name="Rectangle 826"/>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 name="Rectangle 827"/>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72" name="AutoShape 828"/>
            <p:cNvCxnSpPr>
              <a:cxnSpLocks noChangeShapeType="1"/>
              <a:stCxn id="166" idx="0"/>
              <a:endCxn id="168"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73" name="AutoShape 829"/>
            <p:cNvCxnSpPr>
              <a:cxnSpLocks noChangeShapeType="1"/>
              <a:stCxn id="166" idx="0"/>
              <a:endCxn id="167"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74" name="AutoShape 830"/>
            <p:cNvCxnSpPr>
              <a:cxnSpLocks noChangeShapeType="1"/>
              <a:stCxn id="166" idx="0"/>
              <a:endCxn id="169"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75" name="AutoShape 831"/>
            <p:cNvCxnSpPr>
              <a:cxnSpLocks noChangeShapeType="1"/>
              <a:stCxn id="166" idx="0"/>
              <a:endCxn id="170"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76" name="AutoShape 832"/>
            <p:cNvCxnSpPr>
              <a:cxnSpLocks noChangeShapeType="1"/>
              <a:stCxn id="166" idx="0"/>
              <a:endCxn id="171"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77" name="AutoShape 833"/>
            <p:cNvCxnSpPr>
              <a:cxnSpLocks noChangeShapeType="1"/>
              <a:stCxn id="168"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78" name="AutoShape 834"/>
            <p:cNvCxnSpPr>
              <a:cxnSpLocks noChangeShapeType="1"/>
              <a:stCxn id="167"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79" name="AutoShape 835"/>
            <p:cNvCxnSpPr>
              <a:cxnSpLocks noChangeShapeType="1"/>
              <a:stCxn id="169"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80" name="AutoShape 836"/>
            <p:cNvCxnSpPr>
              <a:cxnSpLocks noChangeShapeType="1"/>
              <a:stCxn id="170"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81" name="AutoShape 837"/>
            <p:cNvCxnSpPr>
              <a:cxnSpLocks noChangeShapeType="1"/>
              <a:stCxn id="171"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9" name="Group 838"/>
          <p:cNvGrpSpPr>
            <a:grpSpLocks/>
          </p:cNvGrpSpPr>
          <p:nvPr/>
        </p:nvGrpSpPr>
        <p:grpSpPr bwMode="auto">
          <a:xfrm rot="5400000">
            <a:off x="4820712" y="1717924"/>
            <a:ext cx="1194306" cy="524510"/>
            <a:chOff x="476" y="1253"/>
            <a:chExt cx="678" cy="295"/>
          </a:xfrm>
          <a:effectLst>
            <a:outerShdw blurRad="50800" dist="38100" dir="2700000" algn="tl" rotWithShape="0">
              <a:prstClr val="black">
                <a:alpha val="40000"/>
              </a:prstClr>
            </a:outerShdw>
          </a:effectLst>
        </p:grpSpPr>
        <p:sp>
          <p:nvSpPr>
            <p:cNvPr id="150" name="Rectangle 839"/>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 name="Rectangle 840"/>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 name="Rectangle 841"/>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 name="Rectangle 842"/>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 name="Rectangle 843"/>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 name="Rectangle 844"/>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56" name="AutoShape 845"/>
            <p:cNvCxnSpPr>
              <a:cxnSpLocks noChangeShapeType="1"/>
              <a:stCxn id="150" idx="0"/>
              <a:endCxn id="152"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57" name="AutoShape 846"/>
            <p:cNvCxnSpPr>
              <a:cxnSpLocks noChangeShapeType="1"/>
              <a:stCxn id="150" idx="0"/>
              <a:endCxn id="151"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58" name="AutoShape 847"/>
            <p:cNvCxnSpPr>
              <a:cxnSpLocks noChangeShapeType="1"/>
              <a:stCxn id="150" idx="0"/>
              <a:endCxn id="153"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59" name="AutoShape 848"/>
            <p:cNvCxnSpPr>
              <a:cxnSpLocks noChangeShapeType="1"/>
              <a:stCxn id="150" idx="0"/>
              <a:endCxn id="154"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60" name="AutoShape 849"/>
            <p:cNvCxnSpPr>
              <a:cxnSpLocks noChangeShapeType="1"/>
              <a:stCxn id="150" idx="0"/>
              <a:endCxn id="155"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61" name="AutoShape 850"/>
            <p:cNvCxnSpPr>
              <a:cxnSpLocks noChangeShapeType="1"/>
              <a:stCxn id="152"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62" name="AutoShape 851"/>
            <p:cNvCxnSpPr>
              <a:cxnSpLocks noChangeShapeType="1"/>
              <a:stCxn id="151"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63" name="AutoShape 852"/>
            <p:cNvCxnSpPr>
              <a:cxnSpLocks noChangeShapeType="1"/>
              <a:stCxn id="153"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64" name="AutoShape 853"/>
            <p:cNvCxnSpPr>
              <a:cxnSpLocks noChangeShapeType="1"/>
              <a:stCxn id="154"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65" name="AutoShape 854"/>
            <p:cNvCxnSpPr>
              <a:cxnSpLocks noChangeShapeType="1"/>
              <a:stCxn id="155"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sp>
        <p:nvSpPr>
          <p:cNvPr id="897" name="Text Box 17"/>
          <p:cNvSpPr txBox="1">
            <a:spLocks noChangeArrowheads="1"/>
          </p:cNvSpPr>
          <p:nvPr/>
        </p:nvSpPr>
        <p:spPr bwMode="auto">
          <a:xfrm rot="16200000">
            <a:off x="-1702079" y="4154451"/>
            <a:ext cx="4077360" cy="369332"/>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pic>
        <p:nvPicPr>
          <p:cNvPr id="900" name="Picture 899"/>
          <p:cNvPicPr preferRelativeResize="0">
            <a:picLocks noChangeAspect="1"/>
          </p:cNvPicPr>
          <p:nvPr/>
        </p:nvPicPr>
        <p:blipFill>
          <a:blip r:embed="rId2"/>
          <a:stretch>
            <a:fillRect/>
          </a:stretch>
        </p:blipFill>
        <p:spPr>
          <a:xfrm rot="5400000">
            <a:off x="1791497" y="2577552"/>
            <a:ext cx="612000" cy="612000"/>
          </a:xfrm>
          <a:prstGeom prst="rect">
            <a:avLst/>
          </a:prstGeom>
        </p:spPr>
      </p:pic>
      <p:pic>
        <p:nvPicPr>
          <p:cNvPr id="904" name="Picture 903"/>
          <p:cNvPicPr preferRelativeResize="0">
            <a:picLocks/>
          </p:cNvPicPr>
          <p:nvPr/>
        </p:nvPicPr>
        <p:blipFill>
          <a:blip r:embed="rId3"/>
          <a:stretch>
            <a:fillRect/>
          </a:stretch>
        </p:blipFill>
        <p:spPr>
          <a:xfrm>
            <a:off x="2652301" y="5001497"/>
            <a:ext cx="180000" cy="180000"/>
          </a:xfrm>
          <a:prstGeom prst="rect">
            <a:avLst/>
          </a:prstGeom>
        </p:spPr>
      </p:pic>
      <p:pic>
        <p:nvPicPr>
          <p:cNvPr id="906" name="Picture 905"/>
          <p:cNvPicPr preferRelativeResize="0">
            <a:picLocks noChangeAspect="1"/>
          </p:cNvPicPr>
          <p:nvPr/>
        </p:nvPicPr>
        <p:blipFill>
          <a:blip r:embed="rId4"/>
          <a:stretch>
            <a:fillRect/>
          </a:stretch>
        </p:blipFill>
        <p:spPr>
          <a:xfrm flipV="1">
            <a:off x="1781871" y="4177194"/>
            <a:ext cx="180000" cy="180000"/>
          </a:xfrm>
          <a:prstGeom prst="rect">
            <a:avLst/>
          </a:prstGeom>
        </p:spPr>
      </p:pic>
      <p:pic>
        <p:nvPicPr>
          <p:cNvPr id="907" name="Picture 906"/>
          <p:cNvPicPr preferRelativeResize="0">
            <a:picLocks/>
          </p:cNvPicPr>
          <p:nvPr/>
        </p:nvPicPr>
        <p:blipFill>
          <a:blip r:embed="rId5"/>
          <a:stretch>
            <a:fillRect/>
          </a:stretch>
        </p:blipFill>
        <p:spPr>
          <a:xfrm>
            <a:off x="2651856" y="4193242"/>
            <a:ext cx="180000" cy="180000"/>
          </a:xfrm>
          <a:prstGeom prst="rect">
            <a:avLst/>
          </a:prstGeom>
        </p:spPr>
      </p:pic>
      <p:pic>
        <p:nvPicPr>
          <p:cNvPr id="911" name="Picture 910"/>
          <p:cNvPicPr preferRelativeResize="0">
            <a:picLocks/>
          </p:cNvPicPr>
          <p:nvPr/>
        </p:nvPicPr>
        <p:blipFill>
          <a:blip r:embed="rId6"/>
          <a:stretch>
            <a:fillRect/>
          </a:stretch>
        </p:blipFill>
        <p:spPr>
          <a:xfrm rot="10800000">
            <a:off x="1773123" y="4998533"/>
            <a:ext cx="180000" cy="180000"/>
          </a:xfrm>
          <a:prstGeom prst="rect">
            <a:avLst/>
          </a:prstGeom>
        </p:spPr>
      </p:pic>
      <p:pic>
        <p:nvPicPr>
          <p:cNvPr id="913" name="Picture 912"/>
          <p:cNvPicPr preferRelativeResize="0">
            <a:picLocks/>
          </p:cNvPicPr>
          <p:nvPr/>
        </p:nvPicPr>
        <p:blipFill>
          <a:blip r:embed="rId5"/>
          <a:stretch>
            <a:fillRect/>
          </a:stretch>
        </p:blipFill>
        <p:spPr>
          <a:xfrm rot="10800000">
            <a:off x="5104201" y="5789413"/>
            <a:ext cx="180000" cy="180000"/>
          </a:xfrm>
          <a:prstGeom prst="rect">
            <a:avLst/>
          </a:prstGeom>
        </p:spPr>
      </p:pic>
      <p:pic>
        <p:nvPicPr>
          <p:cNvPr id="921" name="Picture 920"/>
          <p:cNvPicPr preferRelativeResize="0">
            <a:picLocks noChangeAspect="1"/>
          </p:cNvPicPr>
          <p:nvPr/>
        </p:nvPicPr>
        <p:blipFill>
          <a:blip r:embed="rId2"/>
          <a:stretch>
            <a:fillRect/>
          </a:stretch>
        </p:blipFill>
        <p:spPr>
          <a:xfrm rot="10800000">
            <a:off x="6027381" y="5480901"/>
            <a:ext cx="1292631" cy="1292631"/>
          </a:xfrm>
          <a:prstGeom prst="rect">
            <a:avLst/>
          </a:prstGeom>
          <a:effectLst>
            <a:outerShdw blurRad="50800" dist="38100" dir="2700000" algn="tl" rotWithShape="0">
              <a:prstClr val="black">
                <a:alpha val="40000"/>
              </a:prstClr>
            </a:outerShdw>
          </a:effectLst>
        </p:spPr>
      </p:pic>
      <p:pic>
        <p:nvPicPr>
          <p:cNvPr id="929" name="Picture 928"/>
          <p:cNvPicPr preferRelativeResize="0">
            <a:picLocks/>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rot="10800000">
            <a:off x="5556193" y="5447554"/>
            <a:ext cx="180000" cy="180000"/>
          </a:xfrm>
          <a:prstGeom prst="rect">
            <a:avLst/>
          </a:prstGeom>
        </p:spPr>
      </p:pic>
      <p:sp>
        <p:nvSpPr>
          <p:cNvPr id="931" name="Rectangle 930"/>
          <p:cNvSpPr/>
          <p:nvPr/>
        </p:nvSpPr>
        <p:spPr>
          <a:xfrm>
            <a:off x="6761746" y="5977933"/>
            <a:ext cx="312821" cy="321802"/>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2" name="Rectangle 931"/>
          <p:cNvSpPr/>
          <p:nvPr/>
        </p:nvSpPr>
        <p:spPr>
          <a:xfrm>
            <a:off x="6524321" y="6447967"/>
            <a:ext cx="312821" cy="321802"/>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3" name="TextBox 932"/>
          <p:cNvSpPr txBox="1"/>
          <p:nvPr/>
        </p:nvSpPr>
        <p:spPr>
          <a:xfrm>
            <a:off x="7980690" y="5905546"/>
            <a:ext cx="4096331"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dirty="0">
                <a:latin typeface="Arial" panose="020B0604020202020204" pitchFamily="34" charset="0"/>
                <a:cs typeface="Arial" panose="020B0604020202020204" pitchFamily="34" charset="0"/>
              </a:rPr>
              <a:t> pair of two full-sib-siblings.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Take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of them ;-) to study.</a:t>
            </a:r>
          </a:p>
        </p:txBody>
      </p:sp>
      <p:cxnSp>
        <p:nvCxnSpPr>
          <p:cNvPr id="935" name="Straight Arrow Connector 934"/>
          <p:cNvCxnSpPr>
            <a:cxnSpLocks/>
            <a:stCxn id="933" idx="1"/>
            <a:endCxn id="931" idx="3"/>
          </p:cNvCxnSpPr>
          <p:nvPr/>
        </p:nvCxnSpPr>
        <p:spPr>
          <a:xfrm flipH="1" flipV="1">
            <a:off x="7074567" y="6138834"/>
            <a:ext cx="906123" cy="89878"/>
          </a:xfrm>
          <a:prstGeom prst="straightConnector1">
            <a:avLst/>
          </a:prstGeom>
          <a:noFill/>
          <a:ln w="57150">
            <a:solidFill>
              <a:schemeClr val="tx1"/>
            </a:solidFill>
            <a:headEnd type="none"/>
            <a:tailEnd type="stealt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36" name="Straight Arrow Connector 935"/>
          <p:cNvCxnSpPr>
            <a:cxnSpLocks/>
            <a:stCxn id="933" idx="1"/>
            <a:endCxn id="932" idx="3"/>
          </p:cNvCxnSpPr>
          <p:nvPr/>
        </p:nvCxnSpPr>
        <p:spPr>
          <a:xfrm flipH="1">
            <a:off x="6837142" y="6228712"/>
            <a:ext cx="1143548" cy="380156"/>
          </a:xfrm>
          <a:prstGeom prst="straightConnector1">
            <a:avLst/>
          </a:prstGeom>
          <a:noFill/>
          <a:ln w="57150">
            <a:solidFill>
              <a:schemeClr val="tx1"/>
            </a:solidFill>
            <a:headEnd type="none"/>
            <a:tailEnd type="stealt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pic>
        <p:nvPicPr>
          <p:cNvPr id="939" name="Picture 938"/>
          <p:cNvPicPr>
            <a:picLocks noChangeAspect="1"/>
          </p:cNvPicPr>
          <p:nvPr/>
        </p:nvPicPr>
        <p:blipFill>
          <a:blip r:embed="rId9"/>
          <a:stretch>
            <a:fillRect/>
          </a:stretch>
        </p:blipFill>
        <p:spPr>
          <a:xfrm>
            <a:off x="6071568" y="4383821"/>
            <a:ext cx="2352223" cy="1081732"/>
          </a:xfrm>
          <a:prstGeom prst="rect">
            <a:avLst/>
          </a:prstGeom>
          <a:effectLst>
            <a:outerShdw blurRad="50800" dist="38100" dir="2700000" algn="tl" rotWithShape="0">
              <a:prstClr val="black">
                <a:alpha val="40000"/>
              </a:prstClr>
            </a:outerShdw>
          </a:effectLst>
        </p:spPr>
      </p:pic>
      <p:sp>
        <p:nvSpPr>
          <p:cNvPr id="940" name="TextBox 939"/>
          <p:cNvSpPr txBox="1"/>
          <p:nvPr/>
        </p:nvSpPr>
        <p:spPr>
          <a:xfrm>
            <a:off x="8520436" y="4628476"/>
            <a:ext cx="3553363"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dirty="0">
                <a:latin typeface="Arial" panose="020B0604020202020204" pitchFamily="34" charset="0"/>
                <a:cs typeface="Arial" panose="020B0604020202020204" pitchFamily="34" charset="0"/>
              </a:rPr>
              <a:t> pair of two half-sib-siblings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Take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of them ;-) to study.</a:t>
            </a:r>
          </a:p>
        </p:txBody>
      </p:sp>
      <p:cxnSp>
        <p:nvCxnSpPr>
          <p:cNvPr id="943" name="Straight Arrow Connector 942"/>
          <p:cNvCxnSpPr>
            <a:cxnSpLocks/>
            <a:stCxn id="940" idx="1"/>
          </p:cNvCxnSpPr>
          <p:nvPr/>
        </p:nvCxnSpPr>
        <p:spPr>
          <a:xfrm flipH="1" flipV="1">
            <a:off x="7618400" y="4500028"/>
            <a:ext cx="902036" cy="451614"/>
          </a:xfrm>
          <a:prstGeom prst="straightConnector1">
            <a:avLst/>
          </a:prstGeom>
          <a:noFill/>
          <a:ln w="57150">
            <a:solidFill>
              <a:schemeClr val="tx1"/>
            </a:solidFill>
            <a:headEnd type="none"/>
            <a:tailEnd type="stealt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46" name="Straight Arrow Connector 945"/>
          <p:cNvCxnSpPr>
            <a:cxnSpLocks/>
            <a:stCxn id="940" idx="1"/>
          </p:cNvCxnSpPr>
          <p:nvPr/>
        </p:nvCxnSpPr>
        <p:spPr>
          <a:xfrm flipH="1" flipV="1">
            <a:off x="6328614" y="4661206"/>
            <a:ext cx="2191822" cy="290436"/>
          </a:xfrm>
          <a:prstGeom prst="straightConnector1">
            <a:avLst/>
          </a:prstGeom>
          <a:noFill/>
          <a:ln w="57150">
            <a:solidFill>
              <a:schemeClr val="tx1"/>
            </a:solidFill>
            <a:headEnd type="none"/>
            <a:tailEnd type="stealt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950" name="TextBox 949"/>
          <p:cNvSpPr txBox="1"/>
          <p:nvPr/>
        </p:nvSpPr>
        <p:spPr>
          <a:xfrm>
            <a:off x="8523658" y="976173"/>
            <a:ext cx="3553363" cy="2400657"/>
          </a:xfrm>
          <a:prstGeom prst="rect">
            <a:avLst/>
          </a:prstGeom>
          <a:solidFill>
            <a:srgbClr val="F2F2F2"/>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1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Our next big endeavour: </a:t>
            </a:r>
            <a:endParaRPr lang="en-GB" sz="12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GB" sz="21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 study the (statistical) association between siblings. </a:t>
            </a:r>
            <a:r>
              <a:rPr lang="en-GB" sz="2100" dirty="0">
                <a:latin typeface="Arial" panose="020B0604020202020204" pitchFamily="34" charset="0"/>
                <a:cs typeface="Arial" panose="020B0604020202020204" pitchFamily="34" charset="0"/>
              </a:rPr>
              <a:t>Imagine: You take  many times a random pairs of siblings and thus study their </a:t>
            </a:r>
            <a:r>
              <a:rPr lang="en-GB" altLang="de-DE" sz="2400" dirty="0">
                <a:latin typeface="Arial" panose="020B0604020202020204" pitchFamily="34" charset="0"/>
                <a:cs typeface="Arial" panose="020B0604020202020204" pitchFamily="34" charset="0"/>
              </a:rPr>
              <a:t>Ø</a:t>
            </a:r>
            <a:r>
              <a:rPr lang="en-GB" sz="2100" dirty="0">
                <a:latin typeface="Arial" panose="020B0604020202020204" pitchFamily="34" charset="0"/>
                <a:cs typeface="Arial" panose="020B0604020202020204" pitchFamily="34" charset="0"/>
              </a:rPr>
              <a:t> genetic relationship.</a:t>
            </a:r>
          </a:p>
        </p:txBody>
      </p:sp>
      <p:cxnSp>
        <p:nvCxnSpPr>
          <p:cNvPr id="18" name="Gerade Verbindung mit Pfeil 17">
            <a:extLst>
              <a:ext uri="{FF2B5EF4-FFF2-40B4-BE49-F238E27FC236}">
                <a16:creationId xmlns:a16="http://schemas.microsoft.com/office/drawing/2014/main" id="{EE65619D-E8DF-4B1E-B4DB-2B8264298F61}"/>
              </a:ext>
            </a:extLst>
          </p:cNvPr>
          <p:cNvCxnSpPr>
            <a:cxnSpLocks/>
            <a:stCxn id="950" idx="2"/>
            <a:endCxn id="940" idx="0"/>
          </p:cNvCxnSpPr>
          <p:nvPr/>
        </p:nvCxnSpPr>
        <p:spPr>
          <a:xfrm flipH="1">
            <a:off x="10297118" y="3376830"/>
            <a:ext cx="3222" cy="1251646"/>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14" name="Gerade Verbindung mit Pfeil 913">
            <a:extLst>
              <a:ext uri="{FF2B5EF4-FFF2-40B4-BE49-F238E27FC236}">
                <a16:creationId xmlns:a16="http://schemas.microsoft.com/office/drawing/2014/main" id="{2226F246-33A0-4035-BBC8-16615025C42A}"/>
              </a:ext>
            </a:extLst>
          </p:cNvPr>
          <p:cNvCxnSpPr>
            <a:cxnSpLocks/>
            <a:stCxn id="950" idx="2"/>
            <a:endCxn id="933" idx="0"/>
          </p:cNvCxnSpPr>
          <p:nvPr/>
        </p:nvCxnSpPr>
        <p:spPr>
          <a:xfrm flipH="1">
            <a:off x="10028856" y="3376830"/>
            <a:ext cx="271484" cy="2528716"/>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34" name="Grafik 933">
            <a:extLst>
              <a:ext uri="{FF2B5EF4-FFF2-40B4-BE49-F238E27FC236}">
                <a16:creationId xmlns:a16="http://schemas.microsoft.com/office/drawing/2014/main" id="{674CC65B-C6E5-4718-8648-204BA1022D0B}"/>
              </a:ext>
            </a:extLst>
          </p:cNvPr>
          <p:cNvPicPr>
            <a:picLocks noChangeAspect="1"/>
          </p:cNvPicPr>
          <p:nvPr/>
        </p:nvPicPr>
        <p:blipFill>
          <a:blip r:embed="rId10"/>
          <a:stretch>
            <a:fillRect/>
          </a:stretch>
        </p:blipFill>
        <p:spPr>
          <a:xfrm>
            <a:off x="6056538" y="1090035"/>
            <a:ext cx="2367253" cy="2317706"/>
          </a:xfrm>
          <a:prstGeom prst="rect">
            <a:avLst/>
          </a:prstGeom>
        </p:spPr>
      </p:pic>
    </p:spTree>
    <p:extLst>
      <p:ext uri="{BB962C8B-B14F-4D97-AF65-F5344CB8AC3E}">
        <p14:creationId xmlns:p14="http://schemas.microsoft.com/office/powerpoint/2010/main" val="2276464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C2878504-02A9-4506-8556-44F3D69F47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2327" y="3411182"/>
            <a:ext cx="5661510" cy="3358501"/>
          </a:xfrm>
          <a:prstGeom prst="rect">
            <a:avLst/>
          </a:prstGeom>
          <a:effectLst>
            <a:outerShdw blurRad="50800" dist="38100" dir="2700000" algn="tl" rotWithShape="0">
              <a:prstClr val="black">
                <a:alpha val="40000"/>
              </a:prstClr>
            </a:outerShdw>
          </a:effectLst>
        </p:spPr>
      </p:pic>
      <p:pic>
        <p:nvPicPr>
          <p:cNvPr id="52230" name="Picture 6" descr="Generiertes Bild">
            <a:extLst>
              <a:ext uri="{FF2B5EF4-FFF2-40B4-BE49-F238E27FC236}">
                <a16:creationId xmlns:a16="http://schemas.microsoft.com/office/drawing/2014/main" id="{3F0ED375-FDEA-412F-AA60-7B7536BF34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00" y="3420090"/>
            <a:ext cx="5011025" cy="334068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000" y="36000"/>
            <a:ext cx="11971837" cy="364715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solidFill>
                  <a:srgbClr val="0000FF"/>
                </a:solidFill>
                <a:latin typeface="Arial" panose="020B0604020202020204" pitchFamily="34" charset="0"/>
                <a:cs typeface="Arial" panose="020B0604020202020204" pitchFamily="34" charset="0"/>
              </a:rPr>
              <a:t>Full</a:t>
            </a:r>
            <a:r>
              <a:rPr lang="en-GB" altLang="de-DE" sz="2400" dirty="0">
                <a:latin typeface="Arial" panose="020B0604020202020204" pitchFamily="34" charset="0"/>
                <a:cs typeface="Arial" panose="020B0604020202020204" pitchFamily="34" charset="0"/>
              </a:rPr>
              <a:t>-sib siblings ( Full-sibs, FS); </a:t>
            </a:r>
            <a:r>
              <a:rPr lang="en-GB" altLang="de-DE" sz="2400" dirty="0">
                <a:solidFill>
                  <a:srgbClr val="FF0000"/>
                </a:solidFill>
                <a:latin typeface="Arial" panose="020B0604020202020204" pitchFamily="34" charset="0"/>
                <a:cs typeface="Arial" panose="020B0604020202020204" pitchFamily="34" charset="0"/>
              </a:rPr>
              <a:t>Half</a:t>
            </a:r>
            <a:r>
              <a:rPr lang="en-GB" altLang="de-DE" sz="2400" dirty="0">
                <a:latin typeface="Arial" panose="020B0604020202020204" pitchFamily="34" charset="0"/>
                <a:cs typeface="Arial" panose="020B0604020202020204" pitchFamily="34" charset="0"/>
              </a:rPr>
              <a:t>-sib-siblings (Half-sibs, HS); Parent-offspring.</a:t>
            </a:r>
          </a:p>
          <a:p>
            <a:pPr>
              <a:spcAft>
                <a:spcPts val="300"/>
              </a:spcAft>
            </a:pPr>
            <a:endParaRPr lang="en-GB" sz="2400" dirty="0">
              <a:latin typeface="Arial" panose="020B0604020202020204" pitchFamily="34" charset="0"/>
              <a:cs typeface="Arial" panose="020B0604020202020204" pitchFamily="34" charset="0"/>
            </a:endParaRPr>
          </a:p>
          <a:p>
            <a:pPr>
              <a:spcAft>
                <a:spcPts val="300"/>
              </a:spcAft>
            </a:pPr>
            <a:r>
              <a:rPr lang="en-GB" sz="2400" dirty="0">
                <a:latin typeface="Arial" panose="020B0604020202020204" pitchFamily="34" charset="0"/>
                <a:cs typeface="Arial" panose="020B0604020202020204" pitchFamily="34" charset="0"/>
              </a:rPr>
              <a:t>Starting next page we will come to  … genetic ...</a:t>
            </a:r>
          </a:p>
          <a:p>
            <a:pPr>
              <a:spcAft>
                <a:spcPts val="300"/>
              </a:spcAft>
            </a:pPr>
            <a:r>
              <a:rPr lang="en-GB" sz="24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Covariance</a:t>
            </a:r>
            <a:r>
              <a:rPr lang="en-GB" sz="2400" dirty="0">
                <a:latin typeface="Arial" panose="020B0604020202020204" pitchFamily="34" charset="0"/>
                <a:cs typeface="Arial" panose="020B0604020202020204" pitchFamily="34" charset="0"/>
              </a:rPr>
              <a:t> between </a:t>
            </a: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half</a:t>
            </a:r>
            <a:r>
              <a:rPr lang="en-GB" sz="2400" dirty="0">
                <a:latin typeface="Arial" panose="020B0604020202020204" pitchFamily="34" charset="0"/>
                <a:cs typeface="Arial" panose="020B0604020202020204" pitchFamily="34" charset="0"/>
              </a:rPr>
              <a:t>-sib siblings within a family, averaged across families</a:t>
            </a:r>
          </a:p>
          <a:p>
            <a:pPr>
              <a:spcAft>
                <a:spcPts val="300"/>
              </a:spcAft>
            </a:pP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a:t>
            </a:r>
            <a:r>
              <a:rPr lang="en-GB" sz="2400" dirty="0">
                <a:latin typeface="Arial" panose="020B0604020202020204" pitchFamily="34" charset="0"/>
                <a:cs typeface="Arial" panose="020B0604020202020204" pitchFamily="34" charset="0"/>
              </a:rPr>
              <a:t> between     </a:t>
            </a:r>
            <a:r>
              <a:rPr lang="en-GB" sz="24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half</a:t>
            </a:r>
            <a:r>
              <a:rPr lang="en-GB" sz="2400" dirty="0">
                <a:latin typeface="Arial" panose="020B0604020202020204" pitchFamily="34" charset="0"/>
                <a:cs typeface="Arial" panose="020B0604020202020204" pitchFamily="34" charset="0"/>
              </a:rPr>
              <a:t>-sib siblings within a family, averaged across families</a:t>
            </a:r>
          </a:p>
          <a:p>
            <a:pPr>
              <a:spcAft>
                <a:spcPts val="300"/>
              </a:spcAft>
            </a:pPr>
            <a:r>
              <a:rPr lang="en-GB" sz="24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Covariance</a:t>
            </a:r>
            <a:r>
              <a:rPr lang="en-GB" sz="2400" dirty="0">
                <a:latin typeface="Arial" panose="020B0604020202020204" pitchFamily="34" charset="0"/>
                <a:cs typeface="Arial" panose="020B0604020202020204" pitchFamily="34" charset="0"/>
              </a:rPr>
              <a:t> between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full</a:t>
            </a:r>
            <a:r>
              <a:rPr lang="en-GB" sz="2400" dirty="0">
                <a:latin typeface="Arial" panose="020B0604020202020204" pitchFamily="34" charset="0"/>
                <a:cs typeface="Arial" panose="020B0604020202020204" pitchFamily="34" charset="0"/>
              </a:rPr>
              <a:t>-sib siblings within a family, averaged across families</a:t>
            </a:r>
          </a:p>
          <a:p>
            <a:pPr>
              <a:spcAft>
                <a:spcPts val="300"/>
              </a:spcAft>
            </a:pP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a:t>
            </a:r>
            <a:r>
              <a:rPr lang="en-GB" sz="2400" dirty="0">
                <a:latin typeface="Arial" panose="020B0604020202020204" pitchFamily="34" charset="0"/>
                <a:cs typeface="Arial" panose="020B0604020202020204" pitchFamily="34" charset="0"/>
              </a:rPr>
              <a:t> between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full</a:t>
            </a:r>
            <a:r>
              <a:rPr lang="en-GB" sz="2400" dirty="0">
                <a:latin typeface="Arial" panose="020B0604020202020204" pitchFamily="34" charset="0"/>
                <a:cs typeface="Arial" panose="020B0604020202020204" pitchFamily="34" charset="0"/>
              </a:rPr>
              <a:t>-sib siblings within a family, averaged across families</a:t>
            </a:r>
          </a:p>
          <a:p>
            <a:pPr>
              <a:spcAft>
                <a:spcPts val="300"/>
              </a:spcAft>
            </a:pPr>
            <a:r>
              <a:rPr lang="en-GB" sz="2400"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Covariance</a:t>
            </a:r>
            <a:r>
              <a:rPr lang="en-GB" sz="2400" dirty="0">
                <a:latin typeface="Arial" panose="020B0604020202020204" pitchFamily="34" charset="0"/>
                <a:cs typeface="Arial" panose="020B0604020202020204" pitchFamily="34" charset="0"/>
              </a:rPr>
              <a:t> between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parents</a:t>
            </a:r>
            <a:r>
              <a:rPr lang="en-GB" sz="2400" dirty="0">
                <a:latin typeface="Arial" panose="020B0604020202020204" pitchFamily="34" charset="0"/>
                <a:cs typeface="Arial" panose="020B0604020202020204" pitchFamily="34" charset="0"/>
              </a:rPr>
              <a:t> and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offspring*</a:t>
            </a:r>
            <a:b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2400" dirty="0">
                <a:solidFill>
                  <a:schemeClr val="tx1">
                    <a:lumMod val="50000"/>
                    <a:lumOff val="50000"/>
                  </a:schemeClr>
                </a:solidFill>
                <a:latin typeface="Arial" panose="020B0604020202020204" pitchFamily="34" charset="0"/>
                <a:cs typeface="Arial" panose="020B0604020202020204" pitchFamily="34" charset="0"/>
              </a:rPr>
              <a:t>(either one offspring per pair of parents or the mean of ‘all’ offspring per ...)</a:t>
            </a:r>
          </a:p>
        </p:txBody>
      </p:sp>
      <p:sp>
        <p:nvSpPr>
          <p:cNvPr id="9" name="Textfeld 8">
            <a:extLst>
              <a:ext uri="{FF2B5EF4-FFF2-40B4-BE49-F238E27FC236}">
                <a16:creationId xmlns:a16="http://schemas.microsoft.com/office/drawing/2014/main" id="{9A9F7158-5DEF-460A-B409-264AD2A79CDC}"/>
              </a:ext>
            </a:extLst>
          </p:cNvPr>
          <p:cNvSpPr txBox="1"/>
          <p:nvPr/>
        </p:nvSpPr>
        <p:spPr>
          <a:xfrm>
            <a:off x="63122" y="6477031"/>
            <a:ext cx="11971837"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AI-tool was not willing to substitute exactly each sunflower individual by one person, well, stubborn thing it is.</a:t>
            </a: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6</a:t>
            </a:fld>
            <a:endParaRPr lang="en-GB" sz="240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D772335E-BEEA-4DC2-84C2-E4774A9EFCBE}"/>
              </a:ext>
            </a:extLst>
          </p:cNvPr>
          <p:cNvSpPr/>
          <p:nvPr/>
        </p:nvSpPr>
        <p:spPr>
          <a:xfrm>
            <a:off x="72000" y="2037425"/>
            <a:ext cx="11971837" cy="1717829"/>
          </a:xfrm>
          <a:prstGeom prst="rect">
            <a:avLst/>
          </a:prstGeom>
          <a:solidFill>
            <a:srgbClr val="FFFFFF">
              <a:alpha val="87843"/>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763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502439"/>
            <a:ext cx="5626100" cy="6768311"/>
            <a:chOff x="0" y="612497"/>
            <a:chExt cx="5626100" cy="6768311"/>
          </a:xfrm>
        </p:grpSpPr>
        <p:sp>
          <p:nvSpPr>
            <p:cNvPr id="3" name="Rectangle 2"/>
            <p:cNvSpPr/>
            <p:nvPr/>
          </p:nvSpPr>
          <p:spPr>
            <a:xfrm>
              <a:off x="78828" y="612497"/>
              <a:ext cx="5546851" cy="617674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3655399380"/>
                </p:ext>
              </p:extLst>
            </p:nvPr>
          </p:nvGraphicFramePr>
          <p:xfrm>
            <a:off x="0" y="765696"/>
            <a:ext cx="5626100" cy="6615112"/>
          </p:xfrm>
          <a:graphic>
            <a:graphicData uri="http://schemas.openxmlformats.org/presentationml/2006/ole">
              <mc:AlternateContent xmlns:mc="http://schemas.openxmlformats.org/markup-compatibility/2006">
                <mc:Choice xmlns:v="urn:schemas-microsoft-com:vml" Requires="v">
                  <p:oleObj spid="_x0000_s18807" name="Document" r:id="rId3" imgW="6150372" imgH="7230487" progId="Word.Document.12">
                    <p:link updateAutomatic="1"/>
                  </p:oleObj>
                </mc:Choice>
                <mc:Fallback>
                  <p:oleObj name="Document" r:id="rId3" imgW="6150372" imgH="7230487" progId="Word.Document.12">
                    <p:link updateAutomatic="1"/>
                    <p:pic>
                      <p:nvPicPr>
                        <p:cNvPr id="0" name=""/>
                        <p:cNvPicPr/>
                        <p:nvPr/>
                      </p:nvPicPr>
                      <p:blipFill>
                        <a:blip r:embed="rId4"/>
                        <a:stretch>
                          <a:fillRect/>
                        </a:stretch>
                      </p:blipFill>
                      <p:spPr>
                        <a:xfrm>
                          <a:off x="0" y="765696"/>
                          <a:ext cx="5626100" cy="6615112"/>
                        </a:xfrm>
                        <a:prstGeom prst="rect">
                          <a:avLst/>
                        </a:prstGeom>
                      </p:spPr>
                    </p:pic>
                  </p:oleObj>
                </mc:Fallback>
              </mc:AlternateContent>
            </a:graphicData>
          </a:graphic>
        </p:graphicFrame>
      </p:grpSp>
      <p:sp>
        <p:nvSpPr>
          <p:cNvPr id="6" name="TextBox 5"/>
          <p:cNvSpPr txBox="1"/>
          <p:nvPr/>
        </p:nvSpPr>
        <p:spPr>
          <a:xfrm>
            <a:off x="5758903" y="646471"/>
            <a:ext cx="6346300" cy="526297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 am confident that you appreciate that, here, I just give the algebra without deducing (and without proving) it.</a:t>
            </a:r>
          </a:p>
          <a:p>
            <a:endParaRPr lang="en-GB"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cf.</a:t>
            </a:r>
            <a:r>
              <a:rPr lang="en-GB" dirty="0">
                <a:latin typeface="Arial" panose="020B0604020202020204" pitchFamily="34" charset="0"/>
                <a:cs typeface="Arial" panose="020B0604020202020204" pitchFamily="34" charset="0"/>
              </a:rPr>
              <a:t> Lynch and Walsh, Textbook on Genetics and Analysis of </a:t>
            </a:r>
          </a:p>
          <a:p>
            <a:r>
              <a:rPr lang="en-GB" dirty="0">
                <a:latin typeface="Arial" panose="020B0604020202020204" pitchFamily="34" charset="0"/>
                <a:cs typeface="Arial" panose="020B0604020202020204" pitchFamily="34" charset="0"/>
              </a:rPr>
              <a:t>Quantitative Traits.  1998.  </a:t>
            </a:r>
            <a:r>
              <a:rPr lang="en-GB" dirty="0" err="1">
                <a:latin typeface="Arial" panose="020B0604020202020204" pitchFamily="34" charset="0"/>
                <a:cs typeface="Arial" panose="020B0604020202020204" pitchFamily="34" charset="0"/>
              </a:rPr>
              <a:t>Sinauer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Asssociates</a:t>
            </a:r>
            <a:r>
              <a:rPr lang="en-GB" dirty="0">
                <a:latin typeface="Arial" panose="020B0604020202020204" pitchFamily="34" charset="0"/>
                <a:cs typeface="Arial" panose="020B0604020202020204" pitchFamily="34" charset="0"/>
              </a:rPr>
              <a:t>.</a:t>
            </a:r>
          </a:p>
          <a:p>
            <a:r>
              <a:rPr lang="en-GB" i="1" dirty="0">
                <a:latin typeface="Arial" panose="020B0604020202020204" pitchFamily="34" charset="0"/>
                <a:cs typeface="Arial" panose="020B0604020202020204" pitchFamily="34" charset="0"/>
              </a:rPr>
              <a:t>cf.</a:t>
            </a:r>
            <a:r>
              <a:rPr lang="en-GB" dirty="0">
                <a:latin typeface="Arial" panose="020B0604020202020204" pitchFamily="34" charset="0"/>
                <a:cs typeface="Arial" panose="020B0604020202020204" pitchFamily="34" charset="0"/>
              </a:rPr>
              <a:t> Falconer, Textbook on Quantitative Genetics 1983, chapter 9.</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Very </a:t>
            </a:r>
            <a:r>
              <a:rPr lang="en-GB" dirty="0">
                <a:latin typeface="Arial" panose="020B0604020202020204" pitchFamily="34" charset="0"/>
                <a:cs typeface="Arial" panose="020B0604020202020204" pitchFamily="34" charset="0"/>
              </a:rPr>
              <a:t>inspiring</a:t>
            </a:r>
            <a:r>
              <a:rPr lang="en-GB" dirty="0">
                <a:solidFill>
                  <a:schemeClr val="tx1">
                    <a:lumMod val="50000"/>
                    <a:lumOff val="50000"/>
                  </a:schemeClr>
                </a:solidFill>
                <a:latin typeface="Arial" panose="020B0604020202020204" pitchFamily="34" charset="0"/>
                <a:cs typeface="Arial" panose="020B0604020202020204" pitchFamily="34" charset="0"/>
              </a:rPr>
              <a:t> source of knowledge and wisdom on Population Genetics and Quantitative genetics: </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https://www.e-booksdirectory.com/details.php?ebook=2617</a:t>
            </a:r>
          </a:p>
          <a:p>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5" name="TextBox 4"/>
          <p:cNvSpPr txBox="1"/>
          <p:nvPr/>
        </p:nvSpPr>
        <p:spPr>
          <a:xfrm>
            <a:off x="78828" y="42040"/>
            <a:ext cx="1202637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Full-sib siblings ( Full-sibs, FS); Half-sib-siblings (Half-sibs, HS); Parent-offspring; </a:t>
            </a:r>
            <a:r>
              <a:rPr lang="en-GB" altLang="de-DE" sz="2400" i="1" dirty="0">
                <a:latin typeface="Arial" panose="020B0604020202020204" pitchFamily="34" charset="0"/>
                <a:cs typeface="Arial" panose="020B0604020202020204" pitchFamily="34" charset="0"/>
              </a:rPr>
              <a:t>etc</a:t>
            </a:r>
            <a:r>
              <a:rPr lang="en-GB" altLang="de-DE" sz="2400" dirty="0">
                <a:latin typeface="Arial" panose="020B0604020202020204" pitchFamily="34" charset="0"/>
                <a:cs typeface="Arial" panose="020B0604020202020204" pitchFamily="34" charset="0"/>
              </a:rPr>
              <a:t>.</a:t>
            </a:r>
            <a:endParaRPr lang="en-GB" dirty="0"/>
          </a:p>
        </p:txBody>
      </p:sp>
      <p:graphicFrame>
        <p:nvGraphicFramePr>
          <p:cNvPr id="13" name="Table 12"/>
          <p:cNvGraphicFramePr>
            <a:graphicFrameLocks noGrp="1"/>
          </p:cNvGraphicFramePr>
          <p:nvPr>
            <p:extLst>
              <p:ext uri="{D42A27DB-BD31-4B8C-83A1-F6EECF244321}">
                <p14:modId xmlns:p14="http://schemas.microsoft.com/office/powerpoint/2010/main" val="1439129192"/>
              </p:ext>
            </p:extLst>
          </p:nvPr>
        </p:nvGraphicFramePr>
        <p:xfrm>
          <a:off x="64341" y="5336956"/>
          <a:ext cx="5550700" cy="1371600"/>
        </p:xfrm>
        <a:graphic>
          <a:graphicData uri="http://schemas.openxmlformats.org/drawingml/2006/table">
            <a:tbl>
              <a:tblPr>
                <a:effectLst>
                  <a:outerShdw blurRad="50800" dist="38100" dir="2700000" algn="tl" rotWithShape="0">
                    <a:prstClr val="black">
                      <a:alpha val="40000"/>
                    </a:prstClr>
                  </a:outerShdw>
                </a:effectLst>
              </a:tblPr>
              <a:tblGrid>
                <a:gridCol w="5550700">
                  <a:extLst>
                    <a:ext uri="{9D8B030D-6E8A-4147-A177-3AD203B41FA5}">
                      <a16:colId xmlns:a16="http://schemas.microsoft.com/office/drawing/2014/main" val="4253718261"/>
                    </a:ext>
                  </a:extLst>
                </a:gridCol>
              </a:tblGrid>
              <a:tr h="0">
                <a:tc>
                  <a:txBody>
                    <a:bodyPr/>
                    <a:lstStyle/>
                    <a:p>
                      <a:pPr algn="l">
                        <a:spcAft>
                          <a:spcPts val="0"/>
                        </a:spcAft>
                      </a:pPr>
                      <a:r>
                        <a:rPr lang="en-GB" sz="1800" dirty="0">
                          <a:solidFill>
                            <a:srgbClr val="006600"/>
                          </a:solidFill>
                          <a:effectLst/>
                          <a:latin typeface="Arial" panose="020B0604020202020204" pitchFamily="34" charset="0"/>
                          <a:ea typeface="Times New Roman" panose="02020603050405020304" pitchFamily="18" charset="0"/>
                          <a:cs typeface="Arial" panose="020B0604020202020204" pitchFamily="34" charset="0"/>
                        </a:rPr>
                        <a:t>Genetic covariance: Between the individuals within the families</a:t>
                      </a:r>
                      <a:r>
                        <a:rPr lang="en-GB" sz="1800" dirty="0">
                          <a:effectLst/>
                          <a:latin typeface="Arial" panose="020B0604020202020204" pitchFamily="34" charset="0"/>
                          <a:ea typeface="Times New Roman" panose="02020603050405020304" pitchFamily="18" charset="0"/>
                          <a:cs typeface="Arial" panose="020B0604020202020204" pitchFamily="34" charset="0"/>
                        </a:rPr>
                        <a:t>. </a:t>
                      </a:r>
                      <a:r>
                        <a:rPr lang="en-GB" sz="1800" dirty="0">
                          <a:solidFill>
                            <a:srgbClr val="7030A0"/>
                          </a:solidFill>
                          <a:effectLst/>
                          <a:latin typeface="Arial" panose="020B0604020202020204" pitchFamily="34" charset="0"/>
                          <a:ea typeface="Times New Roman" panose="02020603050405020304" pitchFamily="18" charset="0"/>
                          <a:cs typeface="Arial" panose="020B0604020202020204" pitchFamily="34" charset="0"/>
                        </a:rPr>
                        <a:t>Variance: Between the mean values of the families </a:t>
                      </a:r>
                      <a:r>
                        <a:rPr lang="en-GB" sz="1800" dirty="0">
                          <a:effectLst/>
                          <a:latin typeface="Arial" panose="020B0604020202020204" pitchFamily="34" charset="0"/>
                          <a:ea typeface="Times New Roman" panose="02020603050405020304" pitchFamily="18" charset="0"/>
                          <a:cs typeface="Arial" panose="020B0604020202020204" pitchFamily="34" charset="0"/>
                        </a:rPr>
                        <a:t>(means created across all members per family).</a:t>
                      </a:r>
                    </a:p>
                    <a:p>
                      <a:pPr algn="l">
                        <a:spcAft>
                          <a:spcPts val="0"/>
                        </a:spcAft>
                      </a:pPr>
                      <a:r>
                        <a:rPr kumimoji="0" lang="en-GB" altLang="en-US" sz="1800" b="0" i="0" u="none" strike="noStrike" kern="1200" cap="none" spc="0" normalizeH="0" baseline="0" noProof="0" dirty="0">
                          <a:ln>
                            <a:noFill/>
                          </a:ln>
                          <a:solidFill>
                            <a:srgbClr val="7F7F7F"/>
                          </a:solidFill>
                          <a:effectLst/>
                          <a:uLnTx/>
                          <a:uFillTx/>
                          <a:latin typeface="Arial" panose="020B0604020202020204" pitchFamily="34" charset="0"/>
                          <a:ea typeface="Times New Roman" panose="02020603050405020304" pitchFamily="18" charset="0"/>
                          <a:cs typeface="Arial" panose="020B0604020202020204" pitchFamily="34" charset="0"/>
                        </a:rPr>
                        <a:t>This are genetic data, no worries about error terms.</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90170" marR="90170" marT="0" marB="0">
                    <a:lnL>
                      <a:noFill/>
                    </a:lnL>
                    <a:lnR>
                      <a:noFill/>
                    </a:lnR>
                    <a:lnT>
                      <a:noFill/>
                    </a:lnT>
                    <a:lnB>
                      <a:noFill/>
                    </a:lnB>
                    <a:solidFill>
                      <a:schemeClr val="bg1"/>
                    </a:solidFill>
                  </a:tcPr>
                </a:tc>
                <a:extLst>
                  <a:ext uri="{0D108BD9-81ED-4DB2-BD59-A6C34878D82A}">
                    <a16:rowId xmlns:a16="http://schemas.microsoft.com/office/drawing/2014/main" val="3852876064"/>
                  </a:ext>
                </a:extLst>
              </a:tr>
            </a:tbl>
          </a:graphicData>
        </a:graphic>
      </p:graphicFrame>
      <p:sp>
        <p:nvSpPr>
          <p:cNvPr id="17" name="Rectangle 16"/>
          <p:cNvSpPr/>
          <p:nvPr/>
        </p:nvSpPr>
        <p:spPr>
          <a:xfrm>
            <a:off x="-68462" y="6482615"/>
            <a:ext cx="5694141" cy="615968"/>
          </a:xfrm>
          <a:prstGeom prst="rect">
            <a:avLst/>
          </a:prstGeom>
          <a:solidFill>
            <a:schemeClr val="bg1"/>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681" name="Picture 249">
            <a:extLst>
              <a:ext uri="{FF2B5EF4-FFF2-40B4-BE49-F238E27FC236}">
                <a16:creationId xmlns:a16="http://schemas.microsoft.com/office/drawing/2014/main" id="{B0C81F75-0035-48B5-B3A8-5F5CA833A3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8909" y="3629175"/>
            <a:ext cx="2019300" cy="2238375"/>
          </a:xfrm>
          <a:prstGeom prst="rect">
            <a:avLst/>
          </a:prstGeom>
          <a:noFill/>
          <a:extLst>
            <a:ext uri="{909E8E84-426E-40DD-AFC4-6F175D3DCCD1}">
              <a14:hiddenFill xmlns:a14="http://schemas.microsoft.com/office/drawing/2010/main">
                <a:solidFill>
                  <a:srgbClr val="FFFFFF"/>
                </a:solidFill>
              </a14:hiddenFill>
            </a:ext>
          </a:extLst>
        </p:spPr>
      </p:pic>
      <p:sp>
        <p:nvSpPr>
          <p:cNvPr id="59" name="Textfeld 5"/>
          <p:cNvSpPr txBox="1"/>
          <p:nvPr/>
        </p:nvSpPr>
        <p:spPr>
          <a:xfrm>
            <a:off x="4919617" y="6211072"/>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7</a:t>
            </a:fld>
            <a:endParaRPr lang="en-GB" sz="2400" dirty="0">
              <a:latin typeface="Arial" panose="020B0604020202020204" pitchFamily="34" charset="0"/>
              <a:cs typeface="Arial" panose="020B0604020202020204" pitchFamily="34" charset="0"/>
            </a:endParaRPr>
          </a:p>
        </p:txBody>
      </p:sp>
      <p:sp>
        <p:nvSpPr>
          <p:cNvPr id="4" name="TextBox 3"/>
          <p:cNvSpPr txBox="1"/>
          <p:nvPr/>
        </p:nvSpPr>
        <p:spPr>
          <a:xfrm>
            <a:off x="5763445" y="5763318"/>
            <a:ext cx="6288751"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Kent E. Holsinger, Connecticut https://scholar.google.com</a:t>
            </a:r>
          </a:p>
          <a:p>
            <a:r>
              <a:rPr lang="en-GB" b="0" i="0" dirty="0" err="1">
                <a:solidFill>
                  <a:srgbClr val="333333"/>
                </a:solidFill>
                <a:effectLst/>
                <a:latin typeface="Arial" panose="020B0604020202020204" pitchFamily="34" charset="0"/>
                <a:cs typeface="Arial" panose="020B0604020202020204" pitchFamily="34" charset="0"/>
              </a:rPr>
              <a:t>kent.holinger’at’uconn.edu</a:t>
            </a:r>
            <a:r>
              <a:rPr lang="en-GB" b="0" i="0" dirty="0">
                <a:solidFill>
                  <a:srgbClr val="333333"/>
                </a:solidFill>
                <a:effectLst/>
                <a:latin typeface="Arial" panose="020B0604020202020204" pitchFamily="34" charset="0"/>
                <a:cs typeface="Arial" panose="020B0604020202020204" pitchFamily="34" charset="0"/>
              </a:rPr>
              <a:t>;  http://darwin.eeb.uconn.edu; </a:t>
            </a:r>
            <a:br>
              <a:rPr lang="en-GB" b="0" i="0" dirty="0">
                <a:solidFill>
                  <a:srgbClr val="333333"/>
                </a:solidFill>
                <a:effectLst/>
                <a:latin typeface="Arial" panose="020B0604020202020204" pitchFamily="34" charset="0"/>
                <a:cs typeface="Arial" panose="020B0604020202020204" pitchFamily="34" charset="0"/>
              </a:rPr>
            </a:br>
            <a:r>
              <a:rPr lang="en-GB" i="0" dirty="0">
                <a:solidFill>
                  <a:srgbClr val="333333"/>
                </a:solidFill>
                <a:effectLst/>
                <a:latin typeface="Arial" panose="020B0604020202020204" pitchFamily="34" charset="0"/>
                <a:cs typeface="Arial" panose="020B0604020202020204" pitchFamily="34" charset="0"/>
              </a:rPr>
              <a:t>CC BY-SA 3.0</a:t>
            </a:r>
          </a:p>
        </p:txBody>
      </p:sp>
    </p:spTree>
    <p:extLst>
      <p:ext uri="{BB962C8B-B14F-4D97-AF65-F5344CB8AC3E}">
        <p14:creationId xmlns:p14="http://schemas.microsoft.com/office/powerpoint/2010/main" val="4031065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Try to think ‘Covariance’ in terms of ‘Co-Variance’.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Remember: </a:t>
            </a:r>
            <a:r>
              <a:rPr lang="en-GB" sz="2400" dirty="0" err="1">
                <a:solidFill>
                  <a:schemeClr val="tx1">
                    <a:lumMod val="50000"/>
                    <a:lumOff val="50000"/>
                  </a:schemeClr>
                </a:solidFill>
                <a:latin typeface="Arial" panose="020B0604020202020204" pitchFamily="34" charset="0"/>
                <a:cs typeface="Arial" panose="020B0604020202020204" pitchFamily="34" charset="0"/>
              </a:rPr>
              <a:t>ω</a:t>
            </a:r>
            <a:r>
              <a:rPr lang="en-GB" sz="2400" baseline="-25000" dirty="0" err="1">
                <a:solidFill>
                  <a:schemeClr val="tx1">
                    <a:lumMod val="50000"/>
                    <a:lumOff val="50000"/>
                  </a:schemeClr>
                </a:solidFill>
                <a:latin typeface="Arial" panose="020B0604020202020204" pitchFamily="34" charset="0"/>
                <a:cs typeface="Arial" panose="020B0604020202020204" pitchFamily="34" charset="0"/>
              </a:rPr>
              <a:t>X∙X</a:t>
            </a:r>
            <a:r>
              <a:rPr lang="en-GB" sz="2400" dirty="0">
                <a:solidFill>
                  <a:schemeClr val="tx1">
                    <a:lumMod val="50000"/>
                    <a:lumOff val="50000"/>
                  </a:schemeClr>
                </a:solidFill>
                <a:latin typeface="Arial" panose="020B0604020202020204" pitchFamily="34" charset="0"/>
                <a:cs typeface="Arial" panose="020B0604020202020204" pitchFamily="34" charset="0"/>
              </a:rPr>
              <a:t> = σ²</a:t>
            </a:r>
            <a:r>
              <a:rPr lang="en-GB" sz="2400" baseline="-25000" dirty="0">
                <a:solidFill>
                  <a:schemeClr val="tx1">
                    <a:lumMod val="50000"/>
                    <a:lumOff val="50000"/>
                  </a:schemeClr>
                </a:solidFill>
                <a:latin typeface="Arial" panose="020B0604020202020204" pitchFamily="34" charset="0"/>
                <a:cs typeface="Arial" panose="020B0604020202020204" pitchFamily="34" charset="0"/>
              </a:rPr>
              <a:t>X</a:t>
            </a:r>
            <a:r>
              <a:rPr lang="en-GB" sz="2400" dirty="0">
                <a:solidFill>
                  <a:schemeClr val="tx1">
                    <a:lumMod val="50000"/>
                    <a:lumOff val="50000"/>
                  </a:schemeClr>
                </a:solidFill>
                <a:latin typeface="Arial" panose="020B0604020202020204" pitchFamily="34" charset="0"/>
                <a:cs typeface="Arial" panose="020B0604020202020204" pitchFamily="34" charset="0"/>
              </a:rPr>
              <a:t>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 </a:t>
            </a:r>
            <a:endParaRPr lang="en-GB" baseline="-25000" dirty="0">
              <a:solidFill>
                <a:schemeClr val="tx1">
                  <a:lumMod val="50000"/>
                  <a:lumOff val="50000"/>
                </a:schemeClr>
              </a:solidFill>
            </a:endParaRPr>
          </a:p>
        </p:txBody>
      </p:sp>
      <p:sp>
        <p:nvSpPr>
          <p:cNvPr id="6" name="TextBox 5"/>
          <p:cNvSpPr txBox="1"/>
          <p:nvPr/>
        </p:nvSpPr>
        <p:spPr>
          <a:xfrm>
            <a:off x="5758903" y="646471"/>
            <a:ext cx="6346300" cy="600164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members of FS families resemble each other more (are more similar to each other; their </a:t>
            </a:r>
            <a:r>
              <a:rPr lang="en-GB" dirty="0" err="1">
                <a:latin typeface="Arial" panose="020B0604020202020204" pitchFamily="34" charset="0"/>
                <a:cs typeface="Arial" panose="020B0604020202020204" pitchFamily="34" charset="0"/>
              </a:rPr>
              <a:t>ω</a:t>
            </a:r>
            <a:r>
              <a:rPr lang="en-GB" baseline="-25000" dirty="0" err="1">
                <a:latin typeface="Arial" panose="020B0604020202020204" pitchFamily="34" charset="0"/>
                <a:cs typeface="Arial" panose="020B0604020202020204" pitchFamily="34" charset="0"/>
              </a:rPr>
              <a:t>FS</a:t>
            </a:r>
            <a:r>
              <a:rPr lang="en-GB" dirty="0">
                <a:latin typeface="Arial" panose="020B0604020202020204" pitchFamily="34" charset="0"/>
                <a:cs typeface="Arial" panose="020B0604020202020204" pitchFamily="34" charset="0"/>
              </a:rPr>
              <a:t> = </a:t>
            </a:r>
            <a:r>
              <a:rPr lang="en-GB" dirty="0">
                <a:solidFill>
                  <a:srgbClr val="0000FF"/>
                </a:solidFill>
                <a:latin typeface="Arial" panose="020B0604020202020204" pitchFamily="34" charset="0"/>
                <a:cs typeface="Arial" panose="020B0604020202020204" pitchFamily="34" charset="0"/>
              </a:rPr>
              <a:t>½</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¼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than the members of HS families (their </a:t>
            </a:r>
            <a:r>
              <a:rPr lang="en-GB" dirty="0" err="1">
                <a:latin typeface="Arial" panose="020B0604020202020204" pitchFamily="34" charset="0"/>
                <a:cs typeface="Arial" panose="020B0604020202020204" pitchFamily="34" charset="0"/>
              </a:rPr>
              <a:t>ω</a:t>
            </a:r>
            <a:r>
              <a:rPr lang="en-GB" baseline="-25000" dirty="0" err="1">
                <a:latin typeface="Arial" panose="020B0604020202020204" pitchFamily="34" charset="0"/>
                <a:cs typeface="Arial" panose="020B0604020202020204" pitchFamily="34" charset="0"/>
              </a:rPr>
              <a:t>HS</a:t>
            </a:r>
            <a:r>
              <a:rPr lang="en-GB" dirty="0">
                <a:latin typeface="Arial" panose="020B0604020202020204" pitchFamily="34" charset="0"/>
                <a:cs typeface="Arial" panose="020B0604020202020204" pitchFamily="34" charset="0"/>
              </a:rPr>
              <a:t> = </a:t>
            </a:r>
            <a:r>
              <a:rPr lang="en-GB" dirty="0">
                <a:solidFill>
                  <a:srgbClr val="0000FF"/>
                </a:solidFill>
                <a:latin typeface="Arial" panose="020B0604020202020204" pitchFamily="34" charset="0"/>
                <a:cs typeface="Arial" panose="020B0604020202020204" pitchFamily="34" charset="0"/>
              </a:rPr>
              <a:t>¼</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FS siblings can be identical for both alleles per locus, the probability is 25% of loci. Therefore, if the genes ‘of’ trait show dominance (d ≠ 0), then such dominance contributes to the genetic variance and, thus, contributes to the genetic co-variance of members of same FS family.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Parent &amp; Offspring share </a:t>
            </a:r>
            <a:r>
              <a:rPr lang="en-GB" dirty="0">
                <a:solidFill>
                  <a:srgbClr val="0000FF"/>
                </a:solidFill>
                <a:latin typeface="Arial" panose="020B0604020202020204" pitchFamily="34" charset="0"/>
                <a:cs typeface="Arial" panose="020B0604020202020204" pitchFamily="34" charset="0"/>
              </a:rPr>
              <a:t>same ‚dose‘ </a:t>
            </a:r>
            <a:r>
              <a:rPr lang="en-GB" dirty="0">
                <a:latin typeface="Arial" panose="020B0604020202020204" pitchFamily="34" charset="0"/>
                <a:cs typeface="Arial" panose="020B0604020202020204" pitchFamily="34" charset="0"/>
              </a:rPr>
              <a:t>of alleles as full-sibs (</a:t>
            </a:r>
            <a:r>
              <a:rPr lang="en-GB" dirty="0">
                <a:solidFill>
                  <a:srgbClr val="0000FF"/>
                </a:solidFill>
                <a:latin typeface="Arial" panose="020B0604020202020204" pitchFamily="34" charset="0"/>
                <a:cs typeface="Arial" panose="020B0604020202020204" pitchFamily="34" charset="0"/>
              </a:rPr>
              <a:t>50%</a:t>
            </a:r>
            <a:r>
              <a:rPr lang="en-GB" dirty="0">
                <a:latin typeface="Arial" panose="020B0604020202020204" pitchFamily="34" charset="0"/>
                <a:cs typeface="Arial" panose="020B0604020202020204" pitchFamily="34" charset="0"/>
              </a:rPr>
              <a:t>), yet, without the option to share both-alleles-per-locus. Therefore, Parent-Offspring covariance </a:t>
            </a:r>
            <a:r>
              <a:rPr lang="en-GB" dirty="0" err="1">
                <a:latin typeface="Arial" panose="020B0604020202020204" pitchFamily="34" charset="0"/>
                <a:cs typeface="Arial" panose="020B0604020202020204" pitchFamily="34" charset="0"/>
              </a:rPr>
              <a:t>ω</a:t>
            </a:r>
            <a:r>
              <a:rPr lang="en-GB" baseline="-25000" dirty="0" err="1">
                <a:latin typeface="Arial" panose="020B0604020202020204" pitchFamily="34" charset="0"/>
                <a:cs typeface="Arial" panose="020B0604020202020204" pitchFamily="34" charset="0"/>
              </a:rPr>
              <a:t>PO</a:t>
            </a:r>
            <a:r>
              <a:rPr lang="en-GB" dirty="0">
                <a:latin typeface="Arial" panose="020B0604020202020204" pitchFamily="34" charset="0"/>
                <a:cs typeface="Arial" panose="020B0604020202020204" pitchFamily="34" charset="0"/>
              </a:rPr>
              <a:t> = </a:t>
            </a:r>
            <a:r>
              <a:rPr lang="en-GB" dirty="0">
                <a:solidFill>
                  <a:srgbClr val="0000FF"/>
                </a:solidFill>
                <a:latin typeface="Arial" panose="020B0604020202020204" pitchFamily="34" charset="0"/>
                <a:cs typeface="Arial" panose="020B0604020202020204" pitchFamily="34" charset="0"/>
              </a:rPr>
              <a:t>½</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(without this contribution of ¼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D </a:t>
            </a:r>
            <a:r>
              <a:rPr lang="en-GB" dirty="0">
                <a:solidFill>
                  <a:schemeClr val="tx1">
                    <a:lumMod val="50000"/>
                    <a:lumOff val="50000"/>
                  </a:schemeClr>
                </a:solidFill>
                <a:latin typeface="Arial" panose="020B0604020202020204" pitchFamily="34" charset="0"/>
                <a:cs typeface="Arial" panose="020B0604020202020204" pitchFamily="34" charset="0"/>
              </a:rPr>
              <a:t> which we see in the FS case).</a:t>
            </a:r>
          </a:p>
          <a:p>
            <a:endParaRPr lang="en-GB" sz="1200" dirty="0">
              <a:latin typeface="Arial" panose="020B0604020202020204" pitchFamily="34" charset="0"/>
              <a:cs typeface="Arial" panose="020B0604020202020204" pitchFamily="34" charset="0"/>
            </a:endParaRPr>
          </a:p>
          <a:p>
            <a:r>
              <a:rPr lang="en-GB" i="1" dirty="0">
                <a:solidFill>
                  <a:schemeClr val="tx1">
                    <a:lumMod val="50000"/>
                    <a:lumOff val="50000"/>
                  </a:schemeClr>
                </a:solidFill>
                <a:latin typeface="Arial" panose="020B0604020202020204" pitchFamily="34" charset="0"/>
                <a:cs typeface="Arial" panose="020B0604020202020204" pitchFamily="34" charset="0"/>
              </a:rPr>
              <a:t>Nota bene</a:t>
            </a:r>
            <a:r>
              <a:rPr lang="en-GB" dirty="0">
                <a:solidFill>
                  <a:schemeClr val="tx1">
                    <a:lumMod val="50000"/>
                    <a:lumOff val="50000"/>
                  </a:schemeClr>
                </a:solidFill>
                <a:latin typeface="Arial" panose="020B0604020202020204" pitchFamily="34" charset="0"/>
                <a:cs typeface="Arial" panose="020B0604020202020204" pitchFamily="34" charset="0"/>
              </a:rPr>
              <a:t>: </a:t>
            </a:r>
          </a:p>
          <a:p>
            <a:r>
              <a:rPr lang="en-GB" dirty="0">
                <a:solidFill>
                  <a:schemeClr val="tx1">
                    <a:lumMod val="50000"/>
                    <a:lumOff val="50000"/>
                  </a:schemeClr>
                </a:solidFill>
                <a:latin typeface="Arial" panose="020B0604020202020204" pitchFamily="34" charset="0"/>
                <a:cs typeface="Arial" panose="020B0604020202020204" pitchFamily="34" charset="0"/>
              </a:rPr>
              <a:t>The quantum of covariance </a:t>
            </a:r>
            <a:r>
              <a:rPr lang="en-GB"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solidFill>
                  <a:schemeClr val="tx1">
                    <a:lumMod val="50000"/>
                    <a:lumOff val="50000"/>
                  </a:schemeClr>
                </a:solidFill>
                <a:latin typeface="Arial" panose="020B0604020202020204" pitchFamily="34" charset="0"/>
                <a:cs typeface="Arial" panose="020B0604020202020204" pitchFamily="34" charset="0"/>
              </a:rPr>
              <a:t> the families equals the quantum of variance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between</a:t>
            </a:r>
            <a:r>
              <a:rPr lang="en-GB" dirty="0">
                <a:solidFill>
                  <a:schemeClr val="tx1">
                    <a:lumMod val="50000"/>
                    <a:lumOff val="50000"/>
                  </a:schemeClr>
                </a:solidFill>
                <a:latin typeface="Arial" panose="020B0604020202020204" pitchFamily="34" charset="0"/>
                <a:cs typeface="Arial" panose="020B0604020202020204" pitchFamily="34" charset="0"/>
              </a:rPr>
              <a:t> such families. Of course, we talk about expected values and about genetic values and about perfect family means without calamities such as imperfect sampling because of few members per family </a:t>
            </a:r>
            <a:r>
              <a:rPr lang="en-GB" i="1" dirty="0">
                <a:solidFill>
                  <a:schemeClr val="tx1">
                    <a:lumMod val="50000"/>
                    <a:lumOff val="50000"/>
                  </a:schemeClr>
                </a:solidFill>
                <a:latin typeface="Arial" panose="020B0604020202020204" pitchFamily="34" charset="0"/>
                <a:cs typeface="Arial" panose="020B0604020202020204" pitchFamily="34" charset="0"/>
              </a:rPr>
              <a:t>et cetera. </a:t>
            </a:r>
            <a:r>
              <a:rPr lang="en-GB" dirty="0">
                <a:solidFill>
                  <a:schemeClr val="tx1">
                    <a:lumMod val="50000"/>
                    <a:lumOff val="50000"/>
                  </a:schemeClr>
                </a:solidFill>
                <a:latin typeface="Arial" panose="020B0604020202020204" pitchFamily="34" charset="0"/>
                <a:cs typeface="Arial" panose="020B0604020202020204" pitchFamily="34" charset="0"/>
              </a:rPr>
              <a:t>And still, we are in HWE and F=0!</a:t>
            </a:r>
          </a:p>
        </p:txBody>
      </p:sp>
      <p:sp>
        <p:nvSpPr>
          <p:cNvPr id="3" name="Rectangle 2"/>
          <p:cNvSpPr/>
          <p:nvPr/>
        </p:nvSpPr>
        <p:spPr>
          <a:xfrm>
            <a:off x="79249" y="511493"/>
            <a:ext cx="5546851" cy="617674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703406674"/>
              </p:ext>
            </p:extLst>
          </p:nvPr>
        </p:nvGraphicFramePr>
        <p:xfrm>
          <a:off x="241300" y="698500"/>
          <a:ext cx="5086350" cy="5981700"/>
        </p:xfrm>
        <a:graphic>
          <a:graphicData uri="http://schemas.openxmlformats.org/presentationml/2006/ole">
            <mc:AlternateContent xmlns:mc="http://schemas.openxmlformats.org/markup-compatibility/2006">
              <mc:Choice xmlns:v="urn:schemas-microsoft-com:vml" Requires="v">
                <p:oleObj spid="_x0000_s19823" name="Document" r:id="rId3" imgW="6150372" imgH="7230487" progId="Word.Document.12">
                  <p:link updateAutomatic="1"/>
                </p:oleObj>
              </mc:Choice>
              <mc:Fallback>
                <p:oleObj name="Document" r:id="rId3" imgW="6150372" imgH="7230487" progId="Word.Document.12">
                  <p:link updateAutomatic="1"/>
                  <p:pic>
                    <p:nvPicPr>
                      <p:cNvPr id="2" name="Object 1"/>
                      <p:cNvPicPr/>
                      <p:nvPr/>
                    </p:nvPicPr>
                    <p:blipFill>
                      <a:blip r:embed="rId4"/>
                      <a:stretch>
                        <a:fillRect/>
                      </a:stretch>
                    </p:blipFill>
                    <p:spPr>
                      <a:xfrm>
                        <a:off x="241300" y="698500"/>
                        <a:ext cx="5086350" cy="5981700"/>
                      </a:xfrm>
                      <a:prstGeom prst="rect">
                        <a:avLst/>
                      </a:prstGeom>
                    </p:spPr>
                  </p:pic>
                </p:oleObj>
              </mc:Fallback>
            </mc:AlternateContent>
          </a:graphicData>
        </a:graphic>
      </p:graphicFrame>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8</a:t>
            </a:fld>
            <a:endParaRPr lang="en-GB" sz="2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621AD47E-DDC3-42AF-B13B-C920D0800A31}"/>
              </a:ext>
            </a:extLst>
          </p:cNvPr>
          <p:cNvSpPr/>
          <p:nvPr/>
        </p:nvSpPr>
        <p:spPr>
          <a:xfrm>
            <a:off x="3284738" y="1846555"/>
            <a:ext cx="1975281" cy="3746377"/>
          </a:xfrm>
          <a:prstGeom prst="rect">
            <a:avLst/>
          </a:prstGeom>
          <a:solidFill>
            <a:srgbClr val="FFFFFF">
              <a:alpha val="83922"/>
            </a:srgb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612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197644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Try to think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Co-</a:t>
            </a:r>
            <a:r>
              <a:rPr lang="en-GB" altLang="de-DE" sz="2400" dirty="0">
                <a:latin typeface="Arial" panose="020B0604020202020204" pitchFamily="34" charset="0"/>
                <a:cs typeface="Arial" panose="020B0604020202020204" pitchFamily="34" charset="0"/>
              </a:rPr>
              <a:t>Variance’ in terms of ‘Variance’. </a:t>
            </a:r>
            <a:endParaRPr lang="en-GB" baseline="-25000" dirty="0">
              <a:solidFill>
                <a:schemeClr val="tx1">
                  <a:lumMod val="50000"/>
                  <a:lumOff val="50000"/>
                </a:schemeClr>
              </a:solidFill>
            </a:endParaRPr>
          </a:p>
        </p:txBody>
      </p:sp>
      <p:sp>
        <p:nvSpPr>
          <p:cNvPr id="59" name="Textfeld 5"/>
          <p:cNvSpPr txBox="1"/>
          <p:nvPr/>
        </p:nvSpPr>
        <p:spPr>
          <a:xfrm>
            <a:off x="11455638" y="553211"/>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9</a:t>
            </a:fld>
            <a:endParaRPr lang="en-GB" sz="2400" dirty="0">
              <a:latin typeface="Arial" panose="020B0604020202020204" pitchFamily="34" charset="0"/>
              <a:cs typeface="Arial" panose="020B0604020202020204" pitchFamily="34" charset="0"/>
            </a:endParaRPr>
          </a:p>
        </p:txBody>
      </p:sp>
      <p:sp>
        <p:nvSpPr>
          <p:cNvPr id="3" name="Rectangle 2"/>
          <p:cNvSpPr/>
          <p:nvPr/>
        </p:nvSpPr>
        <p:spPr>
          <a:xfrm>
            <a:off x="78828" y="575285"/>
            <a:ext cx="5546851" cy="617674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5807684" y="3090026"/>
            <a:ext cx="3440036"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noProof="1">
                <a:latin typeface="Arial" panose="020B0604020202020204" pitchFamily="34" charset="0"/>
                <a:cs typeface="Arial" panose="020B0604020202020204" pitchFamily="34" charset="0"/>
              </a:rPr>
              <a:t>There is no entry in the list for „</a:t>
            </a:r>
            <a:r>
              <a:rPr lang="en-GB" noProof="1">
                <a:solidFill>
                  <a:srgbClr val="7030A0"/>
                </a:solidFill>
                <a:latin typeface="Arial" panose="020B0604020202020204" pitchFamily="34" charset="0"/>
                <a:cs typeface="Arial" panose="020B0604020202020204" pitchFamily="34" charset="0"/>
              </a:rPr>
              <a:t>Variance between</a:t>
            </a:r>
            <a:r>
              <a:rPr lang="en-GB" noProof="1">
                <a:latin typeface="Arial" panose="020B0604020202020204" pitchFamily="34" charset="0"/>
                <a:cs typeface="Arial" panose="020B0604020202020204" pitchFamily="34" charset="0"/>
              </a:rPr>
              <a:t>“ in the case of Parent-Offspring. </a:t>
            </a:r>
          </a:p>
          <a:p>
            <a:r>
              <a:rPr lang="en-GB" noProof="1">
                <a:latin typeface="Arial" panose="020B0604020202020204" pitchFamily="34" charset="0"/>
                <a:cs typeface="Arial" panose="020B0604020202020204" pitchFamily="34" charset="0"/>
              </a:rPr>
              <a:t>Groups of parent-plus-offspring are cross-generational and no longer as easy to (alge-braically) grasped as FS or HS families  - which are in same generation. </a:t>
            </a:r>
          </a:p>
        </p:txBody>
      </p:sp>
      <p:sp>
        <p:nvSpPr>
          <p:cNvPr id="8" name="TextBox 7"/>
          <p:cNvSpPr txBox="1"/>
          <p:nvPr/>
        </p:nvSpPr>
        <p:spPr>
          <a:xfrm>
            <a:off x="5812367" y="1064383"/>
            <a:ext cx="6242903" cy="193899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solidFill>
                  <a:schemeClr val="tx1">
                    <a:lumMod val="65000"/>
                    <a:lumOff val="35000"/>
                  </a:schemeClr>
                </a:solidFill>
                <a:latin typeface="Arial" panose="020B0604020202020204" pitchFamily="34" charset="0"/>
                <a:cs typeface="Arial" panose="020B0604020202020204" pitchFamily="34" charset="0"/>
              </a:rPr>
              <a:t>Covariance of individual to itself is maximum </a:t>
            </a:r>
            <a:r>
              <a:rPr lang="en-GB" dirty="0">
                <a:solidFill>
                  <a:schemeClr val="tx1">
                    <a:lumMod val="65000"/>
                    <a:lumOff val="3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65000"/>
                    <a:lumOff val="35000"/>
                  </a:schemeClr>
                </a:solidFill>
                <a:latin typeface="Arial" panose="020B0604020202020204" pitchFamily="34" charset="0"/>
                <a:cs typeface="Arial" panose="020B0604020202020204" pitchFamily="34" charset="0"/>
              </a:rPr>
              <a:t> there is maximum (all) variance between individuals of our HWE population.</a:t>
            </a:r>
            <a:endParaRPr lang="en-GB" sz="1200" dirty="0">
              <a:solidFill>
                <a:schemeClr val="tx1">
                  <a:lumMod val="65000"/>
                  <a:lumOff val="35000"/>
                </a:schemeClr>
              </a:solidFill>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996FF"/>
                </a:solidFill>
                <a:latin typeface="Arial" panose="020B0604020202020204" pitchFamily="34" charset="0"/>
                <a:cs typeface="Arial" panose="020B0604020202020204" pitchFamily="34" charset="0"/>
              </a:rPr>
              <a:t>Covariance between random members in HWE is zero. Hence, variance ‚inside‘ individuals is zero</a:t>
            </a:r>
            <a:r>
              <a:rPr lang="en-GB" dirty="0">
                <a:solidFill>
                  <a:srgbClr val="0070C0"/>
                </a:solidFill>
                <a:latin typeface="Arial" panose="020B0604020202020204" pitchFamily="34" charset="0"/>
                <a:cs typeface="Arial" panose="020B0604020202020204" pitchFamily="34" charset="0"/>
              </a:rPr>
              <a:t>; </a:t>
            </a:r>
            <a:r>
              <a:rPr lang="en-GB" dirty="0">
                <a:solidFill>
                  <a:srgbClr val="7DB2CD"/>
                </a:solidFill>
                <a:latin typeface="Arial" panose="020B0604020202020204" pitchFamily="34" charset="0"/>
                <a:cs typeface="Arial" panose="020B0604020202020204" pitchFamily="34" charset="0"/>
              </a:rPr>
              <a:t>forget about schizophrenia or chimeras ...   ;-)</a:t>
            </a:r>
          </a:p>
        </p:txBody>
      </p:sp>
      <p:cxnSp>
        <p:nvCxnSpPr>
          <p:cNvPr id="13" name="Straight Arrow Connector 12"/>
          <p:cNvCxnSpPr>
            <a:cxnSpLocks/>
            <a:stCxn id="8" idx="1"/>
          </p:cNvCxnSpPr>
          <p:nvPr/>
        </p:nvCxnSpPr>
        <p:spPr>
          <a:xfrm flipH="1">
            <a:off x="1270535" y="2033879"/>
            <a:ext cx="4541832" cy="760945"/>
          </a:xfrm>
          <a:prstGeom prst="straightConnector1">
            <a:avLst/>
          </a:prstGeom>
          <a:ln w="38100">
            <a:solidFill>
              <a:schemeClr val="tx1">
                <a:lumMod val="50000"/>
                <a:lumOff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a:stCxn id="8" idx="1"/>
          </p:cNvCxnSpPr>
          <p:nvPr/>
        </p:nvCxnSpPr>
        <p:spPr>
          <a:xfrm flipH="1">
            <a:off x="1207971" y="2033879"/>
            <a:ext cx="4604396" cy="3127402"/>
          </a:xfrm>
          <a:prstGeom prst="straightConnector1">
            <a:avLst/>
          </a:prstGeom>
          <a:ln w="38100">
            <a:solidFill>
              <a:srgbClr val="0070C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AEC1F6AC-842E-403E-AC74-A1E5B81F2769}"/>
              </a:ext>
            </a:extLst>
          </p:cNvPr>
          <p:cNvPicPr>
            <a:picLocks noChangeAspect="1"/>
          </p:cNvPicPr>
          <p:nvPr/>
        </p:nvPicPr>
        <p:blipFill>
          <a:blip r:embed="rId3"/>
          <a:stretch>
            <a:fillRect/>
          </a:stretch>
        </p:blipFill>
        <p:spPr>
          <a:xfrm>
            <a:off x="9421091" y="3059073"/>
            <a:ext cx="2634179" cy="3692953"/>
          </a:xfrm>
          <a:prstGeom prst="rect">
            <a:avLst/>
          </a:prstGeom>
          <a:effectLst>
            <a:outerShdw blurRad="50800" dist="38100" dir="13500000" algn="br" rotWithShape="0">
              <a:prstClr val="black">
                <a:alpha val="40000"/>
              </a:prstClr>
            </a:outerShdw>
          </a:effectLst>
        </p:spPr>
      </p:pic>
      <p:sp>
        <p:nvSpPr>
          <p:cNvPr id="17" name="Rechteck: abgerundete Ecken 16">
            <a:extLst>
              <a:ext uri="{FF2B5EF4-FFF2-40B4-BE49-F238E27FC236}">
                <a16:creationId xmlns:a16="http://schemas.microsoft.com/office/drawing/2014/main" id="{B402B3EE-DAE2-4DD2-A3BC-5A358FFFF365}"/>
              </a:ext>
            </a:extLst>
          </p:cNvPr>
          <p:cNvSpPr/>
          <p:nvPr/>
        </p:nvSpPr>
        <p:spPr>
          <a:xfrm>
            <a:off x="11868727" y="3429000"/>
            <a:ext cx="323273" cy="755068"/>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2" name="Object 1"/>
          <p:cNvGraphicFramePr>
            <a:graphicFrameLocks noChangeAspect="1"/>
          </p:cNvGraphicFramePr>
          <p:nvPr>
            <p:extLst>
              <p:ext uri="{D42A27DB-BD31-4B8C-83A1-F6EECF244321}">
                <p14:modId xmlns:p14="http://schemas.microsoft.com/office/powerpoint/2010/main" val="1815534293"/>
              </p:ext>
            </p:extLst>
          </p:nvPr>
        </p:nvGraphicFramePr>
        <p:xfrm>
          <a:off x="0" y="830263"/>
          <a:ext cx="5535613" cy="6508750"/>
        </p:xfrm>
        <a:graphic>
          <a:graphicData uri="http://schemas.openxmlformats.org/presentationml/2006/ole">
            <mc:AlternateContent xmlns:mc="http://schemas.openxmlformats.org/markup-compatibility/2006">
              <mc:Choice xmlns:v="urn:schemas-microsoft-com:vml" Requires="v">
                <p:oleObj spid="_x0000_s20849" name="Document" r:id="rId4" imgW="6150372" imgH="7230487" progId="Word.Document.12">
                  <p:link updateAutomatic="1"/>
                </p:oleObj>
              </mc:Choice>
              <mc:Fallback>
                <p:oleObj name="Document" r:id="rId4" imgW="6150372" imgH="7230487" progId="Word.Document.12">
                  <p:link updateAutomatic="1"/>
                  <p:pic>
                    <p:nvPicPr>
                      <p:cNvPr id="2" name="Object 1"/>
                      <p:cNvPicPr/>
                      <p:nvPr/>
                    </p:nvPicPr>
                    <p:blipFill>
                      <a:blip r:embed="rId5"/>
                      <a:stretch>
                        <a:fillRect/>
                      </a:stretch>
                    </p:blipFill>
                    <p:spPr>
                      <a:xfrm>
                        <a:off x="0" y="830263"/>
                        <a:ext cx="5535613" cy="6508750"/>
                      </a:xfrm>
                      <a:prstGeom prst="rect">
                        <a:avLst/>
                      </a:prstGeom>
                      <a:noFill/>
                    </p:spPr>
                  </p:pic>
                </p:oleObj>
              </mc:Fallback>
            </mc:AlternateContent>
          </a:graphicData>
        </a:graphic>
      </p:graphicFrame>
      <p:sp>
        <p:nvSpPr>
          <p:cNvPr id="18" name="Rectangle 17"/>
          <p:cNvSpPr/>
          <p:nvPr/>
        </p:nvSpPr>
        <p:spPr>
          <a:xfrm>
            <a:off x="-54023" y="6202827"/>
            <a:ext cx="5694141" cy="933647"/>
          </a:xfrm>
          <a:prstGeom prst="rect">
            <a:avLst/>
          </a:prstGeom>
          <a:solidFill>
            <a:schemeClr val="bg1"/>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Arrow Connector 18"/>
          <p:cNvCxnSpPr>
            <a:cxnSpLocks/>
            <a:stCxn id="6" idx="1"/>
          </p:cNvCxnSpPr>
          <p:nvPr/>
        </p:nvCxnSpPr>
        <p:spPr>
          <a:xfrm flipH="1">
            <a:off x="4643199" y="4382688"/>
            <a:ext cx="1164485" cy="1435691"/>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8694DB5-456A-47E9-9FBD-885A87B6103E}"/>
              </a:ext>
            </a:extLst>
          </p:cNvPr>
          <p:cNvSpPr txBox="1"/>
          <p:nvPr/>
        </p:nvSpPr>
        <p:spPr>
          <a:xfrm>
            <a:off x="5807684" y="6177928"/>
            <a:ext cx="4042689" cy="615553"/>
          </a:xfrm>
          <a:prstGeom prst="rect">
            <a:avLst/>
          </a:prstGeom>
          <a:solidFill>
            <a:srgbClr val="FFFFFF"/>
          </a:solidFill>
          <a:effectLst>
            <a:outerShdw blurRad="50800" dist="38100" dir="13500000" algn="br" rotWithShape="0">
              <a:prstClr val="black">
                <a:alpha val="40000"/>
              </a:prstClr>
            </a:outerShdw>
          </a:effectLst>
        </p:spPr>
        <p:txBody>
          <a:bodyPr wrap="square" rtlCol="0">
            <a:spAutoFit/>
          </a:bodyPr>
          <a:lstStyle/>
          <a:p>
            <a:pPr algn="r"/>
            <a:r>
              <a:rPr lang="en-GB" sz="1700" dirty="0">
                <a:solidFill>
                  <a:schemeClr val="tx1">
                    <a:lumMod val="50000"/>
                    <a:lumOff val="50000"/>
                  </a:schemeClr>
                </a:solidFill>
                <a:latin typeface="Arial" panose="020B0604020202020204" pitchFamily="34" charset="0"/>
                <a:cs typeface="Arial" panose="020B0604020202020204" pitchFamily="34" charset="0"/>
              </a:rPr>
              <a:t>The small one is of </a:t>
            </a:r>
            <a:r>
              <a:rPr lang="en-GB" sz="1700" dirty="0">
                <a:latin typeface="Arial" panose="020B0604020202020204" pitchFamily="34" charset="0"/>
                <a:cs typeface="Arial" panose="020B0604020202020204" pitchFamily="34" charset="0"/>
              </a:rPr>
              <a:t>not</a:t>
            </a:r>
            <a:r>
              <a:rPr lang="en-GB" sz="1700" dirty="0">
                <a:solidFill>
                  <a:schemeClr val="tx1">
                    <a:lumMod val="50000"/>
                    <a:lumOff val="50000"/>
                  </a:schemeClr>
                </a:solidFill>
                <a:latin typeface="Arial" panose="020B0604020202020204" pitchFamily="34" charset="0"/>
                <a:cs typeface="Arial" panose="020B0604020202020204" pitchFamily="34" charset="0"/>
              </a:rPr>
              <a:t> the kid of a tall one, because they are annual. </a:t>
            </a:r>
          </a:p>
        </p:txBody>
      </p:sp>
    </p:spTree>
    <p:extLst>
      <p:ext uri="{BB962C8B-B14F-4D97-AF65-F5344CB8AC3E}">
        <p14:creationId xmlns:p14="http://schemas.microsoft.com/office/powerpoint/2010/main" val="1433476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7529" y="4920794"/>
            <a:ext cx="7089278" cy="1754326"/>
          </a:xfrm>
          <a:prstGeom prst="rect">
            <a:avLst/>
          </a:prstGeom>
          <a:solidFill>
            <a:schemeClr val="bg1"/>
          </a:solidFill>
          <a:effectLst>
            <a:outerShdw blurRad="50800" dist="38100" dir="2700000" algn="tl" rotWithShape="0">
              <a:srgbClr val="0000FF">
                <a:alpha val="40000"/>
              </a:srgbClr>
            </a:outerShdw>
          </a:effectLst>
        </p:spPr>
        <p:txBody>
          <a:bodyPr wrap="square" rtlCol="0">
            <a:spAutoFit/>
          </a:bodyPr>
          <a:lstStyle/>
          <a:p>
            <a:r>
              <a:rPr lang="en-GB" dirty="0">
                <a:latin typeface="Arial" panose="020B0604020202020204" pitchFamily="34" charset="0"/>
                <a:cs typeface="Arial" panose="020B0604020202020204" pitchFamily="34" charset="0"/>
              </a:rPr>
              <a:t>Try the analogy to the 1</a:t>
            </a:r>
            <a:r>
              <a:rPr lang="en-GB" baseline="30000" dirty="0">
                <a:latin typeface="Arial" panose="020B0604020202020204" pitchFamily="34" charset="0"/>
                <a:cs typeface="Arial" panose="020B0604020202020204" pitchFamily="34" charset="0"/>
              </a:rPr>
              <a:t>st</a:t>
            </a:r>
            <a:r>
              <a:rPr lang="en-GB" dirty="0">
                <a:latin typeface="Arial" panose="020B0604020202020204" pitchFamily="34" charset="0"/>
                <a:cs typeface="Arial" panose="020B0604020202020204" pitchFamily="34" charset="0"/>
              </a:rPr>
              <a:t> law of </a:t>
            </a:r>
            <a:r>
              <a:rPr lang="en-GB" dirty="0">
                <a:solidFill>
                  <a:schemeClr val="tx1">
                    <a:lumMod val="50000"/>
                    <a:lumOff val="50000"/>
                  </a:schemeClr>
                </a:solidFill>
                <a:latin typeface="Arial" panose="020B0604020202020204" pitchFamily="34" charset="0"/>
                <a:cs typeface="Arial" panose="020B0604020202020204" pitchFamily="34" charset="0"/>
              </a:rPr>
              <a:t>Thermodynamics</a:t>
            </a:r>
            <a:r>
              <a:rPr lang="en-GB" dirty="0">
                <a:latin typeface="Arial" panose="020B0604020202020204" pitchFamily="34" charset="0"/>
                <a:cs typeface="Arial" panose="020B0604020202020204" pitchFamily="34" charset="0"/>
              </a:rPr>
              <a:t>: </a:t>
            </a:r>
            <a:r>
              <a:rPr lang="en-GB" dirty="0">
                <a:solidFill>
                  <a:srgbClr val="7030A0"/>
                </a:solidFill>
                <a:latin typeface="Arial" panose="020B0604020202020204" pitchFamily="34" charset="0"/>
                <a:cs typeface="Arial" panose="020B0604020202020204" pitchFamily="34" charset="0"/>
              </a:rPr>
              <a:t>Total amount of energy is constant</a:t>
            </a:r>
            <a:r>
              <a:rPr lang="en-GB" dirty="0">
                <a:latin typeface="Arial" panose="020B0604020202020204" pitchFamily="34" charset="0"/>
                <a:cs typeface="Arial" panose="020B0604020202020204" pitchFamily="34" charset="0"/>
              </a:rPr>
              <a:t> .. yet there are variants such as kinetic energy, potential energy, thermal energy. Here: </a:t>
            </a:r>
            <a:r>
              <a:rPr lang="en-GB" dirty="0">
                <a:solidFill>
                  <a:srgbClr val="7030A0"/>
                </a:solidFill>
                <a:latin typeface="Arial" panose="020B0604020202020204" pitchFamily="34" charset="0"/>
                <a:cs typeface="Arial" panose="020B0604020202020204" pitchFamily="34" charset="0"/>
              </a:rPr>
              <a:t>Total amount of genetic variance is constant</a:t>
            </a:r>
            <a:r>
              <a:rPr lang="en-GB" dirty="0">
                <a:latin typeface="Arial" panose="020B0604020202020204" pitchFamily="34" charset="0"/>
                <a:cs typeface="Arial" panose="020B0604020202020204" pitchFamily="34" charset="0"/>
              </a:rPr>
              <a:t>, yet, it may be differentially compartmented. </a:t>
            </a:r>
            <a:r>
              <a:rPr lang="en-GB" dirty="0">
                <a:solidFill>
                  <a:srgbClr val="0000FF"/>
                </a:solidFill>
                <a:latin typeface="Arial" panose="020B0604020202020204" pitchFamily="34" charset="0"/>
                <a:cs typeface="Arial" panose="020B0604020202020204" pitchFamily="34" charset="0"/>
              </a:rPr>
              <a:t>Assumption</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No</a:t>
            </a:r>
            <a:r>
              <a:rPr lang="en-GB" dirty="0">
                <a:latin typeface="Arial" panose="020B0604020202020204" pitchFamily="34" charset="0"/>
                <a:cs typeface="Arial" panose="020B0604020202020204" pitchFamily="34" charset="0"/>
              </a:rPr>
              <a:t> variation in </a:t>
            </a:r>
            <a:r>
              <a:rPr lang="en-GB" dirty="0">
                <a:solidFill>
                  <a:srgbClr val="0000FF"/>
                </a:solidFill>
                <a:latin typeface="Arial" panose="020B0604020202020204" pitchFamily="34" charset="0"/>
                <a:cs typeface="Arial" panose="020B0604020202020204" pitchFamily="34" charset="0"/>
              </a:rPr>
              <a:t>inbreeding</a:t>
            </a:r>
            <a:r>
              <a:rPr lang="en-GB" dirty="0">
                <a:latin typeface="Arial" panose="020B0604020202020204" pitchFamily="34" charset="0"/>
                <a:cs typeface="Arial" panose="020B0604020202020204" pitchFamily="34" charset="0"/>
              </a:rPr>
              <a:t> (because heterozygosity is a source of additional variance - released in case of inbreeding).</a:t>
            </a:r>
          </a:p>
        </p:txBody>
      </p:sp>
      <p:grpSp>
        <p:nvGrpSpPr>
          <p:cNvPr id="11" name="Group 10"/>
          <p:cNvGrpSpPr>
            <a:grpSpLocks noChangeAspect="1"/>
          </p:cNvGrpSpPr>
          <p:nvPr/>
        </p:nvGrpSpPr>
        <p:grpSpPr>
          <a:xfrm>
            <a:off x="79375" y="277575"/>
            <a:ext cx="7177088" cy="4200350"/>
            <a:chOff x="79375" y="575285"/>
            <a:chExt cx="7643247" cy="4473166"/>
          </a:xfrm>
        </p:grpSpPr>
        <p:sp>
          <p:nvSpPr>
            <p:cNvPr id="9" name="Rectangle 8"/>
            <p:cNvSpPr/>
            <p:nvPr/>
          </p:nvSpPr>
          <p:spPr>
            <a:xfrm>
              <a:off x="173255" y="575285"/>
              <a:ext cx="7478829" cy="447316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0" name="Object 9"/>
            <p:cNvGraphicFramePr>
              <a:graphicFrameLocks noChangeAspect="1"/>
            </p:cNvGraphicFramePr>
            <p:nvPr>
              <p:extLst>
                <p:ext uri="{D42A27DB-BD31-4B8C-83A1-F6EECF244321}">
                  <p14:modId xmlns:p14="http://schemas.microsoft.com/office/powerpoint/2010/main" val="4022703665"/>
                </p:ext>
              </p:extLst>
            </p:nvPr>
          </p:nvGraphicFramePr>
          <p:xfrm>
            <a:off x="79375" y="1286382"/>
            <a:ext cx="7643247" cy="3470821"/>
          </p:xfrm>
          <a:graphic>
            <a:graphicData uri="http://schemas.openxmlformats.org/presentationml/2006/ole">
              <mc:AlternateContent xmlns:mc="http://schemas.openxmlformats.org/markup-compatibility/2006">
                <mc:Choice xmlns:v="urn:schemas-microsoft-com:vml" Requires="v">
                  <p:oleObj spid="_x0000_s22892" name="Document" r:id="rId3" imgW="6150372" imgH="2793042" progId="Word.Document.12">
                    <p:link updateAutomatic="1"/>
                  </p:oleObj>
                </mc:Choice>
                <mc:Fallback>
                  <p:oleObj name="Document" r:id="rId3" imgW="6150372" imgH="2793042" progId="Word.Document.12">
                    <p:link updateAutomatic="1"/>
                    <p:pic>
                      <p:nvPicPr>
                        <p:cNvPr id="2" name="Object 1"/>
                        <p:cNvPicPr/>
                        <p:nvPr/>
                      </p:nvPicPr>
                      <p:blipFill>
                        <a:blip r:embed="rId4"/>
                        <a:stretch>
                          <a:fillRect/>
                        </a:stretch>
                      </p:blipFill>
                      <p:spPr>
                        <a:xfrm>
                          <a:off x="79375" y="1286382"/>
                          <a:ext cx="7643247" cy="3470821"/>
                        </a:xfrm>
                        <a:prstGeom prst="rect">
                          <a:avLst/>
                        </a:prstGeom>
                      </p:spPr>
                    </p:pic>
                  </p:oleObj>
                </mc:Fallback>
              </mc:AlternateContent>
            </a:graphicData>
          </a:graphic>
        </p:graphicFrame>
      </p:grpSp>
      <p:sp>
        <p:nvSpPr>
          <p:cNvPr id="59" name="Textfeld 5"/>
          <p:cNvSpPr txBox="1"/>
          <p:nvPr/>
        </p:nvSpPr>
        <p:spPr>
          <a:xfrm>
            <a:off x="11482016" y="945303"/>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10</a:t>
            </a:fld>
            <a:endParaRPr lang="en-GB" sz="2400" dirty="0">
              <a:latin typeface="Arial" panose="020B0604020202020204" pitchFamily="34" charset="0"/>
              <a:cs typeface="Arial" panose="020B0604020202020204" pitchFamily="34" charset="0"/>
            </a:endParaRPr>
          </a:p>
        </p:txBody>
      </p:sp>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Try to think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Co-</a:t>
            </a:r>
            <a:r>
              <a:rPr lang="en-GB" altLang="de-DE" sz="2400" dirty="0">
                <a:latin typeface="Arial" panose="020B0604020202020204" pitchFamily="34" charset="0"/>
                <a:cs typeface="Arial" panose="020B0604020202020204" pitchFamily="34" charset="0"/>
              </a:rPr>
              <a:t>Variance’ in terms of ‘Variance’. </a:t>
            </a:r>
            <a:endParaRPr lang="en-GB" baseline="-25000" dirty="0">
              <a:solidFill>
                <a:schemeClr val="tx1">
                  <a:lumMod val="50000"/>
                  <a:lumOff val="50000"/>
                </a:schemeClr>
              </a:solidFill>
            </a:endParaRPr>
          </a:p>
        </p:txBody>
      </p:sp>
      <p:pic>
        <p:nvPicPr>
          <p:cNvPr id="22741" name="Picture 213" descr="Generiertes Bild">
            <a:extLst>
              <a:ext uri="{FF2B5EF4-FFF2-40B4-BE49-F238E27FC236}">
                <a16:creationId xmlns:a16="http://schemas.microsoft.com/office/drawing/2014/main" id="{95F7A4A8-78BC-4D2B-9A6B-84CBF3D191D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31566" y="3526894"/>
            <a:ext cx="4722340" cy="3148226"/>
          </a:xfrm>
          <a:prstGeom prst="rect">
            <a:avLst/>
          </a:prstGeom>
          <a:noFill/>
          <a:effectLst>
            <a:outerShdw blurRad="50800" dist="38100" dir="2700000" algn="tl" rotWithShape="0">
              <a:srgbClr val="0000FF">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77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7529" y="4920794"/>
            <a:ext cx="7089278"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Total amount of genetic variance is constant, yet, it may be differentially compartmented. The less genetic variance we see within the selection candidates, the more we have between them. </a:t>
            </a:r>
            <a:endParaRPr lang="en-GB" dirty="0">
              <a:solidFill>
                <a:srgbClr val="0000FF"/>
              </a:solidFill>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Assumption</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No</a:t>
            </a:r>
            <a:r>
              <a:rPr lang="en-GB" dirty="0">
                <a:latin typeface="Arial" panose="020B0604020202020204" pitchFamily="34" charset="0"/>
                <a:cs typeface="Arial" panose="020B0604020202020204" pitchFamily="34" charset="0"/>
              </a:rPr>
              <a:t> variation in </a:t>
            </a:r>
            <a:r>
              <a:rPr lang="en-GB" dirty="0">
                <a:solidFill>
                  <a:srgbClr val="0000FF"/>
                </a:solidFill>
                <a:latin typeface="Arial" panose="020B0604020202020204" pitchFamily="34" charset="0"/>
                <a:cs typeface="Arial" panose="020B0604020202020204" pitchFamily="34" charset="0"/>
              </a:rPr>
              <a:t>inbreeding</a:t>
            </a:r>
            <a:r>
              <a:rPr lang="en-GB" dirty="0">
                <a:latin typeface="Arial" panose="020B0604020202020204" pitchFamily="34" charset="0"/>
                <a:cs typeface="Arial" panose="020B0604020202020204" pitchFamily="34" charset="0"/>
              </a:rPr>
              <a:t> (because heterozygosity is a source of additional variance - released in case of inbreeding).</a:t>
            </a:r>
          </a:p>
        </p:txBody>
      </p:sp>
      <p:grpSp>
        <p:nvGrpSpPr>
          <p:cNvPr id="11" name="Group 10"/>
          <p:cNvGrpSpPr>
            <a:grpSpLocks noChangeAspect="1"/>
          </p:cNvGrpSpPr>
          <p:nvPr/>
        </p:nvGrpSpPr>
        <p:grpSpPr>
          <a:xfrm>
            <a:off x="79375" y="277575"/>
            <a:ext cx="7177088" cy="4200350"/>
            <a:chOff x="79375" y="575285"/>
            <a:chExt cx="7643247" cy="4473166"/>
          </a:xfrm>
        </p:grpSpPr>
        <p:sp>
          <p:nvSpPr>
            <p:cNvPr id="9" name="Rectangle 8"/>
            <p:cNvSpPr/>
            <p:nvPr/>
          </p:nvSpPr>
          <p:spPr>
            <a:xfrm>
              <a:off x="173255" y="575285"/>
              <a:ext cx="7478829" cy="447316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0" name="Object 9"/>
            <p:cNvGraphicFramePr>
              <a:graphicFrameLocks noChangeAspect="1"/>
            </p:cNvGraphicFramePr>
            <p:nvPr>
              <p:extLst>
                <p:ext uri="{D42A27DB-BD31-4B8C-83A1-F6EECF244321}">
                  <p14:modId xmlns:p14="http://schemas.microsoft.com/office/powerpoint/2010/main" val="2053109826"/>
                </p:ext>
              </p:extLst>
            </p:nvPr>
          </p:nvGraphicFramePr>
          <p:xfrm>
            <a:off x="79375" y="1286382"/>
            <a:ext cx="7643247" cy="3470821"/>
          </p:xfrm>
          <a:graphic>
            <a:graphicData uri="http://schemas.openxmlformats.org/presentationml/2006/ole">
              <mc:AlternateContent xmlns:mc="http://schemas.openxmlformats.org/markup-compatibility/2006">
                <mc:Choice xmlns:v="urn:schemas-microsoft-com:vml" Requires="v">
                  <p:oleObj spid="_x0000_s53400" name="Document" r:id="rId3" imgW="6150372" imgH="2793042" progId="Word.Document.12">
                    <p:link updateAutomatic="1"/>
                  </p:oleObj>
                </mc:Choice>
                <mc:Fallback>
                  <p:oleObj name="Document" r:id="rId3" imgW="6150372" imgH="2793042" progId="Word.Document.12">
                    <p:link updateAutomatic="1"/>
                    <p:pic>
                      <p:nvPicPr>
                        <p:cNvPr id="10" name="Object 9"/>
                        <p:cNvPicPr/>
                        <p:nvPr/>
                      </p:nvPicPr>
                      <p:blipFill>
                        <a:blip r:embed="rId4"/>
                        <a:stretch>
                          <a:fillRect/>
                        </a:stretch>
                      </p:blipFill>
                      <p:spPr>
                        <a:xfrm>
                          <a:off x="79375" y="1286382"/>
                          <a:ext cx="7643247" cy="3470821"/>
                        </a:xfrm>
                        <a:prstGeom prst="rect">
                          <a:avLst/>
                        </a:prstGeom>
                      </p:spPr>
                    </p:pic>
                  </p:oleObj>
                </mc:Fallback>
              </mc:AlternateContent>
            </a:graphicData>
          </a:graphic>
        </p:graphicFrame>
      </p:grpSp>
      <p:grpSp>
        <p:nvGrpSpPr>
          <p:cNvPr id="7" name="Group 6">
            <a:extLst>
              <a:ext uri="{FF2B5EF4-FFF2-40B4-BE49-F238E27FC236}">
                <a16:creationId xmlns:a16="http://schemas.microsoft.com/office/drawing/2014/main" id="{ABCD89D6-808C-4E8F-A3FF-868C2E21DE27}"/>
              </a:ext>
            </a:extLst>
          </p:cNvPr>
          <p:cNvGrpSpPr/>
          <p:nvPr/>
        </p:nvGrpSpPr>
        <p:grpSpPr>
          <a:xfrm>
            <a:off x="7325521" y="1047941"/>
            <a:ext cx="4594156" cy="3154531"/>
            <a:chOff x="7325521" y="2246427"/>
            <a:chExt cx="4594156" cy="3154531"/>
          </a:xfrm>
        </p:grpSpPr>
        <p:sp>
          <p:nvSpPr>
            <p:cNvPr id="4" name="Oval 3"/>
            <p:cNvSpPr/>
            <p:nvPr/>
          </p:nvSpPr>
          <p:spPr>
            <a:xfrm rot="1917870">
              <a:off x="7325521" y="2246427"/>
              <a:ext cx="4594156" cy="3154531"/>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 name="Group 2"/>
            <p:cNvGrpSpPr/>
            <p:nvPr/>
          </p:nvGrpSpPr>
          <p:grpSpPr>
            <a:xfrm>
              <a:off x="8061826" y="2510386"/>
              <a:ext cx="3106421" cy="2423158"/>
              <a:chOff x="8064648" y="3042015"/>
              <a:chExt cx="3106421" cy="2423158"/>
            </a:xfrm>
          </p:grpSpPr>
          <p:grpSp>
            <p:nvGrpSpPr>
              <p:cNvPr id="12" name="Group 11"/>
              <p:cNvGrpSpPr>
                <a:grpSpLocks noChangeAspect="1"/>
              </p:cNvGrpSpPr>
              <p:nvPr/>
            </p:nvGrpSpPr>
            <p:grpSpPr>
              <a:xfrm>
                <a:off x="8064648" y="3042015"/>
                <a:ext cx="3106421" cy="2423158"/>
                <a:chOff x="3194050" y="1084263"/>
                <a:chExt cx="1941513" cy="1514474"/>
              </a:xfrm>
              <a:effectLst>
                <a:outerShdw blurRad="50800" dist="38100" dir="2700000" algn="tl" rotWithShape="0">
                  <a:prstClr val="black">
                    <a:alpha val="40000"/>
                  </a:prstClr>
                </a:outerShdw>
              </a:effectLst>
            </p:grpSpPr>
            <p:sp>
              <p:nvSpPr>
                <p:cNvPr id="17" name="Rectangle 66"/>
                <p:cNvSpPr>
                  <a:spLocks noChangeArrowheads="1"/>
                </p:cNvSpPr>
                <p:nvPr/>
              </p:nvSpPr>
              <p:spPr bwMode="auto">
                <a:xfrm>
                  <a:off x="4117975" y="1598613"/>
                  <a:ext cx="922337" cy="285750"/>
                </a:xfrm>
                <a:prstGeom prst="rect">
                  <a:avLst/>
                </a:prstGeom>
                <a:solidFill>
                  <a:schemeClr val="tx1">
                    <a:lumMod val="65000"/>
                    <a:lumOff val="35000"/>
                  </a:schemeClr>
                </a:solidFill>
                <a:ln w="28575">
                  <a:solidFill>
                    <a:schemeClr val="bg1">
                      <a:lumMod val="9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8" name="Freeform 67"/>
                <p:cNvSpPr>
                  <a:spLocks/>
                </p:cNvSpPr>
                <p:nvPr/>
              </p:nvSpPr>
              <p:spPr bwMode="auto">
                <a:xfrm>
                  <a:off x="3317875" y="1598613"/>
                  <a:ext cx="800100" cy="542925"/>
                </a:xfrm>
                <a:custGeom>
                  <a:avLst/>
                  <a:gdLst>
                    <a:gd name="T0" fmla="*/ 1006 w 1006"/>
                    <a:gd name="T1" fmla="*/ 0 h 686"/>
                    <a:gd name="T2" fmla="*/ 0 w 1006"/>
                    <a:gd name="T3" fmla="*/ 325 h 686"/>
                    <a:gd name="T4" fmla="*/ 0 w 1006"/>
                    <a:gd name="T5" fmla="*/ 686 h 686"/>
                    <a:gd name="T6" fmla="*/ 1006 w 1006"/>
                    <a:gd name="T7" fmla="*/ 361 h 686"/>
                    <a:gd name="T8" fmla="*/ 1006 w 1006"/>
                    <a:gd name="T9" fmla="*/ 0 h 686"/>
                  </a:gdLst>
                  <a:ahLst/>
                  <a:cxnLst>
                    <a:cxn ang="0">
                      <a:pos x="T0" y="T1"/>
                    </a:cxn>
                    <a:cxn ang="0">
                      <a:pos x="T2" y="T3"/>
                    </a:cxn>
                    <a:cxn ang="0">
                      <a:pos x="T4" y="T5"/>
                    </a:cxn>
                    <a:cxn ang="0">
                      <a:pos x="T6" y="T7"/>
                    </a:cxn>
                    <a:cxn ang="0">
                      <a:pos x="T8" y="T9"/>
                    </a:cxn>
                  </a:cxnLst>
                  <a:rect l="0" t="0" r="r" b="b"/>
                  <a:pathLst>
                    <a:path w="1006" h="686">
                      <a:moveTo>
                        <a:pt x="1006" y="0"/>
                      </a:moveTo>
                      <a:lnTo>
                        <a:pt x="0" y="325"/>
                      </a:lnTo>
                      <a:lnTo>
                        <a:pt x="0" y="686"/>
                      </a:lnTo>
                      <a:lnTo>
                        <a:pt x="1006" y="361"/>
                      </a:lnTo>
                      <a:lnTo>
                        <a:pt x="1006" y="0"/>
                      </a:lnTo>
                      <a:close/>
                    </a:path>
                  </a:pathLst>
                </a:custGeom>
                <a:solidFill>
                  <a:schemeClr val="tx1">
                    <a:lumMod val="65000"/>
                    <a:lumOff val="35000"/>
                  </a:schemeClr>
                </a:solidFill>
                <a:ln w="28575">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68"/>
                <p:cNvSpPr>
                  <a:spLocks/>
                </p:cNvSpPr>
                <p:nvPr/>
              </p:nvSpPr>
              <p:spPr bwMode="auto">
                <a:xfrm>
                  <a:off x="3194050" y="1598613"/>
                  <a:ext cx="123825" cy="542925"/>
                </a:xfrm>
                <a:custGeom>
                  <a:avLst/>
                  <a:gdLst>
                    <a:gd name="T0" fmla="*/ 0 w 156"/>
                    <a:gd name="T1" fmla="*/ 9 h 686"/>
                    <a:gd name="T2" fmla="*/ 1 w 156"/>
                    <a:gd name="T3" fmla="*/ 23 h 686"/>
                    <a:gd name="T4" fmla="*/ 1 w 156"/>
                    <a:gd name="T5" fmla="*/ 35 h 686"/>
                    <a:gd name="T6" fmla="*/ 3 w 156"/>
                    <a:gd name="T7" fmla="*/ 48 h 686"/>
                    <a:gd name="T8" fmla="*/ 4 w 156"/>
                    <a:gd name="T9" fmla="*/ 61 h 686"/>
                    <a:gd name="T10" fmla="*/ 7 w 156"/>
                    <a:gd name="T11" fmla="*/ 73 h 686"/>
                    <a:gd name="T12" fmla="*/ 10 w 156"/>
                    <a:gd name="T13" fmla="*/ 86 h 686"/>
                    <a:gd name="T14" fmla="*/ 13 w 156"/>
                    <a:gd name="T15" fmla="*/ 99 h 686"/>
                    <a:gd name="T16" fmla="*/ 16 w 156"/>
                    <a:gd name="T17" fmla="*/ 110 h 686"/>
                    <a:gd name="T18" fmla="*/ 21 w 156"/>
                    <a:gd name="T19" fmla="*/ 123 h 686"/>
                    <a:gd name="T20" fmla="*/ 26 w 156"/>
                    <a:gd name="T21" fmla="*/ 135 h 686"/>
                    <a:gd name="T22" fmla="*/ 30 w 156"/>
                    <a:gd name="T23" fmla="*/ 148 h 686"/>
                    <a:gd name="T24" fmla="*/ 36 w 156"/>
                    <a:gd name="T25" fmla="*/ 161 h 686"/>
                    <a:gd name="T26" fmla="*/ 42 w 156"/>
                    <a:gd name="T27" fmla="*/ 173 h 686"/>
                    <a:gd name="T28" fmla="*/ 48 w 156"/>
                    <a:gd name="T29" fmla="*/ 185 h 686"/>
                    <a:gd name="T30" fmla="*/ 54 w 156"/>
                    <a:gd name="T31" fmla="*/ 197 h 686"/>
                    <a:gd name="T32" fmla="*/ 62 w 156"/>
                    <a:gd name="T33" fmla="*/ 210 h 686"/>
                    <a:gd name="T34" fmla="*/ 69 w 156"/>
                    <a:gd name="T35" fmla="*/ 221 h 686"/>
                    <a:gd name="T36" fmla="*/ 77 w 156"/>
                    <a:gd name="T37" fmla="*/ 234 h 686"/>
                    <a:gd name="T38" fmla="*/ 86 w 156"/>
                    <a:gd name="T39" fmla="*/ 245 h 686"/>
                    <a:gd name="T40" fmla="*/ 94 w 156"/>
                    <a:gd name="T41" fmla="*/ 256 h 686"/>
                    <a:gd name="T42" fmla="*/ 104 w 156"/>
                    <a:gd name="T43" fmla="*/ 269 h 686"/>
                    <a:gd name="T44" fmla="*/ 113 w 156"/>
                    <a:gd name="T45" fmla="*/ 280 h 686"/>
                    <a:gd name="T46" fmla="*/ 124 w 156"/>
                    <a:gd name="T47" fmla="*/ 292 h 686"/>
                    <a:gd name="T48" fmla="*/ 133 w 156"/>
                    <a:gd name="T49" fmla="*/ 303 h 686"/>
                    <a:gd name="T50" fmla="*/ 145 w 156"/>
                    <a:gd name="T51" fmla="*/ 314 h 686"/>
                    <a:gd name="T52" fmla="*/ 156 w 156"/>
                    <a:gd name="T53" fmla="*/ 325 h 686"/>
                    <a:gd name="T54" fmla="*/ 151 w 156"/>
                    <a:gd name="T55" fmla="*/ 682 h 686"/>
                    <a:gd name="T56" fmla="*/ 141 w 156"/>
                    <a:gd name="T57" fmla="*/ 670 h 686"/>
                    <a:gd name="T58" fmla="*/ 130 w 156"/>
                    <a:gd name="T59" fmla="*/ 659 h 686"/>
                    <a:gd name="T60" fmla="*/ 119 w 156"/>
                    <a:gd name="T61" fmla="*/ 648 h 686"/>
                    <a:gd name="T62" fmla="*/ 110 w 156"/>
                    <a:gd name="T63" fmla="*/ 637 h 686"/>
                    <a:gd name="T64" fmla="*/ 100 w 156"/>
                    <a:gd name="T65" fmla="*/ 625 h 686"/>
                    <a:gd name="T66" fmla="*/ 91 w 156"/>
                    <a:gd name="T67" fmla="*/ 614 h 686"/>
                    <a:gd name="T68" fmla="*/ 83 w 156"/>
                    <a:gd name="T69" fmla="*/ 601 h 686"/>
                    <a:gd name="T70" fmla="*/ 74 w 156"/>
                    <a:gd name="T71" fmla="*/ 590 h 686"/>
                    <a:gd name="T72" fmla="*/ 66 w 156"/>
                    <a:gd name="T73" fmla="*/ 578 h 686"/>
                    <a:gd name="T74" fmla="*/ 59 w 156"/>
                    <a:gd name="T75" fmla="*/ 566 h 686"/>
                    <a:gd name="T76" fmla="*/ 53 w 156"/>
                    <a:gd name="T77" fmla="*/ 554 h 686"/>
                    <a:gd name="T78" fmla="*/ 45 w 156"/>
                    <a:gd name="T79" fmla="*/ 541 h 686"/>
                    <a:gd name="T80" fmla="*/ 39 w 156"/>
                    <a:gd name="T81" fmla="*/ 530 h 686"/>
                    <a:gd name="T82" fmla="*/ 35 w 156"/>
                    <a:gd name="T83" fmla="*/ 517 h 686"/>
                    <a:gd name="T84" fmla="*/ 29 w 156"/>
                    <a:gd name="T85" fmla="*/ 504 h 686"/>
                    <a:gd name="T86" fmla="*/ 24 w 156"/>
                    <a:gd name="T87" fmla="*/ 492 h 686"/>
                    <a:gd name="T88" fmla="*/ 20 w 156"/>
                    <a:gd name="T89" fmla="*/ 479 h 686"/>
                    <a:gd name="T90" fmla="*/ 15 w 156"/>
                    <a:gd name="T91" fmla="*/ 468 h 686"/>
                    <a:gd name="T92" fmla="*/ 12 w 156"/>
                    <a:gd name="T93" fmla="*/ 455 h 686"/>
                    <a:gd name="T94" fmla="*/ 9 w 156"/>
                    <a:gd name="T95" fmla="*/ 442 h 686"/>
                    <a:gd name="T96" fmla="*/ 6 w 156"/>
                    <a:gd name="T97" fmla="*/ 430 h 686"/>
                    <a:gd name="T98" fmla="*/ 4 w 156"/>
                    <a:gd name="T99" fmla="*/ 417 h 686"/>
                    <a:gd name="T100" fmla="*/ 3 w 156"/>
                    <a:gd name="T101" fmla="*/ 404 h 686"/>
                    <a:gd name="T102" fmla="*/ 1 w 156"/>
                    <a:gd name="T103" fmla="*/ 392 h 686"/>
                    <a:gd name="T104" fmla="*/ 0 w 156"/>
                    <a:gd name="T105" fmla="*/ 379 h 686"/>
                    <a:gd name="T106" fmla="*/ 0 w 156"/>
                    <a:gd name="T107" fmla="*/ 365 h 686"/>
                    <a:gd name="T108" fmla="*/ 0 w 156"/>
                    <a:gd name="T109"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686">
                      <a:moveTo>
                        <a:pt x="0" y="0"/>
                      </a:moveTo>
                      <a:lnTo>
                        <a:pt x="0" y="4"/>
                      </a:lnTo>
                      <a:lnTo>
                        <a:pt x="0" y="9"/>
                      </a:lnTo>
                      <a:lnTo>
                        <a:pt x="0" y="13"/>
                      </a:lnTo>
                      <a:lnTo>
                        <a:pt x="0" y="18"/>
                      </a:lnTo>
                      <a:lnTo>
                        <a:pt x="1" y="23"/>
                      </a:lnTo>
                      <a:lnTo>
                        <a:pt x="1" y="27"/>
                      </a:lnTo>
                      <a:lnTo>
                        <a:pt x="1" y="31"/>
                      </a:lnTo>
                      <a:lnTo>
                        <a:pt x="1" y="35"/>
                      </a:lnTo>
                      <a:lnTo>
                        <a:pt x="1" y="40"/>
                      </a:lnTo>
                      <a:lnTo>
                        <a:pt x="3" y="44"/>
                      </a:lnTo>
                      <a:lnTo>
                        <a:pt x="3" y="48"/>
                      </a:lnTo>
                      <a:lnTo>
                        <a:pt x="3" y="52"/>
                      </a:lnTo>
                      <a:lnTo>
                        <a:pt x="4" y="56"/>
                      </a:lnTo>
                      <a:lnTo>
                        <a:pt x="4" y="61"/>
                      </a:lnTo>
                      <a:lnTo>
                        <a:pt x="6" y="65"/>
                      </a:lnTo>
                      <a:lnTo>
                        <a:pt x="6" y="69"/>
                      </a:lnTo>
                      <a:lnTo>
                        <a:pt x="7" y="73"/>
                      </a:lnTo>
                      <a:lnTo>
                        <a:pt x="7" y="78"/>
                      </a:lnTo>
                      <a:lnTo>
                        <a:pt x="9" y="82"/>
                      </a:lnTo>
                      <a:lnTo>
                        <a:pt x="10" y="86"/>
                      </a:lnTo>
                      <a:lnTo>
                        <a:pt x="10" y="90"/>
                      </a:lnTo>
                      <a:lnTo>
                        <a:pt x="12" y="94"/>
                      </a:lnTo>
                      <a:lnTo>
                        <a:pt x="13" y="99"/>
                      </a:lnTo>
                      <a:lnTo>
                        <a:pt x="15" y="103"/>
                      </a:lnTo>
                      <a:lnTo>
                        <a:pt x="15" y="107"/>
                      </a:lnTo>
                      <a:lnTo>
                        <a:pt x="16" y="110"/>
                      </a:lnTo>
                      <a:lnTo>
                        <a:pt x="18" y="114"/>
                      </a:lnTo>
                      <a:lnTo>
                        <a:pt x="20" y="118"/>
                      </a:lnTo>
                      <a:lnTo>
                        <a:pt x="21" y="123"/>
                      </a:lnTo>
                      <a:lnTo>
                        <a:pt x="23" y="127"/>
                      </a:lnTo>
                      <a:lnTo>
                        <a:pt x="24" y="131"/>
                      </a:lnTo>
                      <a:lnTo>
                        <a:pt x="26" y="135"/>
                      </a:lnTo>
                      <a:lnTo>
                        <a:pt x="27" y="140"/>
                      </a:lnTo>
                      <a:lnTo>
                        <a:pt x="29" y="144"/>
                      </a:lnTo>
                      <a:lnTo>
                        <a:pt x="30" y="148"/>
                      </a:lnTo>
                      <a:lnTo>
                        <a:pt x="32" y="152"/>
                      </a:lnTo>
                      <a:lnTo>
                        <a:pt x="35" y="156"/>
                      </a:lnTo>
                      <a:lnTo>
                        <a:pt x="36" y="161"/>
                      </a:lnTo>
                      <a:lnTo>
                        <a:pt x="38" y="165"/>
                      </a:lnTo>
                      <a:lnTo>
                        <a:pt x="39" y="169"/>
                      </a:lnTo>
                      <a:lnTo>
                        <a:pt x="42" y="173"/>
                      </a:lnTo>
                      <a:lnTo>
                        <a:pt x="44" y="178"/>
                      </a:lnTo>
                      <a:lnTo>
                        <a:pt x="45" y="180"/>
                      </a:lnTo>
                      <a:lnTo>
                        <a:pt x="48" y="185"/>
                      </a:lnTo>
                      <a:lnTo>
                        <a:pt x="50" y="189"/>
                      </a:lnTo>
                      <a:lnTo>
                        <a:pt x="53" y="193"/>
                      </a:lnTo>
                      <a:lnTo>
                        <a:pt x="54" y="197"/>
                      </a:lnTo>
                      <a:lnTo>
                        <a:pt x="57" y="201"/>
                      </a:lnTo>
                      <a:lnTo>
                        <a:pt x="59" y="206"/>
                      </a:lnTo>
                      <a:lnTo>
                        <a:pt x="62" y="210"/>
                      </a:lnTo>
                      <a:lnTo>
                        <a:pt x="63" y="213"/>
                      </a:lnTo>
                      <a:lnTo>
                        <a:pt x="66" y="217"/>
                      </a:lnTo>
                      <a:lnTo>
                        <a:pt x="69" y="221"/>
                      </a:lnTo>
                      <a:lnTo>
                        <a:pt x="72" y="225"/>
                      </a:lnTo>
                      <a:lnTo>
                        <a:pt x="74" y="230"/>
                      </a:lnTo>
                      <a:lnTo>
                        <a:pt x="77" y="234"/>
                      </a:lnTo>
                      <a:lnTo>
                        <a:pt x="80" y="237"/>
                      </a:lnTo>
                      <a:lnTo>
                        <a:pt x="83" y="241"/>
                      </a:lnTo>
                      <a:lnTo>
                        <a:pt x="86" y="245"/>
                      </a:lnTo>
                      <a:lnTo>
                        <a:pt x="89" y="249"/>
                      </a:lnTo>
                      <a:lnTo>
                        <a:pt x="91" y="254"/>
                      </a:lnTo>
                      <a:lnTo>
                        <a:pt x="94" y="256"/>
                      </a:lnTo>
                      <a:lnTo>
                        <a:pt x="97" y="261"/>
                      </a:lnTo>
                      <a:lnTo>
                        <a:pt x="100" y="265"/>
                      </a:lnTo>
                      <a:lnTo>
                        <a:pt x="104" y="269"/>
                      </a:lnTo>
                      <a:lnTo>
                        <a:pt x="107" y="272"/>
                      </a:lnTo>
                      <a:lnTo>
                        <a:pt x="110" y="276"/>
                      </a:lnTo>
                      <a:lnTo>
                        <a:pt x="113" y="280"/>
                      </a:lnTo>
                      <a:lnTo>
                        <a:pt x="116" y="285"/>
                      </a:lnTo>
                      <a:lnTo>
                        <a:pt x="119" y="287"/>
                      </a:lnTo>
                      <a:lnTo>
                        <a:pt x="124" y="292"/>
                      </a:lnTo>
                      <a:lnTo>
                        <a:pt x="127" y="296"/>
                      </a:lnTo>
                      <a:lnTo>
                        <a:pt x="130" y="299"/>
                      </a:lnTo>
                      <a:lnTo>
                        <a:pt x="133" y="303"/>
                      </a:lnTo>
                      <a:lnTo>
                        <a:pt x="138" y="307"/>
                      </a:lnTo>
                      <a:lnTo>
                        <a:pt x="141" y="310"/>
                      </a:lnTo>
                      <a:lnTo>
                        <a:pt x="145" y="314"/>
                      </a:lnTo>
                      <a:lnTo>
                        <a:pt x="148" y="318"/>
                      </a:lnTo>
                      <a:lnTo>
                        <a:pt x="151" y="321"/>
                      </a:lnTo>
                      <a:lnTo>
                        <a:pt x="156" y="325"/>
                      </a:lnTo>
                      <a:lnTo>
                        <a:pt x="156" y="325"/>
                      </a:lnTo>
                      <a:lnTo>
                        <a:pt x="156" y="686"/>
                      </a:lnTo>
                      <a:lnTo>
                        <a:pt x="151" y="682"/>
                      </a:lnTo>
                      <a:lnTo>
                        <a:pt x="148" y="679"/>
                      </a:lnTo>
                      <a:lnTo>
                        <a:pt x="145" y="675"/>
                      </a:lnTo>
                      <a:lnTo>
                        <a:pt x="141" y="670"/>
                      </a:lnTo>
                      <a:lnTo>
                        <a:pt x="138" y="668"/>
                      </a:lnTo>
                      <a:lnTo>
                        <a:pt x="133" y="663"/>
                      </a:lnTo>
                      <a:lnTo>
                        <a:pt x="130" y="659"/>
                      </a:lnTo>
                      <a:lnTo>
                        <a:pt x="127" y="656"/>
                      </a:lnTo>
                      <a:lnTo>
                        <a:pt x="124" y="652"/>
                      </a:lnTo>
                      <a:lnTo>
                        <a:pt x="119" y="648"/>
                      </a:lnTo>
                      <a:lnTo>
                        <a:pt x="116" y="645"/>
                      </a:lnTo>
                      <a:lnTo>
                        <a:pt x="113" y="641"/>
                      </a:lnTo>
                      <a:lnTo>
                        <a:pt x="110" y="637"/>
                      </a:lnTo>
                      <a:lnTo>
                        <a:pt x="107" y="632"/>
                      </a:lnTo>
                      <a:lnTo>
                        <a:pt x="104" y="630"/>
                      </a:lnTo>
                      <a:lnTo>
                        <a:pt x="100" y="625"/>
                      </a:lnTo>
                      <a:lnTo>
                        <a:pt x="97" y="621"/>
                      </a:lnTo>
                      <a:lnTo>
                        <a:pt x="94" y="617"/>
                      </a:lnTo>
                      <a:lnTo>
                        <a:pt x="91" y="614"/>
                      </a:lnTo>
                      <a:lnTo>
                        <a:pt x="89" y="610"/>
                      </a:lnTo>
                      <a:lnTo>
                        <a:pt x="86" y="606"/>
                      </a:lnTo>
                      <a:lnTo>
                        <a:pt x="83" y="601"/>
                      </a:lnTo>
                      <a:lnTo>
                        <a:pt x="80" y="597"/>
                      </a:lnTo>
                      <a:lnTo>
                        <a:pt x="77" y="594"/>
                      </a:lnTo>
                      <a:lnTo>
                        <a:pt x="74" y="590"/>
                      </a:lnTo>
                      <a:lnTo>
                        <a:pt x="72" y="586"/>
                      </a:lnTo>
                      <a:lnTo>
                        <a:pt x="69" y="582"/>
                      </a:lnTo>
                      <a:lnTo>
                        <a:pt x="66" y="578"/>
                      </a:lnTo>
                      <a:lnTo>
                        <a:pt x="63" y="573"/>
                      </a:lnTo>
                      <a:lnTo>
                        <a:pt x="62" y="570"/>
                      </a:lnTo>
                      <a:lnTo>
                        <a:pt x="59" y="566"/>
                      </a:lnTo>
                      <a:lnTo>
                        <a:pt x="57" y="562"/>
                      </a:lnTo>
                      <a:lnTo>
                        <a:pt x="54" y="558"/>
                      </a:lnTo>
                      <a:lnTo>
                        <a:pt x="53" y="554"/>
                      </a:lnTo>
                      <a:lnTo>
                        <a:pt x="50" y="549"/>
                      </a:lnTo>
                      <a:lnTo>
                        <a:pt x="48" y="545"/>
                      </a:lnTo>
                      <a:lnTo>
                        <a:pt x="45" y="541"/>
                      </a:lnTo>
                      <a:lnTo>
                        <a:pt x="44" y="538"/>
                      </a:lnTo>
                      <a:lnTo>
                        <a:pt x="42" y="534"/>
                      </a:lnTo>
                      <a:lnTo>
                        <a:pt x="39" y="530"/>
                      </a:lnTo>
                      <a:lnTo>
                        <a:pt x="38" y="525"/>
                      </a:lnTo>
                      <a:lnTo>
                        <a:pt x="36" y="521"/>
                      </a:lnTo>
                      <a:lnTo>
                        <a:pt x="35" y="517"/>
                      </a:lnTo>
                      <a:lnTo>
                        <a:pt x="32" y="513"/>
                      </a:lnTo>
                      <a:lnTo>
                        <a:pt x="30" y="509"/>
                      </a:lnTo>
                      <a:lnTo>
                        <a:pt x="29" y="504"/>
                      </a:lnTo>
                      <a:lnTo>
                        <a:pt x="27" y="500"/>
                      </a:lnTo>
                      <a:lnTo>
                        <a:pt x="26" y="496"/>
                      </a:lnTo>
                      <a:lnTo>
                        <a:pt x="24" y="492"/>
                      </a:lnTo>
                      <a:lnTo>
                        <a:pt x="23" y="487"/>
                      </a:lnTo>
                      <a:lnTo>
                        <a:pt x="21" y="483"/>
                      </a:lnTo>
                      <a:lnTo>
                        <a:pt x="20" y="479"/>
                      </a:lnTo>
                      <a:lnTo>
                        <a:pt x="18" y="475"/>
                      </a:lnTo>
                      <a:lnTo>
                        <a:pt x="16" y="470"/>
                      </a:lnTo>
                      <a:lnTo>
                        <a:pt x="15" y="468"/>
                      </a:lnTo>
                      <a:lnTo>
                        <a:pt x="15" y="463"/>
                      </a:lnTo>
                      <a:lnTo>
                        <a:pt x="13" y="459"/>
                      </a:lnTo>
                      <a:lnTo>
                        <a:pt x="12" y="455"/>
                      </a:lnTo>
                      <a:lnTo>
                        <a:pt x="10" y="451"/>
                      </a:lnTo>
                      <a:lnTo>
                        <a:pt x="10" y="447"/>
                      </a:lnTo>
                      <a:lnTo>
                        <a:pt x="9" y="442"/>
                      </a:lnTo>
                      <a:lnTo>
                        <a:pt x="7" y="438"/>
                      </a:lnTo>
                      <a:lnTo>
                        <a:pt x="7" y="434"/>
                      </a:lnTo>
                      <a:lnTo>
                        <a:pt x="6" y="430"/>
                      </a:lnTo>
                      <a:lnTo>
                        <a:pt x="6" y="425"/>
                      </a:lnTo>
                      <a:lnTo>
                        <a:pt x="4" y="421"/>
                      </a:lnTo>
                      <a:lnTo>
                        <a:pt x="4" y="417"/>
                      </a:lnTo>
                      <a:lnTo>
                        <a:pt x="3" y="413"/>
                      </a:lnTo>
                      <a:lnTo>
                        <a:pt x="3" y="409"/>
                      </a:lnTo>
                      <a:lnTo>
                        <a:pt x="3" y="404"/>
                      </a:lnTo>
                      <a:lnTo>
                        <a:pt x="1" y="400"/>
                      </a:lnTo>
                      <a:lnTo>
                        <a:pt x="1" y="396"/>
                      </a:lnTo>
                      <a:lnTo>
                        <a:pt x="1" y="392"/>
                      </a:lnTo>
                      <a:lnTo>
                        <a:pt x="1" y="387"/>
                      </a:lnTo>
                      <a:lnTo>
                        <a:pt x="1" y="383"/>
                      </a:lnTo>
                      <a:lnTo>
                        <a:pt x="0" y="379"/>
                      </a:lnTo>
                      <a:lnTo>
                        <a:pt x="0" y="373"/>
                      </a:lnTo>
                      <a:lnTo>
                        <a:pt x="0" y="369"/>
                      </a:lnTo>
                      <a:lnTo>
                        <a:pt x="0" y="365"/>
                      </a:lnTo>
                      <a:lnTo>
                        <a:pt x="0" y="361"/>
                      </a:lnTo>
                      <a:lnTo>
                        <a:pt x="0" y="361"/>
                      </a:lnTo>
                      <a:lnTo>
                        <a:pt x="0" y="0"/>
                      </a:lnTo>
                      <a:close/>
                    </a:path>
                  </a:pathLst>
                </a:custGeom>
                <a:solidFill>
                  <a:schemeClr val="tx1">
                    <a:lumMod val="65000"/>
                    <a:lumOff val="35000"/>
                  </a:schemeClr>
                </a:solidFill>
                <a:ln w="28575">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 name="Freeform 69"/>
                <p:cNvSpPr>
                  <a:spLocks/>
                </p:cNvSpPr>
                <p:nvPr/>
              </p:nvSpPr>
              <p:spPr bwMode="auto">
                <a:xfrm>
                  <a:off x="3194050" y="1084263"/>
                  <a:ext cx="1844675" cy="771525"/>
                </a:xfrm>
                <a:custGeom>
                  <a:avLst/>
                  <a:gdLst>
                    <a:gd name="T0" fmla="*/ 1535 w 1535"/>
                    <a:gd name="T1" fmla="*/ 460 h 690"/>
                    <a:gd name="T2" fmla="*/ 768 w 1535"/>
                    <a:gd name="T3" fmla="*/ 0 h 690"/>
                    <a:gd name="T4" fmla="*/ 0 w 1535"/>
                    <a:gd name="T5" fmla="*/ 460 h 690"/>
                    <a:gd name="T6" fmla="*/ 103 w 1535"/>
                    <a:gd name="T7" fmla="*/ 690 h 690"/>
                    <a:gd name="T8" fmla="*/ 768 w 1535"/>
                    <a:gd name="T9" fmla="*/ 460 h 690"/>
                    <a:gd name="T10" fmla="*/ 1535 w 1535"/>
                    <a:gd name="T11" fmla="*/ 460 h 690"/>
                  </a:gdLst>
                  <a:ahLst/>
                  <a:cxnLst>
                    <a:cxn ang="0">
                      <a:pos x="T0" y="T1"/>
                    </a:cxn>
                    <a:cxn ang="0">
                      <a:pos x="T2" y="T3"/>
                    </a:cxn>
                    <a:cxn ang="0">
                      <a:pos x="T4" y="T5"/>
                    </a:cxn>
                    <a:cxn ang="0">
                      <a:pos x="T6" y="T7"/>
                    </a:cxn>
                    <a:cxn ang="0">
                      <a:pos x="T8" y="T9"/>
                    </a:cxn>
                    <a:cxn ang="0">
                      <a:pos x="T10" y="T11"/>
                    </a:cxn>
                  </a:cxnLst>
                  <a:rect l="0" t="0" r="r" b="b"/>
                  <a:pathLst>
                    <a:path w="1535" h="690">
                      <a:moveTo>
                        <a:pt x="1535" y="460"/>
                      </a:moveTo>
                      <a:cubicBezTo>
                        <a:pt x="1535" y="205"/>
                        <a:pt x="1191" y="0"/>
                        <a:pt x="768" y="0"/>
                      </a:cubicBezTo>
                      <a:cubicBezTo>
                        <a:pt x="343" y="0"/>
                        <a:pt x="0" y="206"/>
                        <a:pt x="0" y="460"/>
                      </a:cubicBezTo>
                      <a:cubicBezTo>
                        <a:pt x="0" y="541"/>
                        <a:pt x="35" y="620"/>
                        <a:pt x="103" y="690"/>
                      </a:cubicBezTo>
                      <a:lnTo>
                        <a:pt x="768" y="460"/>
                      </a:lnTo>
                      <a:lnTo>
                        <a:pt x="1535" y="46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70"/>
                <p:cNvSpPr>
                  <a:spLocks/>
                </p:cNvSpPr>
                <p:nvPr/>
              </p:nvSpPr>
              <p:spPr bwMode="auto">
                <a:xfrm>
                  <a:off x="3194050" y="1084263"/>
                  <a:ext cx="1844675" cy="771525"/>
                </a:xfrm>
                <a:custGeom>
                  <a:avLst/>
                  <a:gdLst>
                    <a:gd name="T0" fmla="*/ 1535 w 1535"/>
                    <a:gd name="T1" fmla="*/ 460 h 690"/>
                    <a:gd name="T2" fmla="*/ 768 w 1535"/>
                    <a:gd name="T3" fmla="*/ 0 h 690"/>
                    <a:gd name="T4" fmla="*/ 0 w 1535"/>
                    <a:gd name="T5" fmla="*/ 460 h 690"/>
                    <a:gd name="T6" fmla="*/ 103 w 1535"/>
                    <a:gd name="T7" fmla="*/ 690 h 690"/>
                    <a:gd name="T8" fmla="*/ 768 w 1535"/>
                    <a:gd name="T9" fmla="*/ 460 h 690"/>
                    <a:gd name="T10" fmla="*/ 1535 w 1535"/>
                    <a:gd name="T11" fmla="*/ 460 h 690"/>
                  </a:gdLst>
                  <a:ahLst/>
                  <a:cxnLst>
                    <a:cxn ang="0">
                      <a:pos x="T0" y="T1"/>
                    </a:cxn>
                    <a:cxn ang="0">
                      <a:pos x="T2" y="T3"/>
                    </a:cxn>
                    <a:cxn ang="0">
                      <a:pos x="T4" y="T5"/>
                    </a:cxn>
                    <a:cxn ang="0">
                      <a:pos x="T6" y="T7"/>
                    </a:cxn>
                    <a:cxn ang="0">
                      <a:pos x="T8" y="T9"/>
                    </a:cxn>
                    <a:cxn ang="0">
                      <a:pos x="T10" y="T11"/>
                    </a:cxn>
                  </a:cxnLst>
                  <a:rect l="0" t="0" r="r" b="b"/>
                  <a:pathLst>
                    <a:path w="1535" h="690">
                      <a:moveTo>
                        <a:pt x="1535" y="460"/>
                      </a:moveTo>
                      <a:cubicBezTo>
                        <a:pt x="1535" y="205"/>
                        <a:pt x="1191" y="0"/>
                        <a:pt x="768" y="0"/>
                      </a:cubicBezTo>
                      <a:cubicBezTo>
                        <a:pt x="343" y="0"/>
                        <a:pt x="0" y="206"/>
                        <a:pt x="0" y="460"/>
                      </a:cubicBezTo>
                      <a:cubicBezTo>
                        <a:pt x="0" y="541"/>
                        <a:pt x="35" y="620"/>
                        <a:pt x="103" y="690"/>
                      </a:cubicBezTo>
                      <a:lnTo>
                        <a:pt x="768" y="460"/>
                      </a:lnTo>
                      <a:lnTo>
                        <a:pt x="1535" y="460"/>
                      </a:lnTo>
                      <a:close/>
                    </a:path>
                  </a:pathLst>
                </a:custGeom>
                <a:noFill/>
                <a:ln w="28575">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71"/>
                <p:cNvSpPr>
                  <a:spLocks noChangeShapeType="1"/>
                </p:cNvSpPr>
                <p:nvPr/>
              </p:nvSpPr>
              <p:spPr bwMode="auto">
                <a:xfrm>
                  <a:off x="3413125" y="2054225"/>
                  <a:ext cx="0" cy="285750"/>
                </a:xfrm>
                <a:prstGeom prst="line">
                  <a:avLst/>
                </a:prstGeom>
                <a:noFill/>
                <a:ln w="28575">
                  <a:solidFill>
                    <a:schemeClr val="bg1">
                      <a:lumMod val="9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Line 72"/>
                <p:cNvSpPr>
                  <a:spLocks noChangeShapeType="1"/>
                </p:cNvSpPr>
                <p:nvPr/>
              </p:nvSpPr>
              <p:spPr bwMode="auto">
                <a:xfrm>
                  <a:off x="5135563" y="1797050"/>
                  <a:ext cx="0" cy="285750"/>
                </a:xfrm>
                <a:prstGeom prst="line">
                  <a:avLst/>
                </a:prstGeom>
                <a:noFill/>
                <a:ln w="28575">
                  <a:solidFill>
                    <a:schemeClr val="bg1">
                      <a:lumMod val="9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Freeform 73"/>
                <p:cNvSpPr>
                  <a:spLocks/>
                </p:cNvSpPr>
                <p:nvPr/>
              </p:nvSpPr>
              <p:spPr bwMode="auto">
                <a:xfrm>
                  <a:off x="3414713" y="1797050"/>
                  <a:ext cx="1720850" cy="801687"/>
                </a:xfrm>
                <a:custGeom>
                  <a:avLst/>
                  <a:gdLst>
                    <a:gd name="T0" fmla="*/ 48 w 2169"/>
                    <a:gd name="T1" fmla="*/ 367 h 1010"/>
                    <a:gd name="T2" fmla="*/ 107 w 2169"/>
                    <a:gd name="T3" fmla="*/ 412 h 1010"/>
                    <a:gd name="T4" fmla="*/ 172 w 2169"/>
                    <a:gd name="T5" fmla="*/ 453 h 1010"/>
                    <a:gd name="T6" fmla="*/ 245 w 2169"/>
                    <a:gd name="T7" fmla="*/ 491 h 1010"/>
                    <a:gd name="T8" fmla="*/ 322 w 2169"/>
                    <a:gd name="T9" fmla="*/ 525 h 1010"/>
                    <a:gd name="T10" fmla="*/ 406 w 2169"/>
                    <a:gd name="T11" fmla="*/ 556 h 1010"/>
                    <a:gd name="T12" fmla="*/ 492 w 2169"/>
                    <a:gd name="T13" fmla="*/ 583 h 1010"/>
                    <a:gd name="T14" fmla="*/ 583 w 2169"/>
                    <a:gd name="T15" fmla="*/ 605 h 1010"/>
                    <a:gd name="T16" fmla="*/ 675 w 2169"/>
                    <a:gd name="T17" fmla="*/ 622 h 1010"/>
                    <a:gd name="T18" fmla="*/ 772 w 2169"/>
                    <a:gd name="T19" fmla="*/ 636 h 1010"/>
                    <a:gd name="T20" fmla="*/ 869 w 2169"/>
                    <a:gd name="T21" fmla="*/ 645 h 1010"/>
                    <a:gd name="T22" fmla="*/ 967 w 2169"/>
                    <a:gd name="T23" fmla="*/ 649 h 1010"/>
                    <a:gd name="T24" fmla="*/ 1067 w 2169"/>
                    <a:gd name="T25" fmla="*/ 649 h 1010"/>
                    <a:gd name="T26" fmla="*/ 1165 w 2169"/>
                    <a:gd name="T27" fmla="*/ 643 h 1010"/>
                    <a:gd name="T28" fmla="*/ 1262 w 2169"/>
                    <a:gd name="T29" fmla="*/ 634 h 1010"/>
                    <a:gd name="T30" fmla="*/ 1358 w 2169"/>
                    <a:gd name="T31" fmla="*/ 619 h 1010"/>
                    <a:gd name="T32" fmla="*/ 1451 w 2169"/>
                    <a:gd name="T33" fmla="*/ 600 h 1010"/>
                    <a:gd name="T34" fmla="*/ 1541 w 2169"/>
                    <a:gd name="T35" fmla="*/ 577 h 1010"/>
                    <a:gd name="T36" fmla="*/ 1626 w 2169"/>
                    <a:gd name="T37" fmla="*/ 549 h 1010"/>
                    <a:gd name="T38" fmla="*/ 1707 w 2169"/>
                    <a:gd name="T39" fmla="*/ 518 h 1010"/>
                    <a:gd name="T40" fmla="*/ 1784 w 2169"/>
                    <a:gd name="T41" fmla="*/ 483 h 1010"/>
                    <a:gd name="T42" fmla="*/ 1854 w 2169"/>
                    <a:gd name="T43" fmla="*/ 443 h 1010"/>
                    <a:gd name="T44" fmla="*/ 1919 w 2169"/>
                    <a:gd name="T45" fmla="*/ 403 h 1010"/>
                    <a:gd name="T46" fmla="*/ 1977 w 2169"/>
                    <a:gd name="T47" fmla="*/ 358 h 1010"/>
                    <a:gd name="T48" fmla="*/ 2028 w 2169"/>
                    <a:gd name="T49" fmla="*/ 310 h 1010"/>
                    <a:gd name="T50" fmla="*/ 2071 w 2169"/>
                    <a:gd name="T51" fmla="*/ 260 h 1010"/>
                    <a:gd name="T52" fmla="*/ 2107 w 2169"/>
                    <a:gd name="T53" fmla="*/ 210 h 1010"/>
                    <a:gd name="T54" fmla="*/ 2134 w 2169"/>
                    <a:gd name="T55" fmla="*/ 156 h 1010"/>
                    <a:gd name="T56" fmla="*/ 2154 w 2169"/>
                    <a:gd name="T57" fmla="*/ 103 h 1010"/>
                    <a:gd name="T58" fmla="*/ 2166 w 2169"/>
                    <a:gd name="T59" fmla="*/ 48 h 1010"/>
                    <a:gd name="T60" fmla="*/ 2169 w 2169"/>
                    <a:gd name="T61" fmla="*/ 360 h 1010"/>
                    <a:gd name="T62" fmla="*/ 2164 w 2169"/>
                    <a:gd name="T63" fmla="*/ 417 h 1010"/>
                    <a:gd name="T64" fmla="*/ 2152 w 2169"/>
                    <a:gd name="T65" fmla="*/ 472 h 1010"/>
                    <a:gd name="T66" fmla="*/ 2131 w 2169"/>
                    <a:gd name="T67" fmla="*/ 525 h 1010"/>
                    <a:gd name="T68" fmla="*/ 2102 w 2169"/>
                    <a:gd name="T69" fmla="*/ 577 h 1010"/>
                    <a:gd name="T70" fmla="*/ 2065 w 2169"/>
                    <a:gd name="T71" fmla="*/ 629 h 1010"/>
                    <a:gd name="T72" fmla="*/ 2021 w 2169"/>
                    <a:gd name="T73" fmla="*/ 679 h 1010"/>
                    <a:gd name="T74" fmla="*/ 1968 w 2169"/>
                    <a:gd name="T75" fmla="*/ 725 h 1010"/>
                    <a:gd name="T76" fmla="*/ 1909 w 2169"/>
                    <a:gd name="T77" fmla="*/ 769 h 1010"/>
                    <a:gd name="T78" fmla="*/ 1844 w 2169"/>
                    <a:gd name="T79" fmla="*/ 811 h 1010"/>
                    <a:gd name="T80" fmla="*/ 1772 w 2169"/>
                    <a:gd name="T81" fmla="*/ 849 h 1010"/>
                    <a:gd name="T82" fmla="*/ 1695 w 2169"/>
                    <a:gd name="T83" fmla="*/ 884 h 1010"/>
                    <a:gd name="T84" fmla="*/ 1613 w 2169"/>
                    <a:gd name="T85" fmla="*/ 914 h 1010"/>
                    <a:gd name="T86" fmla="*/ 1527 w 2169"/>
                    <a:gd name="T87" fmla="*/ 941 h 1010"/>
                    <a:gd name="T88" fmla="*/ 1436 w 2169"/>
                    <a:gd name="T89" fmla="*/ 963 h 1010"/>
                    <a:gd name="T90" fmla="*/ 1344 w 2169"/>
                    <a:gd name="T91" fmla="*/ 981 h 1010"/>
                    <a:gd name="T92" fmla="*/ 1247 w 2169"/>
                    <a:gd name="T93" fmla="*/ 996 h 1010"/>
                    <a:gd name="T94" fmla="*/ 1150 w 2169"/>
                    <a:gd name="T95" fmla="*/ 1005 h 1010"/>
                    <a:gd name="T96" fmla="*/ 1052 w 2169"/>
                    <a:gd name="T97" fmla="*/ 1010 h 1010"/>
                    <a:gd name="T98" fmla="*/ 952 w 2169"/>
                    <a:gd name="T99" fmla="*/ 1010 h 1010"/>
                    <a:gd name="T100" fmla="*/ 854 w 2169"/>
                    <a:gd name="T101" fmla="*/ 1004 h 1010"/>
                    <a:gd name="T102" fmla="*/ 757 w 2169"/>
                    <a:gd name="T103" fmla="*/ 996 h 1010"/>
                    <a:gd name="T104" fmla="*/ 661 w 2169"/>
                    <a:gd name="T105" fmla="*/ 981 h 1010"/>
                    <a:gd name="T106" fmla="*/ 567 w 2169"/>
                    <a:gd name="T107" fmla="*/ 962 h 1010"/>
                    <a:gd name="T108" fmla="*/ 478 w 2169"/>
                    <a:gd name="T109" fmla="*/ 939 h 1010"/>
                    <a:gd name="T110" fmla="*/ 392 w 2169"/>
                    <a:gd name="T111" fmla="*/ 912 h 1010"/>
                    <a:gd name="T112" fmla="*/ 310 w 2169"/>
                    <a:gd name="T113" fmla="*/ 881 h 1010"/>
                    <a:gd name="T114" fmla="*/ 233 w 2169"/>
                    <a:gd name="T115" fmla="*/ 846 h 1010"/>
                    <a:gd name="T116" fmla="*/ 163 w 2169"/>
                    <a:gd name="T117" fmla="*/ 808 h 1010"/>
                    <a:gd name="T118" fmla="*/ 98 w 2169"/>
                    <a:gd name="T119" fmla="*/ 766 h 1010"/>
                    <a:gd name="T120" fmla="*/ 39 w 2169"/>
                    <a:gd name="T121" fmla="*/ 721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69" h="1010">
                      <a:moveTo>
                        <a:pt x="0" y="325"/>
                      </a:moveTo>
                      <a:lnTo>
                        <a:pt x="3" y="328"/>
                      </a:lnTo>
                      <a:lnTo>
                        <a:pt x="7" y="332"/>
                      </a:lnTo>
                      <a:lnTo>
                        <a:pt x="10" y="336"/>
                      </a:lnTo>
                      <a:lnTo>
                        <a:pt x="15" y="339"/>
                      </a:lnTo>
                      <a:lnTo>
                        <a:pt x="18" y="343"/>
                      </a:lnTo>
                      <a:lnTo>
                        <a:pt x="23" y="346"/>
                      </a:lnTo>
                      <a:lnTo>
                        <a:pt x="27" y="350"/>
                      </a:lnTo>
                      <a:lnTo>
                        <a:pt x="32" y="353"/>
                      </a:lnTo>
                      <a:lnTo>
                        <a:pt x="35" y="358"/>
                      </a:lnTo>
                      <a:lnTo>
                        <a:pt x="39" y="360"/>
                      </a:lnTo>
                      <a:lnTo>
                        <a:pt x="44" y="365"/>
                      </a:lnTo>
                      <a:lnTo>
                        <a:pt x="48" y="367"/>
                      </a:lnTo>
                      <a:lnTo>
                        <a:pt x="53" y="372"/>
                      </a:lnTo>
                      <a:lnTo>
                        <a:pt x="56" y="374"/>
                      </a:lnTo>
                      <a:lnTo>
                        <a:pt x="60" y="379"/>
                      </a:lnTo>
                      <a:lnTo>
                        <a:pt x="65" y="381"/>
                      </a:lnTo>
                      <a:lnTo>
                        <a:pt x="69" y="386"/>
                      </a:lnTo>
                      <a:lnTo>
                        <a:pt x="74" y="388"/>
                      </a:lnTo>
                      <a:lnTo>
                        <a:pt x="79" y="393"/>
                      </a:lnTo>
                      <a:lnTo>
                        <a:pt x="83" y="396"/>
                      </a:lnTo>
                      <a:lnTo>
                        <a:pt x="88" y="398"/>
                      </a:lnTo>
                      <a:lnTo>
                        <a:pt x="92" y="403"/>
                      </a:lnTo>
                      <a:lnTo>
                        <a:pt x="98" y="405"/>
                      </a:lnTo>
                      <a:lnTo>
                        <a:pt x="103" y="408"/>
                      </a:lnTo>
                      <a:lnTo>
                        <a:pt x="107" y="412"/>
                      </a:lnTo>
                      <a:lnTo>
                        <a:pt x="112" y="415"/>
                      </a:lnTo>
                      <a:lnTo>
                        <a:pt x="116" y="418"/>
                      </a:lnTo>
                      <a:lnTo>
                        <a:pt x="122" y="422"/>
                      </a:lnTo>
                      <a:lnTo>
                        <a:pt x="127" y="425"/>
                      </a:lnTo>
                      <a:lnTo>
                        <a:pt x="132" y="428"/>
                      </a:lnTo>
                      <a:lnTo>
                        <a:pt x="138" y="432"/>
                      </a:lnTo>
                      <a:lnTo>
                        <a:pt x="142" y="435"/>
                      </a:lnTo>
                      <a:lnTo>
                        <a:pt x="147" y="438"/>
                      </a:lnTo>
                      <a:lnTo>
                        <a:pt x="153" y="441"/>
                      </a:lnTo>
                      <a:lnTo>
                        <a:pt x="157" y="443"/>
                      </a:lnTo>
                      <a:lnTo>
                        <a:pt x="163" y="448"/>
                      </a:lnTo>
                      <a:lnTo>
                        <a:pt x="168" y="450"/>
                      </a:lnTo>
                      <a:lnTo>
                        <a:pt x="172" y="453"/>
                      </a:lnTo>
                      <a:lnTo>
                        <a:pt x="178" y="456"/>
                      </a:lnTo>
                      <a:lnTo>
                        <a:pt x="185" y="459"/>
                      </a:lnTo>
                      <a:lnTo>
                        <a:pt x="189" y="462"/>
                      </a:lnTo>
                      <a:lnTo>
                        <a:pt x="195" y="466"/>
                      </a:lnTo>
                      <a:lnTo>
                        <a:pt x="200" y="469"/>
                      </a:lnTo>
                      <a:lnTo>
                        <a:pt x="206" y="472"/>
                      </a:lnTo>
                      <a:lnTo>
                        <a:pt x="212" y="474"/>
                      </a:lnTo>
                      <a:lnTo>
                        <a:pt x="216" y="477"/>
                      </a:lnTo>
                      <a:lnTo>
                        <a:pt x="222" y="480"/>
                      </a:lnTo>
                      <a:lnTo>
                        <a:pt x="228" y="483"/>
                      </a:lnTo>
                      <a:lnTo>
                        <a:pt x="233" y="486"/>
                      </a:lnTo>
                      <a:lnTo>
                        <a:pt x="239" y="488"/>
                      </a:lnTo>
                      <a:lnTo>
                        <a:pt x="245" y="491"/>
                      </a:lnTo>
                      <a:lnTo>
                        <a:pt x="251" y="494"/>
                      </a:lnTo>
                      <a:lnTo>
                        <a:pt x="257" y="497"/>
                      </a:lnTo>
                      <a:lnTo>
                        <a:pt x="263" y="500"/>
                      </a:lnTo>
                      <a:lnTo>
                        <a:pt x="268" y="503"/>
                      </a:lnTo>
                      <a:lnTo>
                        <a:pt x="274" y="505"/>
                      </a:lnTo>
                      <a:lnTo>
                        <a:pt x="280" y="507"/>
                      </a:lnTo>
                      <a:lnTo>
                        <a:pt x="286" y="510"/>
                      </a:lnTo>
                      <a:lnTo>
                        <a:pt x="292" y="512"/>
                      </a:lnTo>
                      <a:lnTo>
                        <a:pt x="298" y="515"/>
                      </a:lnTo>
                      <a:lnTo>
                        <a:pt x="304" y="518"/>
                      </a:lnTo>
                      <a:lnTo>
                        <a:pt x="310" y="521"/>
                      </a:lnTo>
                      <a:lnTo>
                        <a:pt x="316" y="524"/>
                      </a:lnTo>
                      <a:lnTo>
                        <a:pt x="322" y="525"/>
                      </a:lnTo>
                      <a:lnTo>
                        <a:pt x="328" y="528"/>
                      </a:lnTo>
                      <a:lnTo>
                        <a:pt x="334" y="531"/>
                      </a:lnTo>
                      <a:lnTo>
                        <a:pt x="340" y="534"/>
                      </a:lnTo>
                      <a:lnTo>
                        <a:pt x="348" y="535"/>
                      </a:lnTo>
                      <a:lnTo>
                        <a:pt x="354" y="538"/>
                      </a:lnTo>
                      <a:lnTo>
                        <a:pt x="360" y="541"/>
                      </a:lnTo>
                      <a:lnTo>
                        <a:pt x="366" y="542"/>
                      </a:lnTo>
                      <a:lnTo>
                        <a:pt x="372" y="545"/>
                      </a:lnTo>
                      <a:lnTo>
                        <a:pt x="380" y="548"/>
                      </a:lnTo>
                      <a:lnTo>
                        <a:pt x="386" y="549"/>
                      </a:lnTo>
                      <a:lnTo>
                        <a:pt x="392" y="552"/>
                      </a:lnTo>
                      <a:lnTo>
                        <a:pt x="398" y="553"/>
                      </a:lnTo>
                      <a:lnTo>
                        <a:pt x="406" y="556"/>
                      </a:lnTo>
                      <a:lnTo>
                        <a:pt x="412" y="559"/>
                      </a:lnTo>
                      <a:lnTo>
                        <a:pt x="418" y="560"/>
                      </a:lnTo>
                      <a:lnTo>
                        <a:pt x="425" y="563"/>
                      </a:lnTo>
                      <a:lnTo>
                        <a:pt x="431" y="565"/>
                      </a:lnTo>
                      <a:lnTo>
                        <a:pt x="437" y="567"/>
                      </a:lnTo>
                      <a:lnTo>
                        <a:pt x="445" y="569"/>
                      </a:lnTo>
                      <a:lnTo>
                        <a:pt x="451" y="570"/>
                      </a:lnTo>
                      <a:lnTo>
                        <a:pt x="458" y="573"/>
                      </a:lnTo>
                      <a:lnTo>
                        <a:pt x="465" y="574"/>
                      </a:lnTo>
                      <a:lnTo>
                        <a:pt x="471" y="577"/>
                      </a:lnTo>
                      <a:lnTo>
                        <a:pt x="478" y="579"/>
                      </a:lnTo>
                      <a:lnTo>
                        <a:pt x="484" y="580"/>
                      </a:lnTo>
                      <a:lnTo>
                        <a:pt x="492" y="583"/>
                      </a:lnTo>
                      <a:lnTo>
                        <a:pt x="498" y="584"/>
                      </a:lnTo>
                      <a:lnTo>
                        <a:pt x="505" y="586"/>
                      </a:lnTo>
                      <a:lnTo>
                        <a:pt x="513" y="588"/>
                      </a:lnTo>
                      <a:lnTo>
                        <a:pt x="519" y="590"/>
                      </a:lnTo>
                      <a:lnTo>
                        <a:pt x="527" y="591"/>
                      </a:lnTo>
                      <a:lnTo>
                        <a:pt x="533" y="593"/>
                      </a:lnTo>
                      <a:lnTo>
                        <a:pt x="540" y="596"/>
                      </a:lnTo>
                      <a:lnTo>
                        <a:pt x="546" y="597"/>
                      </a:lnTo>
                      <a:lnTo>
                        <a:pt x="554" y="598"/>
                      </a:lnTo>
                      <a:lnTo>
                        <a:pt x="561" y="600"/>
                      </a:lnTo>
                      <a:lnTo>
                        <a:pt x="567" y="601"/>
                      </a:lnTo>
                      <a:lnTo>
                        <a:pt x="575" y="603"/>
                      </a:lnTo>
                      <a:lnTo>
                        <a:pt x="583" y="605"/>
                      </a:lnTo>
                      <a:lnTo>
                        <a:pt x="589" y="607"/>
                      </a:lnTo>
                      <a:lnTo>
                        <a:pt x="596" y="608"/>
                      </a:lnTo>
                      <a:lnTo>
                        <a:pt x="604" y="610"/>
                      </a:lnTo>
                      <a:lnTo>
                        <a:pt x="611" y="611"/>
                      </a:lnTo>
                      <a:lnTo>
                        <a:pt x="617" y="612"/>
                      </a:lnTo>
                      <a:lnTo>
                        <a:pt x="625" y="614"/>
                      </a:lnTo>
                      <a:lnTo>
                        <a:pt x="633" y="615"/>
                      </a:lnTo>
                      <a:lnTo>
                        <a:pt x="640" y="617"/>
                      </a:lnTo>
                      <a:lnTo>
                        <a:pt x="646" y="618"/>
                      </a:lnTo>
                      <a:lnTo>
                        <a:pt x="654" y="619"/>
                      </a:lnTo>
                      <a:lnTo>
                        <a:pt x="661" y="621"/>
                      </a:lnTo>
                      <a:lnTo>
                        <a:pt x="669" y="621"/>
                      </a:lnTo>
                      <a:lnTo>
                        <a:pt x="675" y="622"/>
                      </a:lnTo>
                      <a:lnTo>
                        <a:pt x="683" y="624"/>
                      </a:lnTo>
                      <a:lnTo>
                        <a:pt x="690" y="625"/>
                      </a:lnTo>
                      <a:lnTo>
                        <a:pt x="698" y="627"/>
                      </a:lnTo>
                      <a:lnTo>
                        <a:pt x="705" y="628"/>
                      </a:lnTo>
                      <a:lnTo>
                        <a:pt x="713" y="628"/>
                      </a:lnTo>
                      <a:lnTo>
                        <a:pt x="720" y="629"/>
                      </a:lnTo>
                      <a:lnTo>
                        <a:pt x="726" y="631"/>
                      </a:lnTo>
                      <a:lnTo>
                        <a:pt x="734" y="632"/>
                      </a:lnTo>
                      <a:lnTo>
                        <a:pt x="742" y="632"/>
                      </a:lnTo>
                      <a:lnTo>
                        <a:pt x="749" y="634"/>
                      </a:lnTo>
                      <a:lnTo>
                        <a:pt x="757" y="635"/>
                      </a:lnTo>
                      <a:lnTo>
                        <a:pt x="764" y="635"/>
                      </a:lnTo>
                      <a:lnTo>
                        <a:pt x="772" y="636"/>
                      </a:lnTo>
                      <a:lnTo>
                        <a:pt x="779" y="636"/>
                      </a:lnTo>
                      <a:lnTo>
                        <a:pt x="787" y="638"/>
                      </a:lnTo>
                      <a:lnTo>
                        <a:pt x="795" y="639"/>
                      </a:lnTo>
                      <a:lnTo>
                        <a:pt x="802" y="639"/>
                      </a:lnTo>
                      <a:lnTo>
                        <a:pt x="810" y="641"/>
                      </a:lnTo>
                      <a:lnTo>
                        <a:pt x="817" y="641"/>
                      </a:lnTo>
                      <a:lnTo>
                        <a:pt x="823" y="642"/>
                      </a:lnTo>
                      <a:lnTo>
                        <a:pt x="831" y="642"/>
                      </a:lnTo>
                      <a:lnTo>
                        <a:pt x="838" y="643"/>
                      </a:lnTo>
                      <a:lnTo>
                        <a:pt x="846" y="643"/>
                      </a:lnTo>
                      <a:lnTo>
                        <a:pt x="854" y="643"/>
                      </a:lnTo>
                      <a:lnTo>
                        <a:pt x="861" y="645"/>
                      </a:lnTo>
                      <a:lnTo>
                        <a:pt x="869" y="645"/>
                      </a:lnTo>
                      <a:lnTo>
                        <a:pt x="876" y="645"/>
                      </a:lnTo>
                      <a:lnTo>
                        <a:pt x="884" y="646"/>
                      </a:lnTo>
                      <a:lnTo>
                        <a:pt x="891" y="646"/>
                      </a:lnTo>
                      <a:lnTo>
                        <a:pt x="899" y="646"/>
                      </a:lnTo>
                      <a:lnTo>
                        <a:pt x="907" y="648"/>
                      </a:lnTo>
                      <a:lnTo>
                        <a:pt x="914" y="648"/>
                      </a:lnTo>
                      <a:lnTo>
                        <a:pt x="922" y="648"/>
                      </a:lnTo>
                      <a:lnTo>
                        <a:pt x="929" y="648"/>
                      </a:lnTo>
                      <a:lnTo>
                        <a:pt x="937" y="648"/>
                      </a:lnTo>
                      <a:lnTo>
                        <a:pt x="944" y="649"/>
                      </a:lnTo>
                      <a:lnTo>
                        <a:pt x="952" y="649"/>
                      </a:lnTo>
                      <a:lnTo>
                        <a:pt x="960" y="649"/>
                      </a:lnTo>
                      <a:lnTo>
                        <a:pt x="967" y="649"/>
                      </a:lnTo>
                      <a:lnTo>
                        <a:pt x="976" y="649"/>
                      </a:lnTo>
                      <a:lnTo>
                        <a:pt x="984" y="649"/>
                      </a:lnTo>
                      <a:lnTo>
                        <a:pt x="991" y="649"/>
                      </a:lnTo>
                      <a:lnTo>
                        <a:pt x="999" y="649"/>
                      </a:lnTo>
                      <a:lnTo>
                        <a:pt x="1006" y="649"/>
                      </a:lnTo>
                      <a:lnTo>
                        <a:pt x="1014" y="649"/>
                      </a:lnTo>
                      <a:lnTo>
                        <a:pt x="1022" y="649"/>
                      </a:lnTo>
                      <a:lnTo>
                        <a:pt x="1029" y="649"/>
                      </a:lnTo>
                      <a:lnTo>
                        <a:pt x="1037" y="649"/>
                      </a:lnTo>
                      <a:lnTo>
                        <a:pt x="1044" y="649"/>
                      </a:lnTo>
                      <a:lnTo>
                        <a:pt x="1052" y="649"/>
                      </a:lnTo>
                      <a:lnTo>
                        <a:pt x="1059" y="649"/>
                      </a:lnTo>
                      <a:lnTo>
                        <a:pt x="1067" y="649"/>
                      </a:lnTo>
                      <a:lnTo>
                        <a:pt x="1075" y="648"/>
                      </a:lnTo>
                      <a:lnTo>
                        <a:pt x="1082" y="648"/>
                      </a:lnTo>
                      <a:lnTo>
                        <a:pt x="1090" y="648"/>
                      </a:lnTo>
                      <a:lnTo>
                        <a:pt x="1097" y="648"/>
                      </a:lnTo>
                      <a:lnTo>
                        <a:pt x="1105" y="648"/>
                      </a:lnTo>
                      <a:lnTo>
                        <a:pt x="1112" y="646"/>
                      </a:lnTo>
                      <a:lnTo>
                        <a:pt x="1120" y="646"/>
                      </a:lnTo>
                      <a:lnTo>
                        <a:pt x="1128" y="646"/>
                      </a:lnTo>
                      <a:lnTo>
                        <a:pt x="1135" y="645"/>
                      </a:lnTo>
                      <a:lnTo>
                        <a:pt x="1143" y="645"/>
                      </a:lnTo>
                      <a:lnTo>
                        <a:pt x="1150" y="645"/>
                      </a:lnTo>
                      <a:lnTo>
                        <a:pt x="1158" y="643"/>
                      </a:lnTo>
                      <a:lnTo>
                        <a:pt x="1165" y="643"/>
                      </a:lnTo>
                      <a:lnTo>
                        <a:pt x="1173" y="643"/>
                      </a:lnTo>
                      <a:lnTo>
                        <a:pt x="1181" y="642"/>
                      </a:lnTo>
                      <a:lnTo>
                        <a:pt x="1188" y="642"/>
                      </a:lnTo>
                      <a:lnTo>
                        <a:pt x="1196" y="641"/>
                      </a:lnTo>
                      <a:lnTo>
                        <a:pt x="1203" y="641"/>
                      </a:lnTo>
                      <a:lnTo>
                        <a:pt x="1211" y="639"/>
                      </a:lnTo>
                      <a:lnTo>
                        <a:pt x="1218" y="639"/>
                      </a:lnTo>
                      <a:lnTo>
                        <a:pt x="1226" y="638"/>
                      </a:lnTo>
                      <a:lnTo>
                        <a:pt x="1232" y="636"/>
                      </a:lnTo>
                      <a:lnTo>
                        <a:pt x="1240" y="636"/>
                      </a:lnTo>
                      <a:lnTo>
                        <a:pt x="1247" y="635"/>
                      </a:lnTo>
                      <a:lnTo>
                        <a:pt x="1255" y="635"/>
                      </a:lnTo>
                      <a:lnTo>
                        <a:pt x="1262" y="634"/>
                      </a:lnTo>
                      <a:lnTo>
                        <a:pt x="1270" y="632"/>
                      </a:lnTo>
                      <a:lnTo>
                        <a:pt x="1277" y="632"/>
                      </a:lnTo>
                      <a:lnTo>
                        <a:pt x="1285" y="631"/>
                      </a:lnTo>
                      <a:lnTo>
                        <a:pt x="1293" y="629"/>
                      </a:lnTo>
                      <a:lnTo>
                        <a:pt x="1300" y="628"/>
                      </a:lnTo>
                      <a:lnTo>
                        <a:pt x="1306" y="628"/>
                      </a:lnTo>
                      <a:lnTo>
                        <a:pt x="1314" y="627"/>
                      </a:lnTo>
                      <a:lnTo>
                        <a:pt x="1321" y="625"/>
                      </a:lnTo>
                      <a:lnTo>
                        <a:pt x="1329" y="624"/>
                      </a:lnTo>
                      <a:lnTo>
                        <a:pt x="1336" y="622"/>
                      </a:lnTo>
                      <a:lnTo>
                        <a:pt x="1344" y="621"/>
                      </a:lnTo>
                      <a:lnTo>
                        <a:pt x="1350" y="621"/>
                      </a:lnTo>
                      <a:lnTo>
                        <a:pt x="1358" y="619"/>
                      </a:lnTo>
                      <a:lnTo>
                        <a:pt x="1365" y="618"/>
                      </a:lnTo>
                      <a:lnTo>
                        <a:pt x="1373" y="617"/>
                      </a:lnTo>
                      <a:lnTo>
                        <a:pt x="1379" y="615"/>
                      </a:lnTo>
                      <a:lnTo>
                        <a:pt x="1386" y="614"/>
                      </a:lnTo>
                      <a:lnTo>
                        <a:pt x="1394" y="612"/>
                      </a:lnTo>
                      <a:lnTo>
                        <a:pt x="1402" y="611"/>
                      </a:lnTo>
                      <a:lnTo>
                        <a:pt x="1408" y="610"/>
                      </a:lnTo>
                      <a:lnTo>
                        <a:pt x="1415" y="608"/>
                      </a:lnTo>
                      <a:lnTo>
                        <a:pt x="1423" y="607"/>
                      </a:lnTo>
                      <a:lnTo>
                        <a:pt x="1430" y="605"/>
                      </a:lnTo>
                      <a:lnTo>
                        <a:pt x="1436" y="603"/>
                      </a:lnTo>
                      <a:lnTo>
                        <a:pt x="1444" y="601"/>
                      </a:lnTo>
                      <a:lnTo>
                        <a:pt x="1451" y="600"/>
                      </a:lnTo>
                      <a:lnTo>
                        <a:pt x="1458" y="598"/>
                      </a:lnTo>
                      <a:lnTo>
                        <a:pt x="1465" y="597"/>
                      </a:lnTo>
                      <a:lnTo>
                        <a:pt x="1471" y="596"/>
                      </a:lnTo>
                      <a:lnTo>
                        <a:pt x="1479" y="593"/>
                      </a:lnTo>
                      <a:lnTo>
                        <a:pt x="1486" y="591"/>
                      </a:lnTo>
                      <a:lnTo>
                        <a:pt x="1492" y="590"/>
                      </a:lnTo>
                      <a:lnTo>
                        <a:pt x="1500" y="588"/>
                      </a:lnTo>
                      <a:lnTo>
                        <a:pt x="1506" y="586"/>
                      </a:lnTo>
                      <a:lnTo>
                        <a:pt x="1514" y="584"/>
                      </a:lnTo>
                      <a:lnTo>
                        <a:pt x="1520" y="583"/>
                      </a:lnTo>
                      <a:lnTo>
                        <a:pt x="1527" y="580"/>
                      </a:lnTo>
                      <a:lnTo>
                        <a:pt x="1533" y="579"/>
                      </a:lnTo>
                      <a:lnTo>
                        <a:pt x="1541" y="577"/>
                      </a:lnTo>
                      <a:lnTo>
                        <a:pt x="1547" y="574"/>
                      </a:lnTo>
                      <a:lnTo>
                        <a:pt x="1554" y="573"/>
                      </a:lnTo>
                      <a:lnTo>
                        <a:pt x="1560" y="570"/>
                      </a:lnTo>
                      <a:lnTo>
                        <a:pt x="1567" y="569"/>
                      </a:lnTo>
                      <a:lnTo>
                        <a:pt x="1574" y="567"/>
                      </a:lnTo>
                      <a:lnTo>
                        <a:pt x="1580" y="565"/>
                      </a:lnTo>
                      <a:lnTo>
                        <a:pt x="1588" y="563"/>
                      </a:lnTo>
                      <a:lnTo>
                        <a:pt x="1594" y="560"/>
                      </a:lnTo>
                      <a:lnTo>
                        <a:pt x="1600" y="559"/>
                      </a:lnTo>
                      <a:lnTo>
                        <a:pt x="1607" y="556"/>
                      </a:lnTo>
                      <a:lnTo>
                        <a:pt x="1613" y="553"/>
                      </a:lnTo>
                      <a:lnTo>
                        <a:pt x="1619" y="552"/>
                      </a:lnTo>
                      <a:lnTo>
                        <a:pt x="1626" y="549"/>
                      </a:lnTo>
                      <a:lnTo>
                        <a:pt x="1633" y="548"/>
                      </a:lnTo>
                      <a:lnTo>
                        <a:pt x="1639" y="545"/>
                      </a:lnTo>
                      <a:lnTo>
                        <a:pt x="1645" y="542"/>
                      </a:lnTo>
                      <a:lnTo>
                        <a:pt x="1651" y="541"/>
                      </a:lnTo>
                      <a:lnTo>
                        <a:pt x="1657" y="538"/>
                      </a:lnTo>
                      <a:lnTo>
                        <a:pt x="1665" y="535"/>
                      </a:lnTo>
                      <a:lnTo>
                        <a:pt x="1671" y="534"/>
                      </a:lnTo>
                      <a:lnTo>
                        <a:pt x="1677" y="531"/>
                      </a:lnTo>
                      <a:lnTo>
                        <a:pt x="1683" y="528"/>
                      </a:lnTo>
                      <a:lnTo>
                        <a:pt x="1689" y="525"/>
                      </a:lnTo>
                      <a:lnTo>
                        <a:pt x="1695" y="524"/>
                      </a:lnTo>
                      <a:lnTo>
                        <a:pt x="1701" y="521"/>
                      </a:lnTo>
                      <a:lnTo>
                        <a:pt x="1707" y="518"/>
                      </a:lnTo>
                      <a:lnTo>
                        <a:pt x="1713" y="515"/>
                      </a:lnTo>
                      <a:lnTo>
                        <a:pt x="1719" y="512"/>
                      </a:lnTo>
                      <a:lnTo>
                        <a:pt x="1725" y="510"/>
                      </a:lnTo>
                      <a:lnTo>
                        <a:pt x="1731" y="507"/>
                      </a:lnTo>
                      <a:lnTo>
                        <a:pt x="1738" y="505"/>
                      </a:lnTo>
                      <a:lnTo>
                        <a:pt x="1744" y="503"/>
                      </a:lnTo>
                      <a:lnTo>
                        <a:pt x="1750" y="500"/>
                      </a:lnTo>
                      <a:lnTo>
                        <a:pt x="1756" y="497"/>
                      </a:lnTo>
                      <a:lnTo>
                        <a:pt x="1760" y="494"/>
                      </a:lnTo>
                      <a:lnTo>
                        <a:pt x="1766" y="491"/>
                      </a:lnTo>
                      <a:lnTo>
                        <a:pt x="1772" y="488"/>
                      </a:lnTo>
                      <a:lnTo>
                        <a:pt x="1778" y="486"/>
                      </a:lnTo>
                      <a:lnTo>
                        <a:pt x="1784" y="483"/>
                      </a:lnTo>
                      <a:lnTo>
                        <a:pt x="1789" y="480"/>
                      </a:lnTo>
                      <a:lnTo>
                        <a:pt x="1795" y="477"/>
                      </a:lnTo>
                      <a:lnTo>
                        <a:pt x="1801" y="474"/>
                      </a:lnTo>
                      <a:lnTo>
                        <a:pt x="1806" y="472"/>
                      </a:lnTo>
                      <a:lnTo>
                        <a:pt x="1812" y="469"/>
                      </a:lnTo>
                      <a:lnTo>
                        <a:pt x="1818" y="466"/>
                      </a:lnTo>
                      <a:lnTo>
                        <a:pt x="1822" y="462"/>
                      </a:lnTo>
                      <a:lnTo>
                        <a:pt x="1828" y="459"/>
                      </a:lnTo>
                      <a:lnTo>
                        <a:pt x="1833" y="456"/>
                      </a:lnTo>
                      <a:lnTo>
                        <a:pt x="1839" y="453"/>
                      </a:lnTo>
                      <a:lnTo>
                        <a:pt x="1844" y="450"/>
                      </a:lnTo>
                      <a:lnTo>
                        <a:pt x="1850" y="448"/>
                      </a:lnTo>
                      <a:lnTo>
                        <a:pt x="1854" y="443"/>
                      </a:lnTo>
                      <a:lnTo>
                        <a:pt x="1860" y="441"/>
                      </a:lnTo>
                      <a:lnTo>
                        <a:pt x="1865" y="438"/>
                      </a:lnTo>
                      <a:lnTo>
                        <a:pt x="1869" y="435"/>
                      </a:lnTo>
                      <a:lnTo>
                        <a:pt x="1875" y="432"/>
                      </a:lnTo>
                      <a:lnTo>
                        <a:pt x="1880" y="428"/>
                      </a:lnTo>
                      <a:lnTo>
                        <a:pt x="1884" y="425"/>
                      </a:lnTo>
                      <a:lnTo>
                        <a:pt x="1890" y="422"/>
                      </a:lnTo>
                      <a:lnTo>
                        <a:pt x="1895" y="418"/>
                      </a:lnTo>
                      <a:lnTo>
                        <a:pt x="1900" y="415"/>
                      </a:lnTo>
                      <a:lnTo>
                        <a:pt x="1904" y="412"/>
                      </a:lnTo>
                      <a:lnTo>
                        <a:pt x="1909" y="408"/>
                      </a:lnTo>
                      <a:lnTo>
                        <a:pt x="1915" y="405"/>
                      </a:lnTo>
                      <a:lnTo>
                        <a:pt x="1919" y="403"/>
                      </a:lnTo>
                      <a:lnTo>
                        <a:pt x="1924" y="398"/>
                      </a:lnTo>
                      <a:lnTo>
                        <a:pt x="1928" y="396"/>
                      </a:lnTo>
                      <a:lnTo>
                        <a:pt x="1933" y="393"/>
                      </a:lnTo>
                      <a:lnTo>
                        <a:pt x="1937" y="388"/>
                      </a:lnTo>
                      <a:lnTo>
                        <a:pt x="1942" y="386"/>
                      </a:lnTo>
                      <a:lnTo>
                        <a:pt x="1946" y="381"/>
                      </a:lnTo>
                      <a:lnTo>
                        <a:pt x="1951" y="379"/>
                      </a:lnTo>
                      <a:lnTo>
                        <a:pt x="1956" y="374"/>
                      </a:lnTo>
                      <a:lnTo>
                        <a:pt x="1960" y="372"/>
                      </a:lnTo>
                      <a:lnTo>
                        <a:pt x="1965" y="367"/>
                      </a:lnTo>
                      <a:lnTo>
                        <a:pt x="1968" y="365"/>
                      </a:lnTo>
                      <a:lnTo>
                        <a:pt x="1972" y="360"/>
                      </a:lnTo>
                      <a:lnTo>
                        <a:pt x="1977" y="358"/>
                      </a:lnTo>
                      <a:lnTo>
                        <a:pt x="1981" y="353"/>
                      </a:lnTo>
                      <a:lnTo>
                        <a:pt x="1984" y="350"/>
                      </a:lnTo>
                      <a:lnTo>
                        <a:pt x="1989" y="346"/>
                      </a:lnTo>
                      <a:lnTo>
                        <a:pt x="1993" y="343"/>
                      </a:lnTo>
                      <a:lnTo>
                        <a:pt x="1996" y="339"/>
                      </a:lnTo>
                      <a:lnTo>
                        <a:pt x="2001" y="336"/>
                      </a:lnTo>
                      <a:lnTo>
                        <a:pt x="2005" y="332"/>
                      </a:lnTo>
                      <a:lnTo>
                        <a:pt x="2008" y="328"/>
                      </a:lnTo>
                      <a:lnTo>
                        <a:pt x="2013" y="325"/>
                      </a:lnTo>
                      <a:lnTo>
                        <a:pt x="2016" y="321"/>
                      </a:lnTo>
                      <a:lnTo>
                        <a:pt x="2021" y="318"/>
                      </a:lnTo>
                      <a:lnTo>
                        <a:pt x="2024" y="314"/>
                      </a:lnTo>
                      <a:lnTo>
                        <a:pt x="2028" y="310"/>
                      </a:lnTo>
                      <a:lnTo>
                        <a:pt x="2031" y="307"/>
                      </a:lnTo>
                      <a:lnTo>
                        <a:pt x="2034" y="303"/>
                      </a:lnTo>
                      <a:lnTo>
                        <a:pt x="2039" y="298"/>
                      </a:lnTo>
                      <a:lnTo>
                        <a:pt x="2042" y="296"/>
                      </a:lnTo>
                      <a:lnTo>
                        <a:pt x="2045" y="291"/>
                      </a:lnTo>
                      <a:lnTo>
                        <a:pt x="2048" y="287"/>
                      </a:lnTo>
                      <a:lnTo>
                        <a:pt x="2052" y="284"/>
                      </a:lnTo>
                      <a:lnTo>
                        <a:pt x="2055" y="280"/>
                      </a:lnTo>
                      <a:lnTo>
                        <a:pt x="2058" y="276"/>
                      </a:lnTo>
                      <a:lnTo>
                        <a:pt x="2061" y="272"/>
                      </a:lnTo>
                      <a:lnTo>
                        <a:pt x="2065" y="269"/>
                      </a:lnTo>
                      <a:lnTo>
                        <a:pt x="2068" y="265"/>
                      </a:lnTo>
                      <a:lnTo>
                        <a:pt x="2071" y="260"/>
                      </a:lnTo>
                      <a:lnTo>
                        <a:pt x="2074" y="256"/>
                      </a:lnTo>
                      <a:lnTo>
                        <a:pt x="2077" y="253"/>
                      </a:lnTo>
                      <a:lnTo>
                        <a:pt x="2080" y="249"/>
                      </a:lnTo>
                      <a:lnTo>
                        <a:pt x="2083" y="245"/>
                      </a:lnTo>
                      <a:lnTo>
                        <a:pt x="2086" y="241"/>
                      </a:lnTo>
                      <a:lnTo>
                        <a:pt x="2089" y="236"/>
                      </a:lnTo>
                      <a:lnTo>
                        <a:pt x="2092" y="234"/>
                      </a:lnTo>
                      <a:lnTo>
                        <a:pt x="2093" y="229"/>
                      </a:lnTo>
                      <a:lnTo>
                        <a:pt x="2096" y="225"/>
                      </a:lnTo>
                      <a:lnTo>
                        <a:pt x="2099" y="221"/>
                      </a:lnTo>
                      <a:lnTo>
                        <a:pt x="2102" y="217"/>
                      </a:lnTo>
                      <a:lnTo>
                        <a:pt x="2104" y="212"/>
                      </a:lnTo>
                      <a:lnTo>
                        <a:pt x="2107" y="210"/>
                      </a:lnTo>
                      <a:lnTo>
                        <a:pt x="2108" y="205"/>
                      </a:lnTo>
                      <a:lnTo>
                        <a:pt x="2111" y="201"/>
                      </a:lnTo>
                      <a:lnTo>
                        <a:pt x="2114" y="197"/>
                      </a:lnTo>
                      <a:lnTo>
                        <a:pt x="2116" y="193"/>
                      </a:lnTo>
                      <a:lnTo>
                        <a:pt x="2119" y="189"/>
                      </a:lnTo>
                      <a:lnTo>
                        <a:pt x="2121" y="184"/>
                      </a:lnTo>
                      <a:lnTo>
                        <a:pt x="2122" y="180"/>
                      </a:lnTo>
                      <a:lnTo>
                        <a:pt x="2125" y="177"/>
                      </a:lnTo>
                      <a:lnTo>
                        <a:pt x="2127" y="173"/>
                      </a:lnTo>
                      <a:lnTo>
                        <a:pt x="2128" y="169"/>
                      </a:lnTo>
                      <a:lnTo>
                        <a:pt x="2131" y="165"/>
                      </a:lnTo>
                      <a:lnTo>
                        <a:pt x="2133" y="160"/>
                      </a:lnTo>
                      <a:lnTo>
                        <a:pt x="2134" y="156"/>
                      </a:lnTo>
                      <a:lnTo>
                        <a:pt x="2136" y="152"/>
                      </a:lnTo>
                      <a:lnTo>
                        <a:pt x="2139" y="148"/>
                      </a:lnTo>
                      <a:lnTo>
                        <a:pt x="2140" y="143"/>
                      </a:lnTo>
                      <a:lnTo>
                        <a:pt x="2142" y="139"/>
                      </a:lnTo>
                      <a:lnTo>
                        <a:pt x="2143" y="135"/>
                      </a:lnTo>
                      <a:lnTo>
                        <a:pt x="2145" y="131"/>
                      </a:lnTo>
                      <a:lnTo>
                        <a:pt x="2146" y="127"/>
                      </a:lnTo>
                      <a:lnTo>
                        <a:pt x="2148" y="122"/>
                      </a:lnTo>
                      <a:lnTo>
                        <a:pt x="2149" y="118"/>
                      </a:lnTo>
                      <a:lnTo>
                        <a:pt x="2151" y="114"/>
                      </a:lnTo>
                      <a:lnTo>
                        <a:pt x="2152" y="111"/>
                      </a:lnTo>
                      <a:lnTo>
                        <a:pt x="2152" y="107"/>
                      </a:lnTo>
                      <a:lnTo>
                        <a:pt x="2154" y="103"/>
                      </a:lnTo>
                      <a:lnTo>
                        <a:pt x="2155" y="98"/>
                      </a:lnTo>
                      <a:lnTo>
                        <a:pt x="2157" y="94"/>
                      </a:lnTo>
                      <a:lnTo>
                        <a:pt x="2157" y="90"/>
                      </a:lnTo>
                      <a:lnTo>
                        <a:pt x="2158" y="86"/>
                      </a:lnTo>
                      <a:lnTo>
                        <a:pt x="2160" y="81"/>
                      </a:lnTo>
                      <a:lnTo>
                        <a:pt x="2160" y="77"/>
                      </a:lnTo>
                      <a:lnTo>
                        <a:pt x="2161" y="73"/>
                      </a:lnTo>
                      <a:lnTo>
                        <a:pt x="2161" y="69"/>
                      </a:lnTo>
                      <a:lnTo>
                        <a:pt x="2163" y="65"/>
                      </a:lnTo>
                      <a:lnTo>
                        <a:pt x="2163" y="60"/>
                      </a:lnTo>
                      <a:lnTo>
                        <a:pt x="2164" y="56"/>
                      </a:lnTo>
                      <a:lnTo>
                        <a:pt x="2164" y="52"/>
                      </a:lnTo>
                      <a:lnTo>
                        <a:pt x="2166" y="48"/>
                      </a:lnTo>
                      <a:lnTo>
                        <a:pt x="2166" y="43"/>
                      </a:lnTo>
                      <a:lnTo>
                        <a:pt x="2166" y="39"/>
                      </a:lnTo>
                      <a:lnTo>
                        <a:pt x="2167" y="35"/>
                      </a:lnTo>
                      <a:lnTo>
                        <a:pt x="2167" y="31"/>
                      </a:lnTo>
                      <a:lnTo>
                        <a:pt x="2167" y="27"/>
                      </a:lnTo>
                      <a:lnTo>
                        <a:pt x="2167" y="22"/>
                      </a:lnTo>
                      <a:lnTo>
                        <a:pt x="2167" y="18"/>
                      </a:lnTo>
                      <a:lnTo>
                        <a:pt x="2167" y="14"/>
                      </a:lnTo>
                      <a:lnTo>
                        <a:pt x="2169" y="10"/>
                      </a:lnTo>
                      <a:lnTo>
                        <a:pt x="2169" y="5"/>
                      </a:lnTo>
                      <a:lnTo>
                        <a:pt x="2169" y="0"/>
                      </a:lnTo>
                      <a:lnTo>
                        <a:pt x="2169" y="0"/>
                      </a:lnTo>
                      <a:lnTo>
                        <a:pt x="2169" y="360"/>
                      </a:lnTo>
                      <a:lnTo>
                        <a:pt x="2169" y="366"/>
                      </a:lnTo>
                      <a:lnTo>
                        <a:pt x="2169" y="370"/>
                      </a:lnTo>
                      <a:lnTo>
                        <a:pt x="2167" y="374"/>
                      </a:lnTo>
                      <a:lnTo>
                        <a:pt x="2167" y="379"/>
                      </a:lnTo>
                      <a:lnTo>
                        <a:pt x="2167" y="383"/>
                      </a:lnTo>
                      <a:lnTo>
                        <a:pt x="2167" y="387"/>
                      </a:lnTo>
                      <a:lnTo>
                        <a:pt x="2167" y="391"/>
                      </a:lnTo>
                      <a:lnTo>
                        <a:pt x="2167" y="396"/>
                      </a:lnTo>
                      <a:lnTo>
                        <a:pt x="2166" y="400"/>
                      </a:lnTo>
                      <a:lnTo>
                        <a:pt x="2166" y="404"/>
                      </a:lnTo>
                      <a:lnTo>
                        <a:pt x="2166" y="408"/>
                      </a:lnTo>
                      <a:lnTo>
                        <a:pt x="2164" y="412"/>
                      </a:lnTo>
                      <a:lnTo>
                        <a:pt x="2164" y="417"/>
                      </a:lnTo>
                      <a:lnTo>
                        <a:pt x="2163" y="421"/>
                      </a:lnTo>
                      <a:lnTo>
                        <a:pt x="2163" y="425"/>
                      </a:lnTo>
                      <a:lnTo>
                        <a:pt x="2161" y="429"/>
                      </a:lnTo>
                      <a:lnTo>
                        <a:pt x="2161" y="434"/>
                      </a:lnTo>
                      <a:lnTo>
                        <a:pt x="2160" y="438"/>
                      </a:lnTo>
                      <a:lnTo>
                        <a:pt x="2160" y="442"/>
                      </a:lnTo>
                      <a:lnTo>
                        <a:pt x="2158" y="446"/>
                      </a:lnTo>
                      <a:lnTo>
                        <a:pt x="2157" y="450"/>
                      </a:lnTo>
                      <a:lnTo>
                        <a:pt x="2157" y="455"/>
                      </a:lnTo>
                      <a:lnTo>
                        <a:pt x="2155" y="459"/>
                      </a:lnTo>
                      <a:lnTo>
                        <a:pt x="2154" y="463"/>
                      </a:lnTo>
                      <a:lnTo>
                        <a:pt x="2152" y="467"/>
                      </a:lnTo>
                      <a:lnTo>
                        <a:pt x="2152" y="472"/>
                      </a:lnTo>
                      <a:lnTo>
                        <a:pt x="2151" y="474"/>
                      </a:lnTo>
                      <a:lnTo>
                        <a:pt x="2149" y="479"/>
                      </a:lnTo>
                      <a:lnTo>
                        <a:pt x="2148" y="483"/>
                      </a:lnTo>
                      <a:lnTo>
                        <a:pt x="2146" y="487"/>
                      </a:lnTo>
                      <a:lnTo>
                        <a:pt x="2145" y="491"/>
                      </a:lnTo>
                      <a:lnTo>
                        <a:pt x="2143" y="496"/>
                      </a:lnTo>
                      <a:lnTo>
                        <a:pt x="2142" y="500"/>
                      </a:lnTo>
                      <a:lnTo>
                        <a:pt x="2140" y="504"/>
                      </a:lnTo>
                      <a:lnTo>
                        <a:pt x="2139" y="508"/>
                      </a:lnTo>
                      <a:lnTo>
                        <a:pt x="2136" y="512"/>
                      </a:lnTo>
                      <a:lnTo>
                        <a:pt x="2134" y="517"/>
                      </a:lnTo>
                      <a:lnTo>
                        <a:pt x="2133" y="521"/>
                      </a:lnTo>
                      <a:lnTo>
                        <a:pt x="2131" y="525"/>
                      </a:lnTo>
                      <a:lnTo>
                        <a:pt x="2128" y="529"/>
                      </a:lnTo>
                      <a:lnTo>
                        <a:pt x="2127" y="534"/>
                      </a:lnTo>
                      <a:lnTo>
                        <a:pt x="2125" y="538"/>
                      </a:lnTo>
                      <a:lnTo>
                        <a:pt x="2122" y="541"/>
                      </a:lnTo>
                      <a:lnTo>
                        <a:pt x="2121" y="545"/>
                      </a:lnTo>
                      <a:lnTo>
                        <a:pt x="2119" y="549"/>
                      </a:lnTo>
                      <a:lnTo>
                        <a:pt x="2116" y="553"/>
                      </a:lnTo>
                      <a:lnTo>
                        <a:pt x="2114" y="558"/>
                      </a:lnTo>
                      <a:lnTo>
                        <a:pt x="2111" y="562"/>
                      </a:lnTo>
                      <a:lnTo>
                        <a:pt x="2108" y="566"/>
                      </a:lnTo>
                      <a:lnTo>
                        <a:pt x="2107" y="570"/>
                      </a:lnTo>
                      <a:lnTo>
                        <a:pt x="2104" y="573"/>
                      </a:lnTo>
                      <a:lnTo>
                        <a:pt x="2102" y="577"/>
                      </a:lnTo>
                      <a:lnTo>
                        <a:pt x="2099" y="581"/>
                      </a:lnTo>
                      <a:lnTo>
                        <a:pt x="2096" y="586"/>
                      </a:lnTo>
                      <a:lnTo>
                        <a:pt x="2093" y="590"/>
                      </a:lnTo>
                      <a:lnTo>
                        <a:pt x="2092" y="594"/>
                      </a:lnTo>
                      <a:lnTo>
                        <a:pt x="2089" y="597"/>
                      </a:lnTo>
                      <a:lnTo>
                        <a:pt x="2086" y="601"/>
                      </a:lnTo>
                      <a:lnTo>
                        <a:pt x="2083" y="605"/>
                      </a:lnTo>
                      <a:lnTo>
                        <a:pt x="2080" y="610"/>
                      </a:lnTo>
                      <a:lnTo>
                        <a:pt x="2077" y="614"/>
                      </a:lnTo>
                      <a:lnTo>
                        <a:pt x="2074" y="617"/>
                      </a:lnTo>
                      <a:lnTo>
                        <a:pt x="2071" y="621"/>
                      </a:lnTo>
                      <a:lnTo>
                        <a:pt x="2068" y="625"/>
                      </a:lnTo>
                      <a:lnTo>
                        <a:pt x="2065" y="629"/>
                      </a:lnTo>
                      <a:lnTo>
                        <a:pt x="2061" y="632"/>
                      </a:lnTo>
                      <a:lnTo>
                        <a:pt x="2058" y="636"/>
                      </a:lnTo>
                      <a:lnTo>
                        <a:pt x="2055" y="641"/>
                      </a:lnTo>
                      <a:lnTo>
                        <a:pt x="2052" y="645"/>
                      </a:lnTo>
                      <a:lnTo>
                        <a:pt x="2048" y="648"/>
                      </a:lnTo>
                      <a:lnTo>
                        <a:pt x="2045" y="652"/>
                      </a:lnTo>
                      <a:lnTo>
                        <a:pt x="2042" y="656"/>
                      </a:lnTo>
                      <a:lnTo>
                        <a:pt x="2039" y="659"/>
                      </a:lnTo>
                      <a:lnTo>
                        <a:pt x="2034" y="663"/>
                      </a:lnTo>
                      <a:lnTo>
                        <a:pt x="2031" y="667"/>
                      </a:lnTo>
                      <a:lnTo>
                        <a:pt x="2028" y="670"/>
                      </a:lnTo>
                      <a:lnTo>
                        <a:pt x="2024" y="674"/>
                      </a:lnTo>
                      <a:lnTo>
                        <a:pt x="2021" y="679"/>
                      </a:lnTo>
                      <a:lnTo>
                        <a:pt x="2016" y="681"/>
                      </a:lnTo>
                      <a:lnTo>
                        <a:pt x="2013" y="686"/>
                      </a:lnTo>
                      <a:lnTo>
                        <a:pt x="2008" y="688"/>
                      </a:lnTo>
                      <a:lnTo>
                        <a:pt x="2005" y="693"/>
                      </a:lnTo>
                      <a:lnTo>
                        <a:pt x="2001" y="697"/>
                      </a:lnTo>
                      <a:lnTo>
                        <a:pt x="1996" y="700"/>
                      </a:lnTo>
                      <a:lnTo>
                        <a:pt x="1993" y="704"/>
                      </a:lnTo>
                      <a:lnTo>
                        <a:pt x="1989" y="707"/>
                      </a:lnTo>
                      <a:lnTo>
                        <a:pt x="1984" y="711"/>
                      </a:lnTo>
                      <a:lnTo>
                        <a:pt x="1981" y="714"/>
                      </a:lnTo>
                      <a:lnTo>
                        <a:pt x="1977" y="718"/>
                      </a:lnTo>
                      <a:lnTo>
                        <a:pt x="1972" y="721"/>
                      </a:lnTo>
                      <a:lnTo>
                        <a:pt x="1968" y="725"/>
                      </a:lnTo>
                      <a:lnTo>
                        <a:pt x="1965" y="728"/>
                      </a:lnTo>
                      <a:lnTo>
                        <a:pt x="1960" y="732"/>
                      </a:lnTo>
                      <a:lnTo>
                        <a:pt x="1956" y="735"/>
                      </a:lnTo>
                      <a:lnTo>
                        <a:pt x="1951" y="739"/>
                      </a:lnTo>
                      <a:lnTo>
                        <a:pt x="1946" y="742"/>
                      </a:lnTo>
                      <a:lnTo>
                        <a:pt x="1942" y="746"/>
                      </a:lnTo>
                      <a:lnTo>
                        <a:pt x="1937" y="749"/>
                      </a:lnTo>
                      <a:lnTo>
                        <a:pt x="1933" y="753"/>
                      </a:lnTo>
                      <a:lnTo>
                        <a:pt x="1928" y="756"/>
                      </a:lnTo>
                      <a:lnTo>
                        <a:pt x="1924" y="759"/>
                      </a:lnTo>
                      <a:lnTo>
                        <a:pt x="1919" y="763"/>
                      </a:lnTo>
                      <a:lnTo>
                        <a:pt x="1915" y="766"/>
                      </a:lnTo>
                      <a:lnTo>
                        <a:pt x="1909" y="769"/>
                      </a:lnTo>
                      <a:lnTo>
                        <a:pt x="1904" y="773"/>
                      </a:lnTo>
                      <a:lnTo>
                        <a:pt x="1900" y="776"/>
                      </a:lnTo>
                      <a:lnTo>
                        <a:pt x="1895" y="779"/>
                      </a:lnTo>
                      <a:lnTo>
                        <a:pt x="1890" y="783"/>
                      </a:lnTo>
                      <a:lnTo>
                        <a:pt x="1884" y="786"/>
                      </a:lnTo>
                      <a:lnTo>
                        <a:pt x="1880" y="788"/>
                      </a:lnTo>
                      <a:lnTo>
                        <a:pt x="1875" y="793"/>
                      </a:lnTo>
                      <a:lnTo>
                        <a:pt x="1869" y="796"/>
                      </a:lnTo>
                      <a:lnTo>
                        <a:pt x="1865" y="798"/>
                      </a:lnTo>
                      <a:lnTo>
                        <a:pt x="1860" y="801"/>
                      </a:lnTo>
                      <a:lnTo>
                        <a:pt x="1854" y="804"/>
                      </a:lnTo>
                      <a:lnTo>
                        <a:pt x="1850" y="808"/>
                      </a:lnTo>
                      <a:lnTo>
                        <a:pt x="1844" y="811"/>
                      </a:lnTo>
                      <a:lnTo>
                        <a:pt x="1839" y="814"/>
                      </a:lnTo>
                      <a:lnTo>
                        <a:pt x="1833" y="817"/>
                      </a:lnTo>
                      <a:lnTo>
                        <a:pt x="1828" y="819"/>
                      </a:lnTo>
                      <a:lnTo>
                        <a:pt x="1822" y="822"/>
                      </a:lnTo>
                      <a:lnTo>
                        <a:pt x="1818" y="827"/>
                      </a:lnTo>
                      <a:lnTo>
                        <a:pt x="1812" y="829"/>
                      </a:lnTo>
                      <a:lnTo>
                        <a:pt x="1806" y="832"/>
                      </a:lnTo>
                      <a:lnTo>
                        <a:pt x="1801" y="835"/>
                      </a:lnTo>
                      <a:lnTo>
                        <a:pt x="1795" y="838"/>
                      </a:lnTo>
                      <a:lnTo>
                        <a:pt x="1789" y="841"/>
                      </a:lnTo>
                      <a:lnTo>
                        <a:pt x="1784" y="843"/>
                      </a:lnTo>
                      <a:lnTo>
                        <a:pt x="1778" y="846"/>
                      </a:lnTo>
                      <a:lnTo>
                        <a:pt x="1772" y="849"/>
                      </a:lnTo>
                      <a:lnTo>
                        <a:pt x="1766" y="852"/>
                      </a:lnTo>
                      <a:lnTo>
                        <a:pt x="1760" y="855"/>
                      </a:lnTo>
                      <a:lnTo>
                        <a:pt x="1756" y="857"/>
                      </a:lnTo>
                      <a:lnTo>
                        <a:pt x="1750" y="860"/>
                      </a:lnTo>
                      <a:lnTo>
                        <a:pt x="1744" y="863"/>
                      </a:lnTo>
                      <a:lnTo>
                        <a:pt x="1738" y="866"/>
                      </a:lnTo>
                      <a:lnTo>
                        <a:pt x="1731" y="867"/>
                      </a:lnTo>
                      <a:lnTo>
                        <a:pt x="1725" y="870"/>
                      </a:lnTo>
                      <a:lnTo>
                        <a:pt x="1719" y="873"/>
                      </a:lnTo>
                      <a:lnTo>
                        <a:pt x="1713" y="876"/>
                      </a:lnTo>
                      <a:lnTo>
                        <a:pt x="1707" y="879"/>
                      </a:lnTo>
                      <a:lnTo>
                        <a:pt x="1701" y="881"/>
                      </a:lnTo>
                      <a:lnTo>
                        <a:pt x="1695" y="884"/>
                      </a:lnTo>
                      <a:lnTo>
                        <a:pt x="1689" y="886"/>
                      </a:lnTo>
                      <a:lnTo>
                        <a:pt x="1683" y="888"/>
                      </a:lnTo>
                      <a:lnTo>
                        <a:pt x="1677" y="891"/>
                      </a:lnTo>
                      <a:lnTo>
                        <a:pt x="1671" y="894"/>
                      </a:lnTo>
                      <a:lnTo>
                        <a:pt x="1665" y="896"/>
                      </a:lnTo>
                      <a:lnTo>
                        <a:pt x="1657" y="898"/>
                      </a:lnTo>
                      <a:lnTo>
                        <a:pt x="1651" y="901"/>
                      </a:lnTo>
                      <a:lnTo>
                        <a:pt x="1645" y="903"/>
                      </a:lnTo>
                      <a:lnTo>
                        <a:pt x="1639" y="905"/>
                      </a:lnTo>
                      <a:lnTo>
                        <a:pt x="1633" y="908"/>
                      </a:lnTo>
                      <a:lnTo>
                        <a:pt x="1626" y="910"/>
                      </a:lnTo>
                      <a:lnTo>
                        <a:pt x="1619" y="912"/>
                      </a:lnTo>
                      <a:lnTo>
                        <a:pt x="1613" y="914"/>
                      </a:lnTo>
                      <a:lnTo>
                        <a:pt x="1607" y="917"/>
                      </a:lnTo>
                      <a:lnTo>
                        <a:pt x="1600" y="919"/>
                      </a:lnTo>
                      <a:lnTo>
                        <a:pt x="1594" y="921"/>
                      </a:lnTo>
                      <a:lnTo>
                        <a:pt x="1588" y="924"/>
                      </a:lnTo>
                      <a:lnTo>
                        <a:pt x="1580" y="925"/>
                      </a:lnTo>
                      <a:lnTo>
                        <a:pt x="1574" y="928"/>
                      </a:lnTo>
                      <a:lnTo>
                        <a:pt x="1567" y="929"/>
                      </a:lnTo>
                      <a:lnTo>
                        <a:pt x="1560" y="931"/>
                      </a:lnTo>
                      <a:lnTo>
                        <a:pt x="1554" y="934"/>
                      </a:lnTo>
                      <a:lnTo>
                        <a:pt x="1547" y="935"/>
                      </a:lnTo>
                      <a:lnTo>
                        <a:pt x="1541" y="938"/>
                      </a:lnTo>
                      <a:lnTo>
                        <a:pt x="1533" y="939"/>
                      </a:lnTo>
                      <a:lnTo>
                        <a:pt x="1527" y="941"/>
                      </a:lnTo>
                      <a:lnTo>
                        <a:pt x="1520" y="943"/>
                      </a:lnTo>
                      <a:lnTo>
                        <a:pt x="1514" y="945"/>
                      </a:lnTo>
                      <a:lnTo>
                        <a:pt x="1506" y="946"/>
                      </a:lnTo>
                      <a:lnTo>
                        <a:pt x="1500" y="949"/>
                      </a:lnTo>
                      <a:lnTo>
                        <a:pt x="1492" y="950"/>
                      </a:lnTo>
                      <a:lnTo>
                        <a:pt x="1486" y="952"/>
                      </a:lnTo>
                      <a:lnTo>
                        <a:pt x="1479" y="953"/>
                      </a:lnTo>
                      <a:lnTo>
                        <a:pt x="1471" y="956"/>
                      </a:lnTo>
                      <a:lnTo>
                        <a:pt x="1465" y="957"/>
                      </a:lnTo>
                      <a:lnTo>
                        <a:pt x="1458" y="959"/>
                      </a:lnTo>
                      <a:lnTo>
                        <a:pt x="1451" y="960"/>
                      </a:lnTo>
                      <a:lnTo>
                        <a:pt x="1444" y="962"/>
                      </a:lnTo>
                      <a:lnTo>
                        <a:pt x="1436" y="963"/>
                      </a:lnTo>
                      <a:lnTo>
                        <a:pt x="1430" y="966"/>
                      </a:lnTo>
                      <a:lnTo>
                        <a:pt x="1423" y="967"/>
                      </a:lnTo>
                      <a:lnTo>
                        <a:pt x="1415" y="969"/>
                      </a:lnTo>
                      <a:lnTo>
                        <a:pt x="1408" y="970"/>
                      </a:lnTo>
                      <a:lnTo>
                        <a:pt x="1402" y="972"/>
                      </a:lnTo>
                      <a:lnTo>
                        <a:pt x="1394" y="973"/>
                      </a:lnTo>
                      <a:lnTo>
                        <a:pt x="1386" y="974"/>
                      </a:lnTo>
                      <a:lnTo>
                        <a:pt x="1379" y="976"/>
                      </a:lnTo>
                      <a:lnTo>
                        <a:pt x="1373" y="977"/>
                      </a:lnTo>
                      <a:lnTo>
                        <a:pt x="1365" y="979"/>
                      </a:lnTo>
                      <a:lnTo>
                        <a:pt x="1358" y="980"/>
                      </a:lnTo>
                      <a:lnTo>
                        <a:pt x="1350" y="981"/>
                      </a:lnTo>
                      <a:lnTo>
                        <a:pt x="1344" y="981"/>
                      </a:lnTo>
                      <a:lnTo>
                        <a:pt x="1336" y="983"/>
                      </a:lnTo>
                      <a:lnTo>
                        <a:pt x="1329" y="984"/>
                      </a:lnTo>
                      <a:lnTo>
                        <a:pt x="1321" y="986"/>
                      </a:lnTo>
                      <a:lnTo>
                        <a:pt x="1314" y="987"/>
                      </a:lnTo>
                      <a:lnTo>
                        <a:pt x="1306" y="988"/>
                      </a:lnTo>
                      <a:lnTo>
                        <a:pt x="1300" y="988"/>
                      </a:lnTo>
                      <a:lnTo>
                        <a:pt x="1293" y="990"/>
                      </a:lnTo>
                      <a:lnTo>
                        <a:pt x="1285" y="991"/>
                      </a:lnTo>
                      <a:lnTo>
                        <a:pt x="1277" y="993"/>
                      </a:lnTo>
                      <a:lnTo>
                        <a:pt x="1270" y="993"/>
                      </a:lnTo>
                      <a:lnTo>
                        <a:pt x="1262" y="994"/>
                      </a:lnTo>
                      <a:lnTo>
                        <a:pt x="1255" y="996"/>
                      </a:lnTo>
                      <a:lnTo>
                        <a:pt x="1247" y="996"/>
                      </a:lnTo>
                      <a:lnTo>
                        <a:pt x="1240" y="997"/>
                      </a:lnTo>
                      <a:lnTo>
                        <a:pt x="1232" y="997"/>
                      </a:lnTo>
                      <a:lnTo>
                        <a:pt x="1226" y="998"/>
                      </a:lnTo>
                      <a:lnTo>
                        <a:pt x="1218" y="1000"/>
                      </a:lnTo>
                      <a:lnTo>
                        <a:pt x="1211" y="1000"/>
                      </a:lnTo>
                      <a:lnTo>
                        <a:pt x="1203" y="1001"/>
                      </a:lnTo>
                      <a:lnTo>
                        <a:pt x="1196" y="1001"/>
                      </a:lnTo>
                      <a:lnTo>
                        <a:pt x="1188" y="1003"/>
                      </a:lnTo>
                      <a:lnTo>
                        <a:pt x="1181" y="1003"/>
                      </a:lnTo>
                      <a:lnTo>
                        <a:pt x="1173" y="1004"/>
                      </a:lnTo>
                      <a:lnTo>
                        <a:pt x="1165" y="1004"/>
                      </a:lnTo>
                      <a:lnTo>
                        <a:pt x="1158" y="1004"/>
                      </a:lnTo>
                      <a:lnTo>
                        <a:pt x="1150" y="1005"/>
                      </a:lnTo>
                      <a:lnTo>
                        <a:pt x="1143" y="1005"/>
                      </a:lnTo>
                      <a:lnTo>
                        <a:pt x="1135" y="1005"/>
                      </a:lnTo>
                      <a:lnTo>
                        <a:pt x="1128" y="1007"/>
                      </a:lnTo>
                      <a:lnTo>
                        <a:pt x="1120" y="1007"/>
                      </a:lnTo>
                      <a:lnTo>
                        <a:pt x="1112" y="1007"/>
                      </a:lnTo>
                      <a:lnTo>
                        <a:pt x="1105" y="1008"/>
                      </a:lnTo>
                      <a:lnTo>
                        <a:pt x="1097" y="1008"/>
                      </a:lnTo>
                      <a:lnTo>
                        <a:pt x="1090" y="1008"/>
                      </a:lnTo>
                      <a:lnTo>
                        <a:pt x="1082" y="1008"/>
                      </a:lnTo>
                      <a:lnTo>
                        <a:pt x="1075" y="1008"/>
                      </a:lnTo>
                      <a:lnTo>
                        <a:pt x="1067" y="1010"/>
                      </a:lnTo>
                      <a:lnTo>
                        <a:pt x="1059" y="1010"/>
                      </a:lnTo>
                      <a:lnTo>
                        <a:pt x="1052" y="1010"/>
                      </a:lnTo>
                      <a:lnTo>
                        <a:pt x="1044" y="1010"/>
                      </a:lnTo>
                      <a:lnTo>
                        <a:pt x="1037" y="1010"/>
                      </a:lnTo>
                      <a:lnTo>
                        <a:pt x="1029" y="1010"/>
                      </a:lnTo>
                      <a:lnTo>
                        <a:pt x="1022" y="1010"/>
                      </a:lnTo>
                      <a:lnTo>
                        <a:pt x="1014" y="1010"/>
                      </a:lnTo>
                      <a:lnTo>
                        <a:pt x="1006" y="1010"/>
                      </a:lnTo>
                      <a:lnTo>
                        <a:pt x="999" y="1010"/>
                      </a:lnTo>
                      <a:lnTo>
                        <a:pt x="991" y="1010"/>
                      </a:lnTo>
                      <a:lnTo>
                        <a:pt x="984" y="1010"/>
                      </a:lnTo>
                      <a:lnTo>
                        <a:pt x="976" y="1010"/>
                      </a:lnTo>
                      <a:lnTo>
                        <a:pt x="967" y="1010"/>
                      </a:lnTo>
                      <a:lnTo>
                        <a:pt x="960" y="1010"/>
                      </a:lnTo>
                      <a:lnTo>
                        <a:pt x="952" y="1010"/>
                      </a:lnTo>
                      <a:lnTo>
                        <a:pt x="944" y="1010"/>
                      </a:lnTo>
                      <a:lnTo>
                        <a:pt x="937" y="1008"/>
                      </a:lnTo>
                      <a:lnTo>
                        <a:pt x="929" y="1008"/>
                      </a:lnTo>
                      <a:lnTo>
                        <a:pt x="922" y="1008"/>
                      </a:lnTo>
                      <a:lnTo>
                        <a:pt x="914" y="1008"/>
                      </a:lnTo>
                      <a:lnTo>
                        <a:pt x="907" y="1008"/>
                      </a:lnTo>
                      <a:lnTo>
                        <a:pt x="899" y="1007"/>
                      </a:lnTo>
                      <a:lnTo>
                        <a:pt x="891" y="1007"/>
                      </a:lnTo>
                      <a:lnTo>
                        <a:pt x="884" y="1007"/>
                      </a:lnTo>
                      <a:lnTo>
                        <a:pt x="876" y="1005"/>
                      </a:lnTo>
                      <a:lnTo>
                        <a:pt x="869" y="1005"/>
                      </a:lnTo>
                      <a:lnTo>
                        <a:pt x="861" y="1005"/>
                      </a:lnTo>
                      <a:lnTo>
                        <a:pt x="854" y="1004"/>
                      </a:lnTo>
                      <a:lnTo>
                        <a:pt x="846" y="1004"/>
                      </a:lnTo>
                      <a:lnTo>
                        <a:pt x="838" y="1004"/>
                      </a:lnTo>
                      <a:lnTo>
                        <a:pt x="831" y="1003"/>
                      </a:lnTo>
                      <a:lnTo>
                        <a:pt x="823" y="1003"/>
                      </a:lnTo>
                      <a:lnTo>
                        <a:pt x="817" y="1001"/>
                      </a:lnTo>
                      <a:lnTo>
                        <a:pt x="810" y="1001"/>
                      </a:lnTo>
                      <a:lnTo>
                        <a:pt x="802" y="1000"/>
                      </a:lnTo>
                      <a:lnTo>
                        <a:pt x="795" y="1000"/>
                      </a:lnTo>
                      <a:lnTo>
                        <a:pt x="787" y="998"/>
                      </a:lnTo>
                      <a:lnTo>
                        <a:pt x="779" y="997"/>
                      </a:lnTo>
                      <a:lnTo>
                        <a:pt x="772" y="997"/>
                      </a:lnTo>
                      <a:lnTo>
                        <a:pt x="764" y="996"/>
                      </a:lnTo>
                      <a:lnTo>
                        <a:pt x="757" y="996"/>
                      </a:lnTo>
                      <a:lnTo>
                        <a:pt x="749" y="994"/>
                      </a:lnTo>
                      <a:lnTo>
                        <a:pt x="742" y="993"/>
                      </a:lnTo>
                      <a:lnTo>
                        <a:pt x="734" y="993"/>
                      </a:lnTo>
                      <a:lnTo>
                        <a:pt x="726" y="991"/>
                      </a:lnTo>
                      <a:lnTo>
                        <a:pt x="720" y="990"/>
                      </a:lnTo>
                      <a:lnTo>
                        <a:pt x="713" y="988"/>
                      </a:lnTo>
                      <a:lnTo>
                        <a:pt x="705" y="988"/>
                      </a:lnTo>
                      <a:lnTo>
                        <a:pt x="698" y="987"/>
                      </a:lnTo>
                      <a:lnTo>
                        <a:pt x="690" y="986"/>
                      </a:lnTo>
                      <a:lnTo>
                        <a:pt x="683" y="984"/>
                      </a:lnTo>
                      <a:lnTo>
                        <a:pt x="675" y="983"/>
                      </a:lnTo>
                      <a:lnTo>
                        <a:pt x="669" y="981"/>
                      </a:lnTo>
                      <a:lnTo>
                        <a:pt x="661" y="981"/>
                      </a:lnTo>
                      <a:lnTo>
                        <a:pt x="654" y="980"/>
                      </a:lnTo>
                      <a:lnTo>
                        <a:pt x="646" y="979"/>
                      </a:lnTo>
                      <a:lnTo>
                        <a:pt x="640" y="977"/>
                      </a:lnTo>
                      <a:lnTo>
                        <a:pt x="633" y="976"/>
                      </a:lnTo>
                      <a:lnTo>
                        <a:pt x="625" y="974"/>
                      </a:lnTo>
                      <a:lnTo>
                        <a:pt x="617" y="973"/>
                      </a:lnTo>
                      <a:lnTo>
                        <a:pt x="611" y="972"/>
                      </a:lnTo>
                      <a:lnTo>
                        <a:pt x="604" y="970"/>
                      </a:lnTo>
                      <a:lnTo>
                        <a:pt x="596" y="969"/>
                      </a:lnTo>
                      <a:lnTo>
                        <a:pt x="589" y="967"/>
                      </a:lnTo>
                      <a:lnTo>
                        <a:pt x="583" y="966"/>
                      </a:lnTo>
                      <a:lnTo>
                        <a:pt x="575" y="963"/>
                      </a:lnTo>
                      <a:lnTo>
                        <a:pt x="567" y="962"/>
                      </a:lnTo>
                      <a:lnTo>
                        <a:pt x="561" y="960"/>
                      </a:lnTo>
                      <a:lnTo>
                        <a:pt x="554" y="959"/>
                      </a:lnTo>
                      <a:lnTo>
                        <a:pt x="546" y="957"/>
                      </a:lnTo>
                      <a:lnTo>
                        <a:pt x="540" y="956"/>
                      </a:lnTo>
                      <a:lnTo>
                        <a:pt x="533" y="953"/>
                      </a:lnTo>
                      <a:lnTo>
                        <a:pt x="527" y="952"/>
                      </a:lnTo>
                      <a:lnTo>
                        <a:pt x="519" y="950"/>
                      </a:lnTo>
                      <a:lnTo>
                        <a:pt x="513" y="949"/>
                      </a:lnTo>
                      <a:lnTo>
                        <a:pt x="505" y="946"/>
                      </a:lnTo>
                      <a:lnTo>
                        <a:pt x="498" y="945"/>
                      </a:lnTo>
                      <a:lnTo>
                        <a:pt x="492" y="943"/>
                      </a:lnTo>
                      <a:lnTo>
                        <a:pt x="484" y="941"/>
                      </a:lnTo>
                      <a:lnTo>
                        <a:pt x="478" y="939"/>
                      </a:lnTo>
                      <a:lnTo>
                        <a:pt x="471" y="938"/>
                      </a:lnTo>
                      <a:lnTo>
                        <a:pt x="465" y="935"/>
                      </a:lnTo>
                      <a:lnTo>
                        <a:pt x="458" y="934"/>
                      </a:lnTo>
                      <a:lnTo>
                        <a:pt x="451" y="931"/>
                      </a:lnTo>
                      <a:lnTo>
                        <a:pt x="445" y="929"/>
                      </a:lnTo>
                      <a:lnTo>
                        <a:pt x="437" y="928"/>
                      </a:lnTo>
                      <a:lnTo>
                        <a:pt x="431" y="925"/>
                      </a:lnTo>
                      <a:lnTo>
                        <a:pt x="425" y="924"/>
                      </a:lnTo>
                      <a:lnTo>
                        <a:pt x="418" y="921"/>
                      </a:lnTo>
                      <a:lnTo>
                        <a:pt x="412" y="919"/>
                      </a:lnTo>
                      <a:lnTo>
                        <a:pt x="406" y="917"/>
                      </a:lnTo>
                      <a:lnTo>
                        <a:pt x="398" y="914"/>
                      </a:lnTo>
                      <a:lnTo>
                        <a:pt x="392" y="912"/>
                      </a:lnTo>
                      <a:lnTo>
                        <a:pt x="386" y="910"/>
                      </a:lnTo>
                      <a:lnTo>
                        <a:pt x="380" y="908"/>
                      </a:lnTo>
                      <a:lnTo>
                        <a:pt x="372" y="905"/>
                      </a:lnTo>
                      <a:lnTo>
                        <a:pt x="366" y="903"/>
                      </a:lnTo>
                      <a:lnTo>
                        <a:pt x="360" y="901"/>
                      </a:lnTo>
                      <a:lnTo>
                        <a:pt x="354" y="898"/>
                      </a:lnTo>
                      <a:lnTo>
                        <a:pt x="348" y="896"/>
                      </a:lnTo>
                      <a:lnTo>
                        <a:pt x="340" y="894"/>
                      </a:lnTo>
                      <a:lnTo>
                        <a:pt x="334" y="891"/>
                      </a:lnTo>
                      <a:lnTo>
                        <a:pt x="328" y="888"/>
                      </a:lnTo>
                      <a:lnTo>
                        <a:pt x="322" y="886"/>
                      </a:lnTo>
                      <a:lnTo>
                        <a:pt x="316" y="884"/>
                      </a:lnTo>
                      <a:lnTo>
                        <a:pt x="310" y="881"/>
                      </a:lnTo>
                      <a:lnTo>
                        <a:pt x="304" y="879"/>
                      </a:lnTo>
                      <a:lnTo>
                        <a:pt x="298" y="876"/>
                      </a:lnTo>
                      <a:lnTo>
                        <a:pt x="292" y="873"/>
                      </a:lnTo>
                      <a:lnTo>
                        <a:pt x="286" y="870"/>
                      </a:lnTo>
                      <a:lnTo>
                        <a:pt x="280" y="867"/>
                      </a:lnTo>
                      <a:lnTo>
                        <a:pt x="274" y="866"/>
                      </a:lnTo>
                      <a:lnTo>
                        <a:pt x="268" y="863"/>
                      </a:lnTo>
                      <a:lnTo>
                        <a:pt x="263" y="860"/>
                      </a:lnTo>
                      <a:lnTo>
                        <a:pt x="257" y="857"/>
                      </a:lnTo>
                      <a:lnTo>
                        <a:pt x="251" y="855"/>
                      </a:lnTo>
                      <a:lnTo>
                        <a:pt x="245" y="852"/>
                      </a:lnTo>
                      <a:lnTo>
                        <a:pt x="239" y="849"/>
                      </a:lnTo>
                      <a:lnTo>
                        <a:pt x="233" y="846"/>
                      </a:lnTo>
                      <a:lnTo>
                        <a:pt x="228" y="843"/>
                      </a:lnTo>
                      <a:lnTo>
                        <a:pt x="222" y="841"/>
                      </a:lnTo>
                      <a:lnTo>
                        <a:pt x="216" y="838"/>
                      </a:lnTo>
                      <a:lnTo>
                        <a:pt x="212" y="835"/>
                      </a:lnTo>
                      <a:lnTo>
                        <a:pt x="206" y="832"/>
                      </a:lnTo>
                      <a:lnTo>
                        <a:pt x="200" y="829"/>
                      </a:lnTo>
                      <a:lnTo>
                        <a:pt x="195" y="827"/>
                      </a:lnTo>
                      <a:lnTo>
                        <a:pt x="189" y="822"/>
                      </a:lnTo>
                      <a:lnTo>
                        <a:pt x="185" y="819"/>
                      </a:lnTo>
                      <a:lnTo>
                        <a:pt x="178" y="817"/>
                      </a:lnTo>
                      <a:lnTo>
                        <a:pt x="172" y="814"/>
                      </a:lnTo>
                      <a:lnTo>
                        <a:pt x="168" y="811"/>
                      </a:lnTo>
                      <a:lnTo>
                        <a:pt x="163" y="808"/>
                      </a:lnTo>
                      <a:lnTo>
                        <a:pt x="157" y="804"/>
                      </a:lnTo>
                      <a:lnTo>
                        <a:pt x="153" y="801"/>
                      </a:lnTo>
                      <a:lnTo>
                        <a:pt x="147" y="798"/>
                      </a:lnTo>
                      <a:lnTo>
                        <a:pt x="142" y="796"/>
                      </a:lnTo>
                      <a:lnTo>
                        <a:pt x="138" y="793"/>
                      </a:lnTo>
                      <a:lnTo>
                        <a:pt x="132" y="788"/>
                      </a:lnTo>
                      <a:lnTo>
                        <a:pt x="127" y="786"/>
                      </a:lnTo>
                      <a:lnTo>
                        <a:pt x="122" y="783"/>
                      </a:lnTo>
                      <a:lnTo>
                        <a:pt x="116" y="779"/>
                      </a:lnTo>
                      <a:lnTo>
                        <a:pt x="112" y="776"/>
                      </a:lnTo>
                      <a:lnTo>
                        <a:pt x="107" y="773"/>
                      </a:lnTo>
                      <a:lnTo>
                        <a:pt x="103" y="769"/>
                      </a:lnTo>
                      <a:lnTo>
                        <a:pt x="98" y="766"/>
                      </a:lnTo>
                      <a:lnTo>
                        <a:pt x="92" y="763"/>
                      </a:lnTo>
                      <a:lnTo>
                        <a:pt x="88" y="759"/>
                      </a:lnTo>
                      <a:lnTo>
                        <a:pt x="83" y="756"/>
                      </a:lnTo>
                      <a:lnTo>
                        <a:pt x="79" y="753"/>
                      </a:lnTo>
                      <a:lnTo>
                        <a:pt x="74" y="749"/>
                      </a:lnTo>
                      <a:lnTo>
                        <a:pt x="69" y="746"/>
                      </a:lnTo>
                      <a:lnTo>
                        <a:pt x="65" y="742"/>
                      </a:lnTo>
                      <a:lnTo>
                        <a:pt x="60" y="739"/>
                      </a:lnTo>
                      <a:lnTo>
                        <a:pt x="56" y="735"/>
                      </a:lnTo>
                      <a:lnTo>
                        <a:pt x="53" y="732"/>
                      </a:lnTo>
                      <a:lnTo>
                        <a:pt x="48" y="728"/>
                      </a:lnTo>
                      <a:lnTo>
                        <a:pt x="44" y="725"/>
                      </a:lnTo>
                      <a:lnTo>
                        <a:pt x="39" y="721"/>
                      </a:lnTo>
                      <a:lnTo>
                        <a:pt x="35" y="718"/>
                      </a:lnTo>
                      <a:lnTo>
                        <a:pt x="32" y="714"/>
                      </a:lnTo>
                      <a:lnTo>
                        <a:pt x="27" y="711"/>
                      </a:lnTo>
                      <a:lnTo>
                        <a:pt x="23" y="707"/>
                      </a:lnTo>
                      <a:lnTo>
                        <a:pt x="18" y="704"/>
                      </a:lnTo>
                      <a:lnTo>
                        <a:pt x="15" y="700"/>
                      </a:lnTo>
                      <a:lnTo>
                        <a:pt x="10" y="697"/>
                      </a:lnTo>
                      <a:lnTo>
                        <a:pt x="7" y="693"/>
                      </a:lnTo>
                      <a:lnTo>
                        <a:pt x="3" y="688"/>
                      </a:lnTo>
                      <a:lnTo>
                        <a:pt x="0" y="686"/>
                      </a:lnTo>
                      <a:lnTo>
                        <a:pt x="0" y="686"/>
                      </a:lnTo>
                      <a:lnTo>
                        <a:pt x="0" y="325"/>
                      </a:lnTo>
                      <a:close/>
                    </a:path>
                  </a:pathLst>
                </a:custGeom>
                <a:solidFill>
                  <a:schemeClr val="bg1">
                    <a:lumMod val="50000"/>
                  </a:schemeClr>
                </a:solidFill>
                <a:ln w="28575">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5" name="Freeform 74"/>
                <p:cNvSpPr>
                  <a:spLocks/>
                </p:cNvSpPr>
                <p:nvPr/>
              </p:nvSpPr>
              <p:spPr bwMode="auto">
                <a:xfrm>
                  <a:off x="3414713" y="1797050"/>
                  <a:ext cx="1720850" cy="515937"/>
                </a:xfrm>
                <a:custGeom>
                  <a:avLst/>
                  <a:gdLst>
                    <a:gd name="T0" fmla="*/ 0 w 1433"/>
                    <a:gd name="T1" fmla="*/ 230 h 461"/>
                    <a:gd name="T2" fmla="*/ 665 w 1433"/>
                    <a:gd name="T3" fmla="*/ 461 h 461"/>
                    <a:gd name="T4" fmla="*/ 1433 w 1433"/>
                    <a:gd name="T5" fmla="*/ 0 h 461"/>
                    <a:gd name="T6" fmla="*/ 1432 w 1433"/>
                    <a:gd name="T7" fmla="*/ 0 h 461"/>
                    <a:gd name="T8" fmla="*/ 665 w 1433"/>
                    <a:gd name="T9" fmla="*/ 0 h 461"/>
                    <a:gd name="T10" fmla="*/ 0 w 1433"/>
                    <a:gd name="T11" fmla="*/ 230 h 461"/>
                  </a:gdLst>
                  <a:ahLst/>
                  <a:cxnLst>
                    <a:cxn ang="0">
                      <a:pos x="T0" y="T1"/>
                    </a:cxn>
                    <a:cxn ang="0">
                      <a:pos x="T2" y="T3"/>
                    </a:cxn>
                    <a:cxn ang="0">
                      <a:pos x="T4" y="T5"/>
                    </a:cxn>
                    <a:cxn ang="0">
                      <a:pos x="T6" y="T7"/>
                    </a:cxn>
                    <a:cxn ang="0">
                      <a:pos x="T8" y="T9"/>
                    </a:cxn>
                    <a:cxn ang="0">
                      <a:pos x="T10" y="T11"/>
                    </a:cxn>
                  </a:cxnLst>
                  <a:rect l="0" t="0" r="r" b="b"/>
                  <a:pathLst>
                    <a:path w="1433" h="461">
                      <a:moveTo>
                        <a:pt x="0" y="230"/>
                      </a:moveTo>
                      <a:cubicBezTo>
                        <a:pt x="137" y="373"/>
                        <a:pt x="390" y="461"/>
                        <a:pt x="665" y="461"/>
                      </a:cubicBezTo>
                      <a:cubicBezTo>
                        <a:pt x="1089" y="461"/>
                        <a:pt x="1433" y="254"/>
                        <a:pt x="1433" y="0"/>
                      </a:cubicBezTo>
                      <a:cubicBezTo>
                        <a:pt x="1433" y="0"/>
                        <a:pt x="1432" y="0"/>
                        <a:pt x="1432" y="0"/>
                      </a:cubicBezTo>
                      <a:lnTo>
                        <a:pt x="665" y="0"/>
                      </a:lnTo>
                      <a:lnTo>
                        <a:pt x="0" y="230"/>
                      </a:lnTo>
                      <a:close/>
                    </a:path>
                  </a:pathLst>
                </a:cu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75"/>
                <p:cNvSpPr>
                  <a:spLocks/>
                </p:cNvSpPr>
                <p:nvPr/>
              </p:nvSpPr>
              <p:spPr bwMode="auto">
                <a:xfrm>
                  <a:off x="3414713" y="1797050"/>
                  <a:ext cx="1720850" cy="515937"/>
                </a:xfrm>
                <a:custGeom>
                  <a:avLst/>
                  <a:gdLst>
                    <a:gd name="T0" fmla="*/ 0 w 1433"/>
                    <a:gd name="T1" fmla="*/ 230 h 461"/>
                    <a:gd name="T2" fmla="*/ 665 w 1433"/>
                    <a:gd name="T3" fmla="*/ 461 h 461"/>
                    <a:gd name="T4" fmla="*/ 1433 w 1433"/>
                    <a:gd name="T5" fmla="*/ 0 h 461"/>
                    <a:gd name="T6" fmla="*/ 1432 w 1433"/>
                    <a:gd name="T7" fmla="*/ 0 h 461"/>
                    <a:gd name="T8" fmla="*/ 665 w 1433"/>
                    <a:gd name="T9" fmla="*/ 0 h 461"/>
                    <a:gd name="T10" fmla="*/ 0 w 1433"/>
                    <a:gd name="T11" fmla="*/ 230 h 461"/>
                  </a:gdLst>
                  <a:ahLst/>
                  <a:cxnLst>
                    <a:cxn ang="0">
                      <a:pos x="T0" y="T1"/>
                    </a:cxn>
                    <a:cxn ang="0">
                      <a:pos x="T2" y="T3"/>
                    </a:cxn>
                    <a:cxn ang="0">
                      <a:pos x="T4" y="T5"/>
                    </a:cxn>
                    <a:cxn ang="0">
                      <a:pos x="T6" y="T7"/>
                    </a:cxn>
                    <a:cxn ang="0">
                      <a:pos x="T8" y="T9"/>
                    </a:cxn>
                    <a:cxn ang="0">
                      <a:pos x="T10" y="T11"/>
                    </a:cxn>
                  </a:cxnLst>
                  <a:rect l="0" t="0" r="r" b="b"/>
                  <a:pathLst>
                    <a:path w="1433" h="461">
                      <a:moveTo>
                        <a:pt x="0" y="230"/>
                      </a:moveTo>
                      <a:cubicBezTo>
                        <a:pt x="137" y="373"/>
                        <a:pt x="390" y="461"/>
                        <a:pt x="665" y="461"/>
                      </a:cubicBezTo>
                      <a:cubicBezTo>
                        <a:pt x="1089" y="461"/>
                        <a:pt x="1433" y="254"/>
                        <a:pt x="1433" y="0"/>
                      </a:cubicBezTo>
                      <a:cubicBezTo>
                        <a:pt x="1433" y="0"/>
                        <a:pt x="1432" y="0"/>
                        <a:pt x="1432" y="0"/>
                      </a:cubicBezTo>
                      <a:lnTo>
                        <a:pt x="665" y="0"/>
                      </a:lnTo>
                      <a:lnTo>
                        <a:pt x="0" y="230"/>
                      </a:lnTo>
                      <a:close/>
                    </a:path>
                  </a:pathLst>
                </a:custGeom>
                <a:noFill/>
                <a:ln w="28575">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extBox 1"/>
              <p:cNvSpPr txBox="1"/>
              <p:nvPr/>
            </p:nvSpPr>
            <p:spPr>
              <a:xfrm rot="20923549">
                <a:off x="8755850" y="3340744"/>
                <a:ext cx="1110404" cy="369332"/>
              </a:xfrm>
              <a:prstGeom prst="rect">
                <a:avLst/>
              </a:prstGeom>
              <a:noFill/>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Between</a:t>
                </a:r>
              </a:p>
            </p:txBody>
          </p:sp>
          <p:sp>
            <p:nvSpPr>
              <p:cNvPr id="27" name="TextBox 26"/>
              <p:cNvSpPr txBox="1"/>
              <p:nvPr/>
            </p:nvSpPr>
            <p:spPr>
              <a:xfrm rot="20575362">
                <a:off x="9593802" y="4424866"/>
                <a:ext cx="886647" cy="369332"/>
              </a:xfrm>
              <a:prstGeom prst="rect">
                <a:avLst/>
              </a:prstGeom>
              <a:noFill/>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Within</a:t>
                </a:r>
              </a:p>
            </p:txBody>
          </p:sp>
        </p:grpSp>
      </p:grpSp>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Try to think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Co-</a:t>
            </a:r>
            <a:r>
              <a:rPr lang="en-GB" altLang="de-DE" sz="2400" dirty="0">
                <a:latin typeface="Arial" panose="020B0604020202020204" pitchFamily="34" charset="0"/>
                <a:cs typeface="Arial" panose="020B0604020202020204" pitchFamily="34" charset="0"/>
              </a:rPr>
              <a:t>Variance’ in terms of ‘Variance’. </a:t>
            </a:r>
            <a:endParaRPr lang="en-GB" baseline="-25000" dirty="0">
              <a:solidFill>
                <a:schemeClr val="tx1">
                  <a:lumMod val="50000"/>
                  <a:lumOff val="50000"/>
                </a:schemeClr>
              </a:solidFill>
            </a:endParaRPr>
          </a:p>
        </p:txBody>
      </p:sp>
      <p:sp>
        <p:nvSpPr>
          <p:cNvPr id="8" name="TextBox 7">
            <a:extLst>
              <a:ext uri="{FF2B5EF4-FFF2-40B4-BE49-F238E27FC236}">
                <a16:creationId xmlns:a16="http://schemas.microsoft.com/office/drawing/2014/main" id="{AC3345E7-3790-4C40-BB7C-F945AE0654E7}"/>
              </a:ext>
            </a:extLst>
          </p:cNvPr>
          <p:cNvSpPr txBox="1"/>
          <p:nvPr/>
        </p:nvSpPr>
        <p:spPr>
          <a:xfrm>
            <a:off x="7395099" y="4823136"/>
            <a:ext cx="4713449" cy="1754326"/>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r>
              <a:rPr lang="en-GB" dirty="0">
                <a:solidFill>
                  <a:srgbClr val="6666FF"/>
                </a:solidFill>
                <a:latin typeface="Arial" panose="020B0604020202020204" pitchFamily="34" charset="0"/>
                <a:cs typeface="Arial" panose="020B0604020202020204" pitchFamily="34" charset="0"/>
              </a:rPr>
              <a:t>The next page contains some practical application. We take two randomly selected siblings per family, phenotype </a:t>
            </a:r>
            <a:r>
              <a:rPr lang="en-GB" dirty="0">
                <a:latin typeface="Arial" panose="020B0604020202020204" pitchFamily="34" charset="0"/>
                <a:cs typeface="Arial" panose="020B0604020202020204" pitchFamily="34" charset="0"/>
              </a:rPr>
              <a:t>one</a:t>
            </a:r>
            <a:r>
              <a:rPr lang="en-GB" dirty="0">
                <a:solidFill>
                  <a:srgbClr val="6666FF"/>
                </a:solidFill>
                <a:latin typeface="Arial" panose="020B0604020202020204" pitchFamily="34" charset="0"/>
                <a:cs typeface="Arial" panose="020B0604020202020204" pitchFamily="34" charset="0"/>
              </a:rPr>
              <a:t> and reproduce the </a:t>
            </a:r>
            <a:r>
              <a:rPr lang="en-GB" dirty="0">
                <a:latin typeface="Arial" panose="020B0604020202020204" pitchFamily="34" charset="0"/>
                <a:cs typeface="Arial" panose="020B0604020202020204" pitchFamily="34" charset="0"/>
              </a:rPr>
              <a:t>other</a:t>
            </a:r>
            <a:r>
              <a:rPr lang="en-GB" dirty="0">
                <a:solidFill>
                  <a:srgbClr val="6666FF"/>
                </a:solidFill>
                <a:latin typeface="Arial" panose="020B0604020202020204" pitchFamily="34" charset="0"/>
                <a:cs typeface="Arial" panose="020B0604020202020204" pitchFamily="34" charset="0"/>
              </a:rPr>
              <a:t>. The reproduced sibling is used as a representative (replacement) for the phenotyped sibling. </a:t>
            </a:r>
          </a:p>
        </p:txBody>
      </p:sp>
      <p:sp>
        <p:nvSpPr>
          <p:cNvPr id="59" name="Textfeld 5"/>
          <p:cNvSpPr txBox="1"/>
          <p:nvPr/>
        </p:nvSpPr>
        <p:spPr>
          <a:xfrm>
            <a:off x="11482016" y="6333663"/>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11</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0812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DF26078-1EC6-4B8C-BCF2-257659F608AE}"/>
              </a:ext>
            </a:extLst>
          </p:cNvPr>
          <p:cNvSpPr/>
          <p:nvPr/>
        </p:nvSpPr>
        <p:spPr>
          <a:xfrm>
            <a:off x="-1" y="1299724"/>
            <a:ext cx="12192001" cy="5558276"/>
          </a:xfrm>
          <a:prstGeom prst="rect">
            <a:avLst/>
          </a:prstGeom>
          <a:solidFill>
            <a:srgbClr val="FFFFFF">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TextBox 113"/>
          <p:cNvSpPr txBox="1"/>
          <p:nvPr/>
        </p:nvSpPr>
        <p:spPr>
          <a:xfrm>
            <a:off x="4839647" y="1996305"/>
            <a:ext cx="7242965" cy="424731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These</a:t>
            </a:r>
            <a:r>
              <a:rPr lang="en-GB" dirty="0">
                <a:solidFill>
                  <a:srgbClr val="0000FF"/>
                </a:solidFill>
                <a:latin typeface="Arial" panose="020B0604020202020204" pitchFamily="34" charset="0"/>
                <a:cs typeface="Arial" panose="020B0604020202020204" pitchFamily="34" charset="0"/>
              </a:rPr>
              <a:t> two blue dots </a:t>
            </a:r>
            <a:r>
              <a:rPr lang="en-GB" dirty="0">
                <a:latin typeface="Arial" panose="020B0604020202020204" pitchFamily="34" charset="0"/>
                <a:cs typeface="Arial" panose="020B0604020202020204" pitchFamily="34" charset="0"/>
              </a:rPr>
              <a:t>would symbolize such ‘one and the other’ sib-ling. They are both taken as offspring from the same random pair of parents* taken from the population, this is, they are both taken from</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the same random family. You see the other pairs of dots, each pair with </a:t>
            </a:r>
            <a:r>
              <a:rPr lang="en-GB"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 red </a:t>
            </a:r>
            <a:r>
              <a:rPr lang="en-GB" dirty="0">
                <a:latin typeface="Arial" panose="020B0604020202020204" pitchFamily="34" charset="0"/>
                <a:cs typeface="Arial" panose="020B0604020202020204" pitchFamily="34" charset="0"/>
              </a:rPr>
              <a:t>point in the scatter graph. </a:t>
            </a:r>
          </a:p>
          <a:p>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variance on the x-axis would be </a:t>
            </a:r>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sz="180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the variance between random individuals (each one represents its family). </a:t>
            </a:r>
          </a:p>
          <a:p>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variance on the y-axis would again be </a:t>
            </a:r>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sz="180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the variance between random individuals (each one represents its family).</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Dou you agree that, genuinely, on both axis we see the variance between random members of the population, hence, the variance on both axes is expectedly the same and it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indeed σ²</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a:t>
            </a:r>
          </a:p>
        </p:txBody>
      </p:sp>
      <p:sp>
        <p:nvSpPr>
          <p:cNvPr id="112" name="Rectangle 111"/>
          <p:cNvSpPr/>
          <p:nvPr/>
        </p:nvSpPr>
        <p:spPr>
          <a:xfrm>
            <a:off x="421808" y="1778952"/>
            <a:ext cx="4236819" cy="456751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9" name="Straight Connector 108"/>
          <p:cNvCxnSpPr>
            <a:stCxn id="3" idx="0"/>
          </p:cNvCxnSpPr>
          <p:nvPr/>
        </p:nvCxnSpPr>
        <p:spPr>
          <a:xfrm flipV="1">
            <a:off x="468316" y="2252536"/>
            <a:ext cx="4041120" cy="4053014"/>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5" name="Line 129"/>
          <p:cNvSpPr>
            <a:spLocks noChangeShapeType="1"/>
          </p:cNvSpPr>
          <p:nvPr/>
        </p:nvSpPr>
        <p:spPr bwMode="auto">
          <a:xfrm flipH="1">
            <a:off x="3211680" y="3416968"/>
            <a:ext cx="7105" cy="2807727"/>
          </a:xfrm>
          <a:prstGeom prst="line">
            <a:avLst/>
          </a:prstGeom>
          <a:noFill/>
          <a:ln w="12700">
            <a:solidFill>
              <a:srgbClr val="FF0000"/>
            </a:solidFill>
            <a:round/>
            <a:headEnd type="triangle" w="med" len="me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p>
        </p:txBody>
      </p:sp>
      <p:sp>
        <p:nvSpPr>
          <p:cNvPr id="74" name="Line 126"/>
          <p:cNvSpPr>
            <a:spLocks noChangeShapeType="1"/>
          </p:cNvSpPr>
          <p:nvPr/>
        </p:nvSpPr>
        <p:spPr bwMode="auto">
          <a:xfrm flipV="1">
            <a:off x="570311" y="3413795"/>
            <a:ext cx="2638442" cy="9554"/>
          </a:xfrm>
          <a:prstGeom prst="line">
            <a:avLst/>
          </a:prstGeom>
          <a:noFill/>
          <a:ln w="12700">
            <a:solidFill>
              <a:srgbClr val="FF0000"/>
            </a:solidFill>
            <a:round/>
            <a:headEnd type="triangle" w="med" len="me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p>
        </p:txBody>
      </p:sp>
      <p:sp>
        <p:nvSpPr>
          <p:cNvPr id="2" name="Line 2"/>
          <p:cNvSpPr>
            <a:spLocks noChangeShapeType="1"/>
          </p:cNvSpPr>
          <p:nvPr/>
        </p:nvSpPr>
        <p:spPr bwMode="auto">
          <a:xfrm flipH="1" flipV="1">
            <a:off x="440570" y="1881935"/>
            <a:ext cx="27743" cy="442678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3" name="Line 3"/>
          <p:cNvSpPr>
            <a:spLocks noChangeAspect="1" noChangeShapeType="1"/>
          </p:cNvSpPr>
          <p:nvPr/>
        </p:nvSpPr>
        <p:spPr bwMode="auto">
          <a:xfrm rot="5400000" flipV="1">
            <a:off x="2484065" y="4289800"/>
            <a:ext cx="0" cy="403149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4" name="Oval 4"/>
          <p:cNvSpPr>
            <a:spLocks noChangeArrowheads="1"/>
          </p:cNvSpPr>
          <p:nvPr/>
        </p:nvSpPr>
        <p:spPr bwMode="auto">
          <a:xfrm rot="18940180">
            <a:off x="3600418" y="6065810"/>
            <a:ext cx="215900" cy="215900"/>
          </a:xfrm>
          <a:prstGeom prst="ellipse">
            <a:avLst/>
          </a:prstGeom>
          <a:solidFill>
            <a:srgbClr val="BBE7CD"/>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 name="Oval 5"/>
          <p:cNvSpPr>
            <a:spLocks noChangeArrowheads="1"/>
          </p:cNvSpPr>
          <p:nvPr/>
        </p:nvSpPr>
        <p:spPr bwMode="auto">
          <a:xfrm rot="18940180">
            <a:off x="2782806" y="6078060"/>
            <a:ext cx="215900" cy="215900"/>
          </a:xfrm>
          <a:prstGeom prst="ellipse">
            <a:avLst/>
          </a:prstGeom>
          <a:solidFill>
            <a:srgbClr val="66FF33"/>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 name="Oval 6"/>
          <p:cNvSpPr>
            <a:spLocks noChangeArrowheads="1"/>
          </p:cNvSpPr>
          <p:nvPr/>
        </p:nvSpPr>
        <p:spPr bwMode="auto">
          <a:xfrm rot="18940180">
            <a:off x="2318457" y="6085863"/>
            <a:ext cx="215900" cy="215900"/>
          </a:xfrm>
          <a:prstGeom prst="ellipse">
            <a:avLst/>
          </a:prstGeom>
          <a:solidFill>
            <a:srgbClr val="8CA69A"/>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 name="Oval 7"/>
          <p:cNvSpPr>
            <a:spLocks noChangeArrowheads="1"/>
          </p:cNvSpPr>
          <p:nvPr/>
        </p:nvSpPr>
        <p:spPr bwMode="auto">
          <a:xfrm rot="18940180">
            <a:off x="2655386" y="6078060"/>
            <a:ext cx="215900" cy="215900"/>
          </a:xfrm>
          <a:prstGeom prst="ellipse">
            <a:avLst/>
          </a:prstGeom>
          <a:solidFill>
            <a:srgbClr val="89B082"/>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 name="Oval 8"/>
          <p:cNvSpPr>
            <a:spLocks noChangeArrowheads="1"/>
          </p:cNvSpPr>
          <p:nvPr/>
        </p:nvSpPr>
        <p:spPr bwMode="auto">
          <a:xfrm rot="18940180">
            <a:off x="4134226" y="6078061"/>
            <a:ext cx="215900" cy="215900"/>
          </a:xfrm>
          <a:prstGeom prst="ellipse">
            <a:avLst/>
          </a:prstGeom>
          <a:solidFill>
            <a:schemeClr val="bg1">
              <a:lumMod val="95000"/>
            </a:schemeClr>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 name="Oval 9"/>
          <p:cNvSpPr>
            <a:spLocks noChangeArrowheads="1"/>
          </p:cNvSpPr>
          <p:nvPr/>
        </p:nvSpPr>
        <p:spPr bwMode="auto">
          <a:xfrm rot="18940180">
            <a:off x="3430294" y="6079973"/>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 name="Oval 10"/>
          <p:cNvSpPr>
            <a:spLocks noChangeArrowheads="1"/>
          </p:cNvSpPr>
          <p:nvPr/>
        </p:nvSpPr>
        <p:spPr bwMode="auto">
          <a:xfrm rot="18940180">
            <a:off x="3104583" y="6088063"/>
            <a:ext cx="215900" cy="215900"/>
          </a:xfrm>
          <a:prstGeom prst="ellipse">
            <a:avLst/>
          </a:prstGeom>
          <a:solidFill>
            <a:schemeClr val="hlink"/>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1" name="Oval 11"/>
          <p:cNvSpPr>
            <a:spLocks noChangeArrowheads="1"/>
          </p:cNvSpPr>
          <p:nvPr/>
        </p:nvSpPr>
        <p:spPr bwMode="auto">
          <a:xfrm rot="18940180">
            <a:off x="3781620" y="6044031"/>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 name="Oval 12"/>
          <p:cNvSpPr>
            <a:spLocks noChangeArrowheads="1"/>
          </p:cNvSpPr>
          <p:nvPr/>
        </p:nvSpPr>
        <p:spPr bwMode="auto">
          <a:xfrm rot="13540180">
            <a:off x="577200" y="3851623"/>
            <a:ext cx="215900" cy="215900"/>
          </a:xfrm>
          <a:prstGeom prst="ellipse">
            <a:avLst/>
          </a:prstGeom>
          <a:solidFill>
            <a:srgbClr val="66FF33"/>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 name="Oval 13"/>
          <p:cNvSpPr>
            <a:spLocks noChangeArrowheads="1"/>
          </p:cNvSpPr>
          <p:nvPr/>
        </p:nvSpPr>
        <p:spPr bwMode="auto">
          <a:xfrm rot="13540180">
            <a:off x="493146" y="3764279"/>
            <a:ext cx="215900" cy="215900"/>
          </a:xfrm>
          <a:prstGeom prst="ellipse">
            <a:avLst/>
          </a:prstGeom>
          <a:solidFill>
            <a:srgbClr val="C3BF6F"/>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 name="Oval 14"/>
          <p:cNvSpPr>
            <a:spLocks noChangeArrowheads="1"/>
          </p:cNvSpPr>
          <p:nvPr/>
        </p:nvSpPr>
        <p:spPr bwMode="auto">
          <a:xfrm rot="13540180">
            <a:off x="466512" y="2738963"/>
            <a:ext cx="215900" cy="215900"/>
          </a:xfrm>
          <a:prstGeom prst="ellipse">
            <a:avLst/>
          </a:prstGeom>
          <a:solidFill>
            <a:schemeClr val="bg1">
              <a:lumMod val="95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5" name="Oval 15"/>
          <p:cNvSpPr>
            <a:spLocks noChangeArrowheads="1"/>
          </p:cNvSpPr>
          <p:nvPr/>
        </p:nvSpPr>
        <p:spPr bwMode="auto">
          <a:xfrm rot="13540180">
            <a:off x="485096" y="2477246"/>
            <a:ext cx="215900" cy="215900"/>
          </a:xfrm>
          <a:prstGeom prst="ellipse">
            <a:avLst/>
          </a:prstGeom>
          <a:solidFill>
            <a:srgbClr val="71C19D"/>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Oval 16"/>
          <p:cNvSpPr>
            <a:spLocks noChangeArrowheads="1"/>
          </p:cNvSpPr>
          <p:nvPr/>
        </p:nvSpPr>
        <p:spPr bwMode="auto">
          <a:xfrm rot="13540180">
            <a:off x="485096" y="1926640"/>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Oval 17"/>
          <p:cNvSpPr>
            <a:spLocks noChangeArrowheads="1"/>
          </p:cNvSpPr>
          <p:nvPr/>
        </p:nvSpPr>
        <p:spPr bwMode="auto">
          <a:xfrm rot="13540180">
            <a:off x="486346" y="3931719"/>
            <a:ext cx="215900" cy="215900"/>
          </a:xfrm>
          <a:prstGeom prst="ellipse">
            <a:avLst/>
          </a:prstGeom>
          <a:solidFill>
            <a:schemeClr val="tx1">
              <a:lumMod val="50000"/>
              <a:lumOff val="50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8" name="Oval 18"/>
          <p:cNvSpPr>
            <a:spLocks noChangeArrowheads="1"/>
          </p:cNvSpPr>
          <p:nvPr/>
        </p:nvSpPr>
        <p:spPr bwMode="auto">
          <a:xfrm rot="13540180">
            <a:off x="489910" y="3324276"/>
            <a:ext cx="215900" cy="215900"/>
          </a:xfrm>
          <a:prstGeom prst="ellipse">
            <a:avLst/>
          </a:prstGeom>
          <a:solidFill>
            <a:srgbClr val="0000FF"/>
          </a:solidFill>
          <a:ln w="28575">
            <a:solidFill>
              <a:schemeClr val="bg1">
                <a:lumMod val="75000"/>
              </a:schemeClr>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26" name="Oval 47"/>
          <p:cNvSpPr>
            <a:spLocks noChangeArrowheads="1"/>
          </p:cNvSpPr>
          <p:nvPr/>
        </p:nvSpPr>
        <p:spPr bwMode="auto">
          <a:xfrm rot="18940180">
            <a:off x="4533186" y="2866827"/>
            <a:ext cx="215900" cy="215900"/>
          </a:xfrm>
          <a:prstGeom prst="ellipse">
            <a:avLst/>
          </a:prstGeom>
          <a:solidFill>
            <a:srgbClr val="0000FF"/>
          </a:solidFill>
          <a:ln w="28575">
            <a:solidFill>
              <a:schemeClr val="bg1">
                <a:lumMod val="75000"/>
              </a:schemeClr>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 name="Oval 48"/>
          <p:cNvSpPr>
            <a:spLocks noChangeArrowheads="1"/>
          </p:cNvSpPr>
          <p:nvPr/>
        </p:nvSpPr>
        <p:spPr bwMode="auto">
          <a:xfrm rot="2136478">
            <a:off x="4845734" y="2867965"/>
            <a:ext cx="215900" cy="215900"/>
          </a:xfrm>
          <a:prstGeom prst="ellipse">
            <a:avLst/>
          </a:prstGeom>
          <a:solidFill>
            <a:schemeClr val="hlink"/>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5" name="Oval 115"/>
          <p:cNvSpPr>
            <a:spLocks noChangeArrowheads="1"/>
          </p:cNvSpPr>
          <p:nvPr/>
        </p:nvSpPr>
        <p:spPr bwMode="auto">
          <a:xfrm>
            <a:off x="3625625" y="3826477"/>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7" name="Oval 117"/>
          <p:cNvSpPr>
            <a:spLocks noChangeArrowheads="1"/>
          </p:cNvSpPr>
          <p:nvPr/>
        </p:nvSpPr>
        <p:spPr bwMode="auto">
          <a:xfrm>
            <a:off x="3381804" y="3953445"/>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8" name="Oval 118"/>
          <p:cNvSpPr>
            <a:spLocks noChangeArrowheads="1"/>
          </p:cNvSpPr>
          <p:nvPr/>
        </p:nvSpPr>
        <p:spPr bwMode="auto">
          <a:xfrm>
            <a:off x="2665870" y="3969352"/>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0" name="Oval 120"/>
          <p:cNvSpPr>
            <a:spLocks noChangeArrowheads="1"/>
          </p:cNvSpPr>
          <p:nvPr/>
        </p:nvSpPr>
        <p:spPr bwMode="auto">
          <a:xfrm>
            <a:off x="2898948" y="2609657"/>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1" name="Oval 121"/>
          <p:cNvSpPr>
            <a:spLocks noChangeArrowheads="1"/>
          </p:cNvSpPr>
          <p:nvPr/>
        </p:nvSpPr>
        <p:spPr bwMode="auto">
          <a:xfrm>
            <a:off x="4088252" y="2750746"/>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2" name="Oval 122"/>
          <p:cNvSpPr>
            <a:spLocks noChangeArrowheads="1"/>
          </p:cNvSpPr>
          <p:nvPr/>
        </p:nvSpPr>
        <p:spPr bwMode="auto">
          <a:xfrm>
            <a:off x="3822665" y="1978731"/>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6" name="Text Box 130"/>
          <p:cNvSpPr txBox="1">
            <a:spLocks noChangeArrowheads="1"/>
          </p:cNvSpPr>
          <p:nvPr/>
        </p:nvSpPr>
        <p:spPr bwMode="auto">
          <a:xfrm>
            <a:off x="359003" y="6390541"/>
            <a:ext cx="4642050"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Performance of the-one-</a:t>
            </a:r>
            <a:r>
              <a:rPr lang="en-GB" altLang="de-DE" sz="1800" dirty="0" err="1"/>
              <a:t>out-of</a:t>
            </a:r>
            <a:r>
              <a:rPr lang="en-GB" altLang="de-DE" sz="1800" dirty="0"/>
              <a:t> two siblings</a:t>
            </a:r>
          </a:p>
        </p:txBody>
      </p:sp>
      <p:sp>
        <p:nvSpPr>
          <p:cNvPr id="78" name="Text Box 130"/>
          <p:cNvSpPr txBox="1">
            <a:spLocks noChangeArrowheads="1"/>
          </p:cNvSpPr>
          <p:nvPr/>
        </p:nvSpPr>
        <p:spPr bwMode="auto">
          <a:xfrm rot="16200000">
            <a:off x="-2202824" y="3871459"/>
            <a:ext cx="4838633"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Performance of the other-</a:t>
            </a:r>
            <a:r>
              <a:rPr lang="en-GB" altLang="de-DE" sz="1800" dirty="0" err="1"/>
              <a:t>out-of</a:t>
            </a:r>
            <a:r>
              <a:rPr lang="en-GB" altLang="de-DE" sz="1800" dirty="0"/>
              <a:t> two siblings</a:t>
            </a:r>
          </a:p>
        </p:txBody>
      </p:sp>
      <p:sp>
        <p:nvSpPr>
          <p:cNvPr id="80" name="Oval 117"/>
          <p:cNvSpPr>
            <a:spLocks noChangeArrowheads="1"/>
          </p:cNvSpPr>
          <p:nvPr/>
        </p:nvSpPr>
        <p:spPr bwMode="auto">
          <a:xfrm>
            <a:off x="2397804" y="5822156"/>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1" name="Oval 117"/>
          <p:cNvSpPr>
            <a:spLocks noChangeArrowheads="1"/>
          </p:cNvSpPr>
          <p:nvPr/>
        </p:nvSpPr>
        <p:spPr bwMode="auto">
          <a:xfrm>
            <a:off x="1459249" y="5067612"/>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2" name="Oval 117"/>
          <p:cNvSpPr>
            <a:spLocks noChangeArrowheads="1"/>
          </p:cNvSpPr>
          <p:nvPr/>
        </p:nvSpPr>
        <p:spPr bwMode="auto">
          <a:xfrm>
            <a:off x="2169905" y="4077068"/>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3" name="Oval 117"/>
          <p:cNvSpPr>
            <a:spLocks noChangeArrowheads="1"/>
          </p:cNvSpPr>
          <p:nvPr/>
        </p:nvSpPr>
        <p:spPr bwMode="auto">
          <a:xfrm>
            <a:off x="1946862" y="3744140"/>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4" name="Oval 117"/>
          <p:cNvSpPr>
            <a:spLocks noChangeArrowheads="1"/>
          </p:cNvSpPr>
          <p:nvPr/>
        </p:nvSpPr>
        <p:spPr bwMode="auto">
          <a:xfrm>
            <a:off x="1685762" y="3643140"/>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3" name="Oval 12"/>
          <p:cNvSpPr>
            <a:spLocks noChangeArrowheads="1"/>
          </p:cNvSpPr>
          <p:nvPr/>
        </p:nvSpPr>
        <p:spPr bwMode="auto">
          <a:xfrm rot="13540180">
            <a:off x="475203" y="3562433"/>
            <a:ext cx="215900" cy="215900"/>
          </a:xfrm>
          <a:prstGeom prst="ellipse">
            <a:avLst/>
          </a:prstGeom>
          <a:solidFill>
            <a:schemeClr val="tx1">
              <a:lumMod val="50000"/>
              <a:lumOff val="50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4" name="Oval 12"/>
          <p:cNvSpPr>
            <a:spLocks noChangeArrowheads="1"/>
          </p:cNvSpPr>
          <p:nvPr/>
        </p:nvSpPr>
        <p:spPr bwMode="auto">
          <a:xfrm rot="13540180">
            <a:off x="629313" y="3739980"/>
            <a:ext cx="215900" cy="215900"/>
          </a:xfrm>
          <a:prstGeom prst="ellipse">
            <a:avLst/>
          </a:prstGeom>
          <a:solidFill>
            <a:srgbClr val="89B082"/>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 name="Oval 12"/>
          <p:cNvSpPr>
            <a:spLocks noChangeArrowheads="1"/>
          </p:cNvSpPr>
          <p:nvPr/>
        </p:nvSpPr>
        <p:spPr bwMode="auto">
          <a:xfrm rot="13540180">
            <a:off x="478203" y="4078016"/>
            <a:ext cx="215900" cy="215900"/>
          </a:xfrm>
          <a:prstGeom prst="ellipse">
            <a:avLst/>
          </a:prstGeom>
          <a:solidFill>
            <a:schemeClr val="bg1">
              <a:lumMod val="95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6" name="Oval 12"/>
          <p:cNvSpPr>
            <a:spLocks noChangeArrowheads="1"/>
          </p:cNvSpPr>
          <p:nvPr/>
        </p:nvSpPr>
        <p:spPr bwMode="auto">
          <a:xfrm rot="13540180">
            <a:off x="478275" y="5054140"/>
            <a:ext cx="215900" cy="215900"/>
          </a:xfrm>
          <a:prstGeom prst="ellipse">
            <a:avLst/>
          </a:prstGeom>
          <a:solidFill>
            <a:srgbClr val="6FC37B"/>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7" name="Oval 12"/>
          <p:cNvSpPr>
            <a:spLocks noChangeArrowheads="1"/>
          </p:cNvSpPr>
          <p:nvPr/>
        </p:nvSpPr>
        <p:spPr bwMode="auto">
          <a:xfrm rot="13540180">
            <a:off x="492837" y="5727546"/>
            <a:ext cx="215900" cy="215900"/>
          </a:xfrm>
          <a:prstGeom prst="ellipse">
            <a:avLst/>
          </a:prstGeom>
          <a:solidFill>
            <a:srgbClr val="C0C0C0"/>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8" name="Oval 6"/>
          <p:cNvSpPr>
            <a:spLocks noChangeArrowheads="1"/>
          </p:cNvSpPr>
          <p:nvPr/>
        </p:nvSpPr>
        <p:spPr bwMode="auto">
          <a:xfrm rot="18940180">
            <a:off x="1450587" y="6065810"/>
            <a:ext cx="215900" cy="215900"/>
          </a:xfrm>
          <a:prstGeom prst="ellipse">
            <a:avLst/>
          </a:prstGeom>
          <a:solidFill>
            <a:srgbClr val="8AB979"/>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9" name="Oval 6"/>
          <p:cNvSpPr>
            <a:spLocks noChangeArrowheads="1"/>
          </p:cNvSpPr>
          <p:nvPr/>
        </p:nvSpPr>
        <p:spPr bwMode="auto">
          <a:xfrm rot="18940180">
            <a:off x="2111373" y="6065810"/>
            <a:ext cx="215900" cy="215900"/>
          </a:xfrm>
          <a:prstGeom prst="ellipse">
            <a:avLst/>
          </a:prstGeom>
          <a:solidFill>
            <a:schemeClr val="bg1">
              <a:lumMod val="75000"/>
            </a:schemeClr>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Oval 6"/>
          <p:cNvSpPr>
            <a:spLocks noChangeArrowheads="1"/>
          </p:cNvSpPr>
          <p:nvPr/>
        </p:nvSpPr>
        <p:spPr bwMode="auto">
          <a:xfrm rot="18940180">
            <a:off x="1899381" y="6085862"/>
            <a:ext cx="215900" cy="215900"/>
          </a:xfrm>
          <a:prstGeom prst="ellipse">
            <a:avLst/>
          </a:prstGeom>
          <a:solidFill>
            <a:srgbClr val="89B082"/>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01" name="Oval 6"/>
          <p:cNvSpPr>
            <a:spLocks noChangeArrowheads="1"/>
          </p:cNvSpPr>
          <p:nvPr/>
        </p:nvSpPr>
        <p:spPr bwMode="auto">
          <a:xfrm rot="18940180">
            <a:off x="1622362" y="6078060"/>
            <a:ext cx="215900" cy="215900"/>
          </a:xfrm>
          <a:prstGeom prst="ellipse">
            <a:avLst/>
          </a:prstGeom>
          <a:solidFill>
            <a:srgbClr val="C3BF6F"/>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9" name="Oval 119"/>
          <p:cNvSpPr>
            <a:spLocks noChangeArrowheads="1"/>
          </p:cNvSpPr>
          <p:nvPr/>
        </p:nvSpPr>
        <p:spPr bwMode="auto">
          <a:xfrm>
            <a:off x="3136695" y="3353962"/>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13" name="TextBox 112"/>
          <p:cNvSpPr txBox="1"/>
          <p:nvPr/>
        </p:nvSpPr>
        <p:spPr>
          <a:xfrm>
            <a:off x="1270536" y="1881935"/>
            <a:ext cx="1003218"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i="1" dirty="0">
                <a:latin typeface="Arial" panose="020B0604020202020204" pitchFamily="34" charset="0"/>
                <a:cs typeface="Arial" panose="020B0604020202020204" pitchFamily="34" charset="0"/>
              </a:rPr>
              <a:t>E.g.</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r = 0.80</a:t>
            </a:r>
          </a:p>
          <a:p>
            <a:r>
              <a:rPr lang="en-GB" dirty="0">
                <a:latin typeface="Arial" panose="020B0604020202020204" pitchFamily="34" charset="0"/>
                <a:cs typeface="Arial" panose="020B0604020202020204" pitchFamily="34" charset="0"/>
              </a:rPr>
              <a:t>R²=0.64</a:t>
            </a:r>
          </a:p>
        </p:txBody>
      </p:sp>
      <p:sp>
        <p:nvSpPr>
          <p:cNvPr id="19" name="TextBox 18"/>
          <p:cNvSpPr txBox="1"/>
          <p:nvPr/>
        </p:nvSpPr>
        <p:spPr>
          <a:xfrm>
            <a:off x="96254" y="36000"/>
            <a:ext cx="11991490"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Take many random individuals from our Population: Variance between them is σ²</a:t>
            </a:r>
            <a:r>
              <a:rPr lang="en-GB" sz="2400" baseline="-25000" dirty="0">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a:t>
            </a:r>
            <a:br>
              <a:rPr lang="en-GB" sz="2400" baseline="-250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Take 1 offspring from each of many random families: Variance between them is σ²</a:t>
            </a:r>
            <a:r>
              <a:rPr lang="en-GB" sz="2400" baseline="-25000" dirty="0">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a:t>
            </a:r>
            <a:br>
              <a:rPr lang="en-GB" sz="2400" baseline="-250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Take again 1 (another one) offspring from each of many rand. fam.: Variance is σ²</a:t>
            </a:r>
            <a:r>
              <a:rPr lang="en-GB" sz="2400" baseline="-25000" dirty="0">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a:t>
            </a:r>
            <a:endParaRPr lang="en-GB" sz="2400" baseline="-25000" dirty="0">
              <a:latin typeface="Arial" panose="020B0604020202020204" pitchFamily="34" charset="0"/>
              <a:cs typeface="Arial" panose="020B0604020202020204" pitchFamily="34" charset="0"/>
            </a:endParaRPr>
          </a:p>
        </p:txBody>
      </p:sp>
      <p:sp>
        <p:nvSpPr>
          <p:cNvPr id="20" name="TextBox 19"/>
          <p:cNvSpPr txBox="1"/>
          <p:nvPr/>
        </p:nvSpPr>
        <p:spPr>
          <a:xfrm>
            <a:off x="4849092" y="1299724"/>
            <a:ext cx="7238652"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We discuss </a:t>
            </a:r>
            <a:r>
              <a:rPr lang="en-GB" dirty="0">
                <a:latin typeface="Arial" panose="020B0604020202020204" pitchFamily="34" charset="0"/>
                <a:cs typeface="Arial" panose="020B0604020202020204" pitchFamily="34" charset="0"/>
              </a:rPr>
              <a:t>genetic</a:t>
            </a:r>
            <a:r>
              <a:rPr lang="en-GB" dirty="0">
                <a:solidFill>
                  <a:schemeClr val="tx1">
                    <a:lumMod val="50000"/>
                    <a:lumOff val="50000"/>
                  </a:schemeClr>
                </a:solidFill>
                <a:latin typeface="Arial" panose="020B0604020202020204" pitchFamily="34" charset="0"/>
                <a:cs typeface="Arial" panose="020B0604020202020204" pitchFamily="34" charset="0"/>
              </a:rPr>
              <a:t> variance and covariance, hence, we discuss true</a:t>
            </a:r>
            <a:r>
              <a:rPr lang="en-GB" dirty="0">
                <a:latin typeface="Arial" panose="020B0604020202020204" pitchFamily="34" charset="0"/>
                <a:cs typeface="Arial" panose="020B0604020202020204" pitchFamily="34" charset="0"/>
              </a:rPr>
              <a:t>, genetic </a:t>
            </a:r>
            <a:r>
              <a:rPr lang="en-GB" dirty="0">
                <a:solidFill>
                  <a:schemeClr val="tx1">
                    <a:lumMod val="50000"/>
                    <a:lumOff val="50000"/>
                  </a:schemeClr>
                </a:solidFill>
                <a:latin typeface="Arial" panose="020B0604020202020204" pitchFamily="34" charset="0"/>
                <a:cs typeface="Arial" panose="020B0604020202020204" pitchFamily="34" charset="0"/>
              </a:rPr>
              <a:t>data. Data does not contain </a:t>
            </a:r>
            <a:r>
              <a:rPr lang="en-GB" dirty="0" err="1">
                <a:solidFill>
                  <a:schemeClr val="tx1">
                    <a:lumMod val="50000"/>
                    <a:lumOff val="50000"/>
                  </a:schemeClr>
                </a:solidFill>
                <a:latin typeface="Arial" panose="020B0604020202020204" pitchFamily="34" charset="0"/>
                <a:cs typeface="Arial" panose="020B0604020202020204" pitchFamily="34" charset="0"/>
              </a:rPr>
              <a:t>GxE</a:t>
            </a:r>
            <a:r>
              <a:rPr lang="en-GB" dirty="0">
                <a:solidFill>
                  <a:schemeClr val="tx1">
                    <a:lumMod val="50000"/>
                    <a:lumOff val="50000"/>
                  </a:schemeClr>
                </a:solidFill>
                <a:latin typeface="Arial" panose="020B0604020202020204" pitchFamily="34" charset="0"/>
                <a:cs typeface="Arial" panose="020B0604020202020204" pitchFamily="34" charset="0"/>
              </a:rPr>
              <a:t> nor error nor mistake.</a:t>
            </a:r>
          </a:p>
        </p:txBody>
      </p:sp>
      <p:cxnSp>
        <p:nvCxnSpPr>
          <p:cNvPr id="22" name="Gerade Verbindung mit Pfeil 21">
            <a:extLst>
              <a:ext uri="{FF2B5EF4-FFF2-40B4-BE49-F238E27FC236}">
                <a16:creationId xmlns:a16="http://schemas.microsoft.com/office/drawing/2014/main" id="{C67AD7B5-042D-415B-85BD-551FCEB1553F}"/>
              </a:ext>
            </a:extLst>
          </p:cNvPr>
          <p:cNvCxnSpPr>
            <a:cxnSpLocks/>
            <a:stCxn id="27" idx="4"/>
            <a:endCxn id="10" idx="7"/>
          </p:cNvCxnSpPr>
          <p:nvPr/>
        </p:nvCxnSpPr>
        <p:spPr>
          <a:xfrm flipH="1">
            <a:off x="3213795" y="3063680"/>
            <a:ext cx="1677037" cy="3024391"/>
          </a:xfrm>
          <a:prstGeom prst="straightConnector1">
            <a:avLst/>
          </a:prstGeom>
          <a:ln>
            <a:solidFill>
              <a:srgbClr val="0070C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Gerade Verbindung mit Pfeil 54">
            <a:extLst>
              <a:ext uri="{FF2B5EF4-FFF2-40B4-BE49-F238E27FC236}">
                <a16:creationId xmlns:a16="http://schemas.microsoft.com/office/drawing/2014/main" id="{A6553469-542D-4CEC-9228-0C4326E0D17C}"/>
              </a:ext>
            </a:extLst>
          </p:cNvPr>
          <p:cNvCxnSpPr>
            <a:cxnSpLocks/>
            <a:stCxn id="26" idx="1"/>
            <a:endCxn id="18" idx="3"/>
          </p:cNvCxnSpPr>
          <p:nvPr/>
        </p:nvCxnSpPr>
        <p:spPr>
          <a:xfrm flipH="1">
            <a:off x="705802" y="2973515"/>
            <a:ext cx="3827392" cy="459973"/>
          </a:xfrm>
          <a:prstGeom prst="straightConnector1">
            <a:avLst/>
          </a:prstGeom>
          <a:ln>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36307760-9E5E-4B92-8935-19D91BF1CB67}"/>
              </a:ext>
            </a:extLst>
          </p:cNvPr>
          <p:cNvSpPr/>
          <p:nvPr/>
        </p:nvSpPr>
        <p:spPr>
          <a:xfrm>
            <a:off x="4488482" y="2805265"/>
            <a:ext cx="615820" cy="336747"/>
          </a:xfrm>
          <a:prstGeom prst="rect">
            <a:avLst/>
          </a:prstGeom>
          <a:solidFill>
            <a:srgbClr val="FFFFFF">
              <a:alpha val="87843"/>
            </a:srgb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feld 5">
            <a:extLst>
              <a:ext uri="{FF2B5EF4-FFF2-40B4-BE49-F238E27FC236}">
                <a16:creationId xmlns:a16="http://schemas.microsoft.com/office/drawing/2014/main" id="{1A6002CD-F7AD-4BBB-86A7-3E31C37A4B31}"/>
              </a:ext>
            </a:extLst>
          </p:cNvPr>
          <p:cNvSpPr txBox="1"/>
          <p:nvPr/>
        </p:nvSpPr>
        <p:spPr>
          <a:xfrm>
            <a:off x="11486198" y="3171433"/>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12</a:t>
            </a:fld>
            <a:endParaRPr lang="en-GB" sz="24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F76B194D-12BD-4123-A156-E33EC38D409B}"/>
              </a:ext>
            </a:extLst>
          </p:cNvPr>
          <p:cNvSpPr txBox="1"/>
          <p:nvPr/>
        </p:nvSpPr>
        <p:spPr>
          <a:xfrm>
            <a:off x="5606249" y="6391595"/>
            <a:ext cx="6445186" cy="353943"/>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1700" dirty="0">
                <a:latin typeface="Arial" panose="020B0604020202020204" pitchFamily="34" charset="0"/>
                <a:cs typeface="Arial" panose="020B0604020202020204" pitchFamily="34" charset="0"/>
              </a:rPr>
              <a:t>*wording is for are full-sib families. Could be half-sib families, too.</a:t>
            </a:r>
          </a:p>
        </p:txBody>
      </p:sp>
    </p:spTree>
    <p:extLst>
      <p:ext uri="{BB962C8B-B14F-4D97-AF65-F5344CB8AC3E}">
        <p14:creationId xmlns:p14="http://schemas.microsoft.com/office/powerpoint/2010/main" val="11496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23"/>
                                        </p:tgtEl>
                                      </p:cBhvr>
                                    </p:animEffect>
                                    <p:set>
                                      <p:cBhvr>
                                        <p:cTn id="7" dur="1" fill="hold">
                                          <p:stCondLst>
                                            <p:cond delay="1999"/>
                                          </p:stCondLst>
                                        </p:cTn>
                                        <p:tgtEl>
                                          <p:spTgt spid="2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nodeType="clickEffect">
                                  <p:stCondLst>
                                    <p:cond delay="0"/>
                                  </p:stCondLst>
                                  <p:childTnLst>
                                    <p:animEffect transition="out" filter="wipe(left)">
                                      <p:cBhvr>
                                        <p:cTn id="11" dur="500"/>
                                        <p:tgtEl>
                                          <p:spTgt spid="55"/>
                                        </p:tgtEl>
                                      </p:cBhvr>
                                    </p:animEffect>
                                    <p:set>
                                      <p:cBhvr>
                                        <p:cTn id="12" dur="1" fill="hold">
                                          <p:stCondLst>
                                            <p:cond delay="499"/>
                                          </p:stCondLst>
                                        </p:cTn>
                                        <p:tgtEl>
                                          <p:spTgt spid="55"/>
                                        </p:tgtEl>
                                        <p:attrNameLst>
                                          <p:attrName>style.visibility</p:attrName>
                                        </p:attrNameLst>
                                      </p:cBhvr>
                                      <p:to>
                                        <p:strVal val="hidden"/>
                                      </p:to>
                                    </p:set>
                                  </p:childTnLst>
                                </p:cTn>
                              </p:par>
                              <p:par>
                                <p:cTn id="13" presetID="22" presetClass="exit" presetSubtype="8" fill="hold" nodeType="withEffect">
                                  <p:stCondLst>
                                    <p:cond delay="0"/>
                                  </p:stCondLst>
                                  <p:childTnLst>
                                    <p:animEffect transition="out" filter="wipe(left)">
                                      <p:cBhvr>
                                        <p:cTn id="14" dur="2000"/>
                                        <p:tgtEl>
                                          <p:spTgt spid="22"/>
                                        </p:tgtEl>
                                      </p:cBhvr>
                                    </p:animEffect>
                                    <p:set>
                                      <p:cBhvr>
                                        <p:cTn id="15" dur="1" fill="hold">
                                          <p:stCondLst>
                                            <p:cond delay="1999"/>
                                          </p:stCondLst>
                                        </p:cTn>
                                        <p:tgtEl>
                                          <p:spTgt spid="22"/>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11"/>
          <p:cNvSpPr/>
          <p:nvPr/>
        </p:nvSpPr>
        <p:spPr>
          <a:xfrm>
            <a:off x="421808" y="708077"/>
            <a:ext cx="4236819" cy="456751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Line 2"/>
          <p:cNvSpPr>
            <a:spLocks noChangeShapeType="1"/>
          </p:cNvSpPr>
          <p:nvPr/>
        </p:nvSpPr>
        <p:spPr bwMode="auto">
          <a:xfrm flipH="1" flipV="1">
            <a:off x="440570" y="811060"/>
            <a:ext cx="27743" cy="442678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3" name="Line 3"/>
          <p:cNvSpPr>
            <a:spLocks noChangeAspect="1" noChangeShapeType="1"/>
          </p:cNvSpPr>
          <p:nvPr/>
        </p:nvSpPr>
        <p:spPr bwMode="auto">
          <a:xfrm rot="5400000" flipV="1">
            <a:off x="2484065" y="3218925"/>
            <a:ext cx="0" cy="403149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dirty="0"/>
          </a:p>
        </p:txBody>
      </p:sp>
      <p:sp>
        <p:nvSpPr>
          <p:cNvPr id="4" name="Oval 4"/>
          <p:cNvSpPr>
            <a:spLocks noChangeArrowheads="1"/>
          </p:cNvSpPr>
          <p:nvPr/>
        </p:nvSpPr>
        <p:spPr bwMode="auto">
          <a:xfrm rot="18940180">
            <a:off x="3600418" y="4994935"/>
            <a:ext cx="215900" cy="215900"/>
          </a:xfrm>
          <a:prstGeom prst="ellipse">
            <a:avLst/>
          </a:prstGeom>
          <a:solidFill>
            <a:srgbClr val="BBE7CD"/>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 name="Oval 5"/>
          <p:cNvSpPr>
            <a:spLocks noChangeArrowheads="1"/>
          </p:cNvSpPr>
          <p:nvPr/>
        </p:nvSpPr>
        <p:spPr bwMode="auto">
          <a:xfrm rot="18940180">
            <a:off x="2782806" y="5007185"/>
            <a:ext cx="215900" cy="215900"/>
          </a:xfrm>
          <a:prstGeom prst="ellipse">
            <a:avLst/>
          </a:prstGeom>
          <a:solidFill>
            <a:srgbClr val="66FF33"/>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 name="Oval 6"/>
          <p:cNvSpPr>
            <a:spLocks noChangeArrowheads="1"/>
          </p:cNvSpPr>
          <p:nvPr/>
        </p:nvSpPr>
        <p:spPr bwMode="auto">
          <a:xfrm rot="18940180">
            <a:off x="2318457" y="5014988"/>
            <a:ext cx="215900" cy="215900"/>
          </a:xfrm>
          <a:prstGeom prst="ellipse">
            <a:avLst/>
          </a:prstGeom>
          <a:solidFill>
            <a:srgbClr val="8CA69A"/>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 name="Oval 7"/>
          <p:cNvSpPr>
            <a:spLocks noChangeArrowheads="1"/>
          </p:cNvSpPr>
          <p:nvPr/>
        </p:nvSpPr>
        <p:spPr bwMode="auto">
          <a:xfrm rot="18940180">
            <a:off x="2655386" y="5007185"/>
            <a:ext cx="215900" cy="215900"/>
          </a:xfrm>
          <a:prstGeom prst="ellipse">
            <a:avLst/>
          </a:prstGeom>
          <a:solidFill>
            <a:srgbClr val="89B082"/>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 name="Oval 8"/>
          <p:cNvSpPr>
            <a:spLocks noChangeArrowheads="1"/>
          </p:cNvSpPr>
          <p:nvPr/>
        </p:nvSpPr>
        <p:spPr bwMode="auto">
          <a:xfrm rot="18940180">
            <a:off x="4134226" y="5007186"/>
            <a:ext cx="215900" cy="215900"/>
          </a:xfrm>
          <a:prstGeom prst="ellipse">
            <a:avLst/>
          </a:prstGeom>
          <a:solidFill>
            <a:schemeClr val="bg1">
              <a:lumMod val="95000"/>
            </a:schemeClr>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 name="Oval 9"/>
          <p:cNvSpPr>
            <a:spLocks noChangeArrowheads="1"/>
          </p:cNvSpPr>
          <p:nvPr/>
        </p:nvSpPr>
        <p:spPr bwMode="auto">
          <a:xfrm rot="18940180">
            <a:off x="3430294" y="5009098"/>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 name="Oval 10"/>
          <p:cNvSpPr>
            <a:spLocks noChangeArrowheads="1"/>
          </p:cNvSpPr>
          <p:nvPr/>
        </p:nvSpPr>
        <p:spPr bwMode="auto">
          <a:xfrm rot="18940180">
            <a:off x="3104583" y="5017188"/>
            <a:ext cx="215900" cy="215900"/>
          </a:xfrm>
          <a:prstGeom prst="ellipse">
            <a:avLst/>
          </a:prstGeom>
          <a:solidFill>
            <a:schemeClr val="hlink"/>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1" name="Oval 11"/>
          <p:cNvSpPr>
            <a:spLocks noChangeArrowheads="1"/>
          </p:cNvSpPr>
          <p:nvPr/>
        </p:nvSpPr>
        <p:spPr bwMode="auto">
          <a:xfrm rot="18940180">
            <a:off x="3781620" y="4973156"/>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 name="Oval 12"/>
          <p:cNvSpPr>
            <a:spLocks noChangeArrowheads="1"/>
          </p:cNvSpPr>
          <p:nvPr/>
        </p:nvSpPr>
        <p:spPr bwMode="auto">
          <a:xfrm rot="13540180">
            <a:off x="577200" y="2780748"/>
            <a:ext cx="215900" cy="215900"/>
          </a:xfrm>
          <a:prstGeom prst="ellipse">
            <a:avLst/>
          </a:prstGeom>
          <a:solidFill>
            <a:srgbClr val="66FF33"/>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 name="Oval 13"/>
          <p:cNvSpPr>
            <a:spLocks noChangeArrowheads="1"/>
          </p:cNvSpPr>
          <p:nvPr/>
        </p:nvSpPr>
        <p:spPr bwMode="auto">
          <a:xfrm rot="13540180">
            <a:off x="493146" y="2693404"/>
            <a:ext cx="215900" cy="215900"/>
          </a:xfrm>
          <a:prstGeom prst="ellipse">
            <a:avLst/>
          </a:prstGeom>
          <a:solidFill>
            <a:srgbClr val="C3BF6F"/>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 name="Oval 14"/>
          <p:cNvSpPr>
            <a:spLocks noChangeArrowheads="1"/>
          </p:cNvSpPr>
          <p:nvPr/>
        </p:nvSpPr>
        <p:spPr bwMode="auto">
          <a:xfrm rot="13540180">
            <a:off x="466512" y="1668088"/>
            <a:ext cx="215900" cy="215900"/>
          </a:xfrm>
          <a:prstGeom prst="ellipse">
            <a:avLst/>
          </a:prstGeom>
          <a:solidFill>
            <a:schemeClr val="bg1">
              <a:lumMod val="95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5" name="Oval 15"/>
          <p:cNvSpPr>
            <a:spLocks noChangeArrowheads="1"/>
          </p:cNvSpPr>
          <p:nvPr/>
        </p:nvSpPr>
        <p:spPr bwMode="auto">
          <a:xfrm rot="13540180">
            <a:off x="485096" y="1406371"/>
            <a:ext cx="215900" cy="215900"/>
          </a:xfrm>
          <a:prstGeom prst="ellipse">
            <a:avLst/>
          </a:prstGeom>
          <a:solidFill>
            <a:srgbClr val="71C19D"/>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Oval 16"/>
          <p:cNvSpPr>
            <a:spLocks noChangeArrowheads="1"/>
          </p:cNvSpPr>
          <p:nvPr/>
        </p:nvSpPr>
        <p:spPr bwMode="auto">
          <a:xfrm rot="13540180">
            <a:off x="485096" y="855765"/>
            <a:ext cx="215900" cy="215900"/>
          </a:xfrm>
          <a:prstGeom prst="ellipse">
            <a:avLst/>
          </a:prstGeom>
          <a:solidFill>
            <a:srgbClr val="8CA69A"/>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Oval 17"/>
          <p:cNvSpPr>
            <a:spLocks noChangeArrowheads="1"/>
          </p:cNvSpPr>
          <p:nvPr/>
        </p:nvSpPr>
        <p:spPr bwMode="auto">
          <a:xfrm rot="13540180">
            <a:off x="486346" y="2860844"/>
            <a:ext cx="215900" cy="215900"/>
          </a:xfrm>
          <a:prstGeom prst="ellipse">
            <a:avLst/>
          </a:prstGeom>
          <a:solidFill>
            <a:schemeClr val="tx1">
              <a:lumMod val="50000"/>
              <a:lumOff val="50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8" name="Oval 18"/>
          <p:cNvSpPr>
            <a:spLocks noChangeArrowheads="1"/>
          </p:cNvSpPr>
          <p:nvPr/>
        </p:nvSpPr>
        <p:spPr bwMode="auto">
          <a:xfrm rot="13540180">
            <a:off x="489910" y="2253401"/>
            <a:ext cx="215900" cy="215900"/>
          </a:xfrm>
          <a:prstGeom prst="ellipse">
            <a:avLst/>
          </a:prstGeom>
          <a:solidFill>
            <a:srgbClr val="0000FF"/>
          </a:solidFill>
          <a:ln w="28575">
            <a:solidFill>
              <a:schemeClr val="bg1">
                <a:lumMod val="75000"/>
              </a:schemeClr>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5" name="Oval 115"/>
          <p:cNvSpPr>
            <a:spLocks noChangeArrowheads="1"/>
          </p:cNvSpPr>
          <p:nvPr/>
        </p:nvSpPr>
        <p:spPr bwMode="auto">
          <a:xfrm>
            <a:off x="3625625" y="2755602"/>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7" name="Oval 117"/>
          <p:cNvSpPr>
            <a:spLocks noChangeArrowheads="1"/>
          </p:cNvSpPr>
          <p:nvPr/>
        </p:nvSpPr>
        <p:spPr bwMode="auto">
          <a:xfrm>
            <a:off x="3381804" y="2882570"/>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8" name="Oval 118"/>
          <p:cNvSpPr>
            <a:spLocks noChangeArrowheads="1"/>
          </p:cNvSpPr>
          <p:nvPr/>
        </p:nvSpPr>
        <p:spPr bwMode="auto">
          <a:xfrm>
            <a:off x="2665870" y="2898477"/>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0" name="Oval 120"/>
          <p:cNvSpPr>
            <a:spLocks noChangeArrowheads="1"/>
          </p:cNvSpPr>
          <p:nvPr/>
        </p:nvSpPr>
        <p:spPr bwMode="auto">
          <a:xfrm>
            <a:off x="2898948" y="1538782"/>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1" name="Oval 121"/>
          <p:cNvSpPr>
            <a:spLocks noChangeArrowheads="1"/>
          </p:cNvSpPr>
          <p:nvPr/>
        </p:nvSpPr>
        <p:spPr bwMode="auto">
          <a:xfrm>
            <a:off x="4088252" y="1679871"/>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2" name="Oval 122"/>
          <p:cNvSpPr>
            <a:spLocks noChangeArrowheads="1"/>
          </p:cNvSpPr>
          <p:nvPr/>
        </p:nvSpPr>
        <p:spPr bwMode="auto">
          <a:xfrm>
            <a:off x="3822665" y="907856"/>
            <a:ext cx="144463"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76" name="Text Box 130"/>
          <p:cNvSpPr txBox="1">
            <a:spLocks noChangeArrowheads="1"/>
          </p:cNvSpPr>
          <p:nvPr/>
        </p:nvSpPr>
        <p:spPr bwMode="auto">
          <a:xfrm>
            <a:off x="359003" y="5319666"/>
            <a:ext cx="4642050"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Performance of the-one-</a:t>
            </a:r>
            <a:r>
              <a:rPr lang="en-GB" altLang="de-DE" sz="1800" dirty="0" err="1"/>
              <a:t>out-of</a:t>
            </a:r>
            <a:r>
              <a:rPr lang="en-GB" altLang="de-DE" sz="1800" dirty="0"/>
              <a:t> two siblings</a:t>
            </a:r>
          </a:p>
        </p:txBody>
      </p:sp>
      <p:sp>
        <p:nvSpPr>
          <p:cNvPr id="78" name="Text Box 130"/>
          <p:cNvSpPr txBox="1">
            <a:spLocks noChangeArrowheads="1"/>
          </p:cNvSpPr>
          <p:nvPr/>
        </p:nvSpPr>
        <p:spPr bwMode="auto">
          <a:xfrm rot="16200000">
            <a:off x="-2202824" y="2800584"/>
            <a:ext cx="4838633"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Performance of the other-</a:t>
            </a:r>
            <a:r>
              <a:rPr lang="en-GB" altLang="de-DE" sz="1800" dirty="0" err="1"/>
              <a:t>out-of</a:t>
            </a:r>
            <a:r>
              <a:rPr lang="en-GB" altLang="de-DE" sz="1800" dirty="0"/>
              <a:t> two siblings</a:t>
            </a:r>
          </a:p>
        </p:txBody>
      </p:sp>
      <p:sp>
        <p:nvSpPr>
          <p:cNvPr id="80" name="Oval 117"/>
          <p:cNvSpPr>
            <a:spLocks noChangeArrowheads="1"/>
          </p:cNvSpPr>
          <p:nvPr/>
        </p:nvSpPr>
        <p:spPr bwMode="auto">
          <a:xfrm>
            <a:off x="2397804" y="4751281"/>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1" name="Oval 117"/>
          <p:cNvSpPr>
            <a:spLocks noChangeArrowheads="1"/>
          </p:cNvSpPr>
          <p:nvPr/>
        </p:nvSpPr>
        <p:spPr bwMode="auto">
          <a:xfrm>
            <a:off x="1459249" y="3996737"/>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2" name="Oval 117"/>
          <p:cNvSpPr>
            <a:spLocks noChangeArrowheads="1"/>
          </p:cNvSpPr>
          <p:nvPr/>
        </p:nvSpPr>
        <p:spPr bwMode="auto">
          <a:xfrm>
            <a:off x="2169905" y="3006193"/>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3" name="Oval 117"/>
          <p:cNvSpPr>
            <a:spLocks noChangeArrowheads="1"/>
          </p:cNvSpPr>
          <p:nvPr/>
        </p:nvSpPr>
        <p:spPr bwMode="auto">
          <a:xfrm>
            <a:off x="1946862" y="2673265"/>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84" name="Oval 117"/>
          <p:cNvSpPr>
            <a:spLocks noChangeArrowheads="1"/>
          </p:cNvSpPr>
          <p:nvPr/>
        </p:nvSpPr>
        <p:spPr bwMode="auto">
          <a:xfrm>
            <a:off x="1685762" y="2572265"/>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3" name="Oval 12"/>
          <p:cNvSpPr>
            <a:spLocks noChangeArrowheads="1"/>
          </p:cNvSpPr>
          <p:nvPr/>
        </p:nvSpPr>
        <p:spPr bwMode="auto">
          <a:xfrm rot="13540180">
            <a:off x="475203" y="2491558"/>
            <a:ext cx="215900" cy="215900"/>
          </a:xfrm>
          <a:prstGeom prst="ellipse">
            <a:avLst/>
          </a:prstGeom>
          <a:solidFill>
            <a:schemeClr val="tx1">
              <a:lumMod val="50000"/>
              <a:lumOff val="50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4" name="Oval 12"/>
          <p:cNvSpPr>
            <a:spLocks noChangeArrowheads="1"/>
          </p:cNvSpPr>
          <p:nvPr/>
        </p:nvSpPr>
        <p:spPr bwMode="auto">
          <a:xfrm rot="13540180">
            <a:off x="629313" y="2669105"/>
            <a:ext cx="215900" cy="215900"/>
          </a:xfrm>
          <a:prstGeom prst="ellipse">
            <a:avLst/>
          </a:prstGeom>
          <a:solidFill>
            <a:srgbClr val="89B082"/>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 name="Oval 12"/>
          <p:cNvSpPr>
            <a:spLocks noChangeArrowheads="1"/>
          </p:cNvSpPr>
          <p:nvPr/>
        </p:nvSpPr>
        <p:spPr bwMode="auto">
          <a:xfrm rot="13540180">
            <a:off x="478203" y="3007141"/>
            <a:ext cx="215900" cy="215900"/>
          </a:xfrm>
          <a:prstGeom prst="ellipse">
            <a:avLst/>
          </a:prstGeom>
          <a:solidFill>
            <a:schemeClr val="bg1">
              <a:lumMod val="95000"/>
            </a:schemeClr>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6" name="Oval 12"/>
          <p:cNvSpPr>
            <a:spLocks noChangeArrowheads="1"/>
          </p:cNvSpPr>
          <p:nvPr/>
        </p:nvSpPr>
        <p:spPr bwMode="auto">
          <a:xfrm rot="13540180">
            <a:off x="478275" y="3983265"/>
            <a:ext cx="215900" cy="215900"/>
          </a:xfrm>
          <a:prstGeom prst="ellipse">
            <a:avLst/>
          </a:prstGeom>
          <a:solidFill>
            <a:srgbClr val="6FC37B"/>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7" name="Oval 12"/>
          <p:cNvSpPr>
            <a:spLocks noChangeArrowheads="1"/>
          </p:cNvSpPr>
          <p:nvPr/>
        </p:nvSpPr>
        <p:spPr bwMode="auto">
          <a:xfrm rot="13540180">
            <a:off x="492837" y="4656671"/>
            <a:ext cx="215900" cy="215900"/>
          </a:xfrm>
          <a:prstGeom prst="ellipse">
            <a:avLst/>
          </a:prstGeom>
          <a:solidFill>
            <a:srgbClr val="C0C0C0"/>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8" name="Oval 6"/>
          <p:cNvSpPr>
            <a:spLocks noChangeArrowheads="1"/>
          </p:cNvSpPr>
          <p:nvPr/>
        </p:nvSpPr>
        <p:spPr bwMode="auto">
          <a:xfrm rot="18940180">
            <a:off x="1450587" y="4994935"/>
            <a:ext cx="215900" cy="215900"/>
          </a:xfrm>
          <a:prstGeom prst="ellipse">
            <a:avLst/>
          </a:prstGeom>
          <a:solidFill>
            <a:srgbClr val="8AB979"/>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99" name="Oval 6"/>
          <p:cNvSpPr>
            <a:spLocks noChangeArrowheads="1"/>
          </p:cNvSpPr>
          <p:nvPr/>
        </p:nvSpPr>
        <p:spPr bwMode="auto">
          <a:xfrm rot="18940180">
            <a:off x="2111373" y="4994935"/>
            <a:ext cx="215900" cy="215900"/>
          </a:xfrm>
          <a:prstGeom prst="ellipse">
            <a:avLst/>
          </a:prstGeom>
          <a:solidFill>
            <a:schemeClr val="bg1">
              <a:lumMod val="75000"/>
            </a:schemeClr>
          </a:solidFill>
          <a:ln w="28575">
            <a:solidFill>
              <a:schemeClr val="tx1"/>
            </a:solidFill>
            <a:round/>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Oval 6"/>
          <p:cNvSpPr>
            <a:spLocks noChangeArrowheads="1"/>
          </p:cNvSpPr>
          <p:nvPr/>
        </p:nvSpPr>
        <p:spPr bwMode="auto">
          <a:xfrm rot="18940180">
            <a:off x="1899381" y="5014987"/>
            <a:ext cx="215900" cy="215900"/>
          </a:xfrm>
          <a:prstGeom prst="ellipse">
            <a:avLst/>
          </a:prstGeom>
          <a:solidFill>
            <a:srgbClr val="89B082"/>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01" name="Oval 6"/>
          <p:cNvSpPr>
            <a:spLocks noChangeArrowheads="1"/>
          </p:cNvSpPr>
          <p:nvPr/>
        </p:nvSpPr>
        <p:spPr bwMode="auto">
          <a:xfrm rot="18940180">
            <a:off x="1622362" y="5007185"/>
            <a:ext cx="215900" cy="215900"/>
          </a:xfrm>
          <a:prstGeom prst="ellipse">
            <a:avLst/>
          </a:prstGeom>
          <a:solidFill>
            <a:srgbClr val="C3BF6F"/>
          </a:solidFill>
          <a:ln w="2857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69" name="Oval 119"/>
          <p:cNvSpPr>
            <a:spLocks noChangeArrowheads="1"/>
          </p:cNvSpPr>
          <p:nvPr/>
        </p:nvSpPr>
        <p:spPr bwMode="auto">
          <a:xfrm>
            <a:off x="3136695" y="2314160"/>
            <a:ext cx="144462" cy="142875"/>
          </a:xfrm>
          <a:prstGeom prst="ellipse">
            <a:avLst/>
          </a:prstGeom>
          <a:solidFill>
            <a:srgbClr val="CC0000"/>
          </a:solidFill>
          <a:ln w="9525">
            <a:solidFill>
              <a:schemeClr val="tx1"/>
            </a:solidFill>
            <a:round/>
            <a:headEnd/>
            <a:tailEnd/>
          </a:ln>
        </p:spPr>
        <p:txBody>
          <a:bodyPr wrap="none" anchor="ct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en-GB" altLang="de-DE" sz="1800" dirty="0"/>
          </a:p>
        </p:txBody>
      </p:sp>
      <p:sp>
        <p:nvSpPr>
          <p:cNvPr id="113" name="TextBox 112"/>
          <p:cNvSpPr txBox="1"/>
          <p:nvPr/>
        </p:nvSpPr>
        <p:spPr>
          <a:xfrm>
            <a:off x="1270536" y="811060"/>
            <a:ext cx="1003218"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i="1" dirty="0">
                <a:latin typeface="Arial" panose="020B0604020202020204" pitchFamily="34" charset="0"/>
                <a:cs typeface="Arial" panose="020B0604020202020204" pitchFamily="34" charset="0"/>
              </a:rPr>
              <a:t>E.g.</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r = 0.80</a:t>
            </a:r>
          </a:p>
          <a:p>
            <a:r>
              <a:rPr lang="en-GB" dirty="0">
                <a:latin typeface="Arial" panose="020B0604020202020204" pitchFamily="34" charset="0"/>
                <a:cs typeface="Arial" panose="020B0604020202020204" pitchFamily="34" charset="0"/>
              </a:rPr>
              <a:t>R²=0.64</a:t>
            </a:r>
          </a:p>
        </p:txBody>
      </p:sp>
      <mc:AlternateContent xmlns:mc="http://schemas.openxmlformats.org/markup-compatibility/2006">
        <mc:Choice xmlns:a14="http://schemas.microsoft.com/office/drawing/2010/main" Requires="a14">
          <p:sp>
            <p:nvSpPr>
              <p:cNvPr id="114" name="TextBox 113"/>
              <p:cNvSpPr txBox="1"/>
              <p:nvPr/>
            </p:nvSpPr>
            <p:spPr>
              <a:xfrm>
                <a:off x="4753848" y="708077"/>
                <a:ext cx="7333896" cy="433285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variance on both axes is the same and is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a:t>
                </a:r>
                <a:r>
                  <a:rPr lang="en-GB" dirty="0">
                    <a:solidFill>
                      <a:srgbClr val="0000FF"/>
                    </a:solidFill>
                    <a:latin typeface="Arial" panose="020B0604020202020204" pitchFamily="34" charset="0"/>
                    <a:cs typeface="Arial" panose="020B0604020202020204" pitchFamily="34" charset="0"/>
                  </a:rPr>
                  <a:t>genetic covariance </a:t>
                </a:r>
                <a:r>
                  <a:rPr lang="en-GB" dirty="0">
                    <a:latin typeface="Arial" panose="020B0604020202020204" pitchFamily="34" charset="0"/>
                    <a:cs typeface="Arial" panose="020B0604020202020204" pitchFamily="34" charset="0"/>
                  </a:rPr>
                  <a:t>between any two full-sib members of a </a:t>
                </a:r>
                <a:r>
                  <a:rPr lang="en-GB" dirty="0">
                    <a:solidFill>
                      <a:srgbClr val="0000FF"/>
                    </a:solidFill>
                    <a:latin typeface="Arial" panose="020B0604020202020204" pitchFamily="34" charset="0"/>
                    <a:cs typeface="Arial" panose="020B0604020202020204" pitchFamily="34" charset="0"/>
                  </a:rPr>
                  <a:t>full</a:t>
                </a:r>
                <a:r>
                  <a:rPr lang="en-GB" dirty="0">
                    <a:latin typeface="Arial" panose="020B0604020202020204" pitchFamily="34" charset="0"/>
                    <a:cs typeface="Arial" panose="020B0604020202020204" pitchFamily="34" charset="0"/>
                  </a:rPr>
                  <a:t>-sib family, on average across families, was already shown to be – expectedly – </a:t>
                </a:r>
              </a:p>
              <a:p>
                <a:r>
                  <a:rPr lang="en-GB" dirty="0">
                    <a:solidFill>
                      <a:srgbClr val="0000FF"/>
                    </a:solidFill>
                    <a:latin typeface="Arial" panose="020B0604020202020204" pitchFamily="34" charset="0"/>
                    <a:cs typeface="Arial" panose="020B0604020202020204" pitchFamily="34" charset="0"/>
                  </a:rPr>
                  <a:t>Genetic</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Covariance</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FS</a:t>
                </a:r>
                <a:r>
                  <a:rPr lang="en-GB" sz="2000" dirty="0">
                    <a:latin typeface="Arial" panose="020B0604020202020204" pitchFamily="34" charset="0"/>
                    <a:cs typeface="Arial" panose="020B0604020202020204" pitchFamily="34" charset="0"/>
                  </a:rPr>
                  <a:t>) = </a:t>
                </a:r>
                <a14:m>
                  <m:oMath xmlns:m="http://schemas.openxmlformats.org/officeDocument/2006/math">
                    <m:sSubSup>
                      <m:sSubSupPr>
                        <m:ctrlPr>
                          <a:rPr lang="de-DE" sz="2000" i="1">
                            <a:latin typeface="Cambria Math" panose="02040503050406030204" pitchFamily="18" charset="0"/>
                          </a:rPr>
                        </m:ctrlPr>
                      </m:sSubSupPr>
                      <m:e>
                        <m:r>
                          <a:rPr lang="de-DE" sz="2000" i="0">
                            <a:latin typeface="Cambria Math" panose="02040503050406030204" pitchFamily="18" charset="0"/>
                          </a:rPr>
                          <m:t> </m:t>
                        </m:r>
                        <m:r>
                          <a:rPr lang="en-GB" sz="2000" i="0">
                            <a:latin typeface="Cambria Math" panose="02040503050406030204" pitchFamily="18" charset="0"/>
                          </a:rPr>
                          <m:t>½ </m:t>
                        </m:r>
                        <m:r>
                          <m:rPr>
                            <m:sty m:val="p"/>
                          </m:rPr>
                          <a:rPr lang="el-GR" sz="2000" i="0">
                            <a:latin typeface="Cambria Math" panose="02040503050406030204" pitchFamily="18" charset="0"/>
                          </a:rPr>
                          <m:t>σ</m:t>
                        </m:r>
                      </m:e>
                      <m:sub>
                        <m:r>
                          <m:rPr>
                            <m:sty m:val="p"/>
                          </m:rPr>
                          <a:rPr lang="de-DE" sz="2000" i="0">
                            <a:latin typeface="Cambria Math" panose="02040503050406030204" pitchFamily="18" charset="0"/>
                          </a:rPr>
                          <m:t>A</m:t>
                        </m:r>
                      </m:sub>
                      <m:sup>
                        <m:r>
                          <a:rPr lang="de-DE" sz="2000" i="0">
                            <a:latin typeface="Cambria Math" panose="02040503050406030204" pitchFamily="18" charset="0"/>
                          </a:rPr>
                          <m:t>2</m:t>
                        </m:r>
                      </m:sup>
                    </m:sSubSup>
                    <m:sSubSup>
                      <m:sSubSupPr>
                        <m:ctrlPr>
                          <a:rPr lang="de-DE" sz="2000" i="1">
                            <a:latin typeface="Cambria Math" panose="02040503050406030204" pitchFamily="18" charset="0"/>
                          </a:rPr>
                        </m:ctrlPr>
                      </m:sSubSupPr>
                      <m:e>
                        <m:r>
                          <a:rPr lang="de-DE" sz="2000" i="0">
                            <a:latin typeface="Cambria Math" panose="02040503050406030204" pitchFamily="18" charset="0"/>
                          </a:rPr>
                          <m:t>  +  </m:t>
                        </m:r>
                        <m:r>
                          <a:rPr lang="en-GB" sz="2000" i="0">
                            <a:latin typeface="Cambria Math" panose="02040503050406030204" pitchFamily="18" charset="0"/>
                          </a:rPr>
                          <m:t>¼ </m:t>
                        </m:r>
                        <m:r>
                          <m:rPr>
                            <m:sty m:val="p"/>
                          </m:rPr>
                          <a:rPr lang="el-GR" sz="2000" i="0">
                            <a:latin typeface="Cambria Math" panose="02040503050406030204" pitchFamily="18" charset="0"/>
                          </a:rPr>
                          <m:t>σ</m:t>
                        </m:r>
                      </m:e>
                      <m:sub>
                        <m:r>
                          <m:rPr>
                            <m:sty m:val="p"/>
                          </m:rPr>
                          <a:rPr lang="de-DE" sz="2000" i="0">
                            <a:latin typeface="Cambria Math" panose="02040503050406030204" pitchFamily="18" charset="0"/>
                          </a:rPr>
                          <m:t>D</m:t>
                        </m:r>
                      </m:sub>
                      <m:sup>
                        <m:r>
                          <a:rPr lang="de-DE" sz="2000" i="0">
                            <a:latin typeface="Cambria Math" panose="02040503050406030204" pitchFamily="18" charset="0"/>
                          </a:rPr>
                          <m:t>2</m:t>
                        </m:r>
                      </m:sup>
                    </m:sSubSup>
                  </m:oMath>
                </a14:m>
                <a:endParaRPr lang="de-DE" sz="2000" dirty="0"/>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The </a:t>
                </a:r>
                <a:r>
                  <a:rPr lang="de-DE" dirty="0" err="1">
                    <a:latin typeface="Arial" panose="020B0604020202020204" pitchFamily="34" charset="0"/>
                    <a:cs typeface="Arial" panose="020B0604020202020204" pitchFamily="34" charset="0"/>
                  </a:rPr>
                  <a:t>genetic</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correlation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between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dots</a:t>
                </a:r>
                <a:r>
                  <a:rPr lang="de-DE" dirty="0">
                    <a:latin typeface="Arial" panose="020B0604020202020204" pitchFamily="34" charset="0"/>
                    <a:cs typeface="Arial" panose="020B0604020202020204" pitchFamily="34" charset="0"/>
                  </a:rPr>
                  <a:t> on x-</a:t>
                </a:r>
                <a:r>
                  <a:rPr lang="de-DE" dirty="0" err="1">
                    <a:latin typeface="Arial" panose="020B0604020202020204" pitchFamily="34" charset="0"/>
                    <a:cs typeface="Arial" panose="020B0604020202020204" pitchFamily="34" charset="0"/>
                  </a:rPr>
                  <a:t>axis</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dots</a:t>
                </a:r>
                <a:r>
                  <a:rPr lang="de-DE" dirty="0">
                    <a:latin typeface="Arial" panose="020B0604020202020204" pitchFamily="34" charset="0"/>
                    <a:cs typeface="Arial" panose="020B0604020202020204" pitchFamily="34" charset="0"/>
                  </a:rPr>
                  <a:t> on y-</a:t>
                </a:r>
                <a:r>
                  <a:rPr lang="de-DE" dirty="0" err="1">
                    <a:latin typeface="Arial" panose="020B0604020202020204" pitchFamily="34" charset="0"/>
                    <a:cs typeface="Arial" panose="020B0604020202020204" pitchFamily="34" charset="0"/>
                  </a:rPr>
                  <a:t>axis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a:t>
                </a:r>
                <a:r>
                  <a:rPr lang="de-DE" sz="2000" dirty="0" err="1">
                    <a:latin typeface="Arial" panose="020B0604020202020204" pitchFamily="34" charset="0"/>
                    <a:cs typeface="Arial" panose="020B0604020202020204" pitchFamily="34" charset="0"/>
                  </a:rPr>
                  <a:t>r</a:t>
                </a:r>
                <a:r>
                  <a:rPr lang="de-DE" sz="2000" baseline="-25000" dirty="0" err="1">
                    <a:latin typeface="Arial" panose="020B0604020202020204" pitchFamily="34" charset="0"/>
                    <a:cs typeface="Arial" panose="020B0604020202020204" pitchFamily="34" charset="0"/>
                  </a:rPr>
                  <a:t>G</a:t>
                </a:r>
                <a:r>
                  <a:rPr lang="de-DE" sz="2000" dirty="0">
                    <a:latin typeface="Arial" panose="020B0604020202020204" pitchFamily="34" charset="0"/>
                    <a:cs typeface="Arial" panose="020B0604020202020204" pitchFamily="34" charset="0"/>
                  </a:rPr>
                  <a:t> =  </a:t>
                </a:r>
                <a14:m>
                  <m:oMath xmlns:m="http://schemas.openxmlformats.org/officeDocument/2006/math">
                    <m:sSubSup>
                      <m:sSubSupPr>
                        <m:ctrlPr>
                          <a:rPr lang="de-DE" sz="2000" i="1" smtClean="0">
                            <a:solidFill>
                              <a:srgbClr val="7030A0"/>
                            </a:solidFill>
                            <a:latin typeface="Cambria Math" panose="02040503050406030204" pitchFamily="18" charset="0"/>
                          </a:rPr>
                        </m:ctrlPr>
                      </m:sSubSupPr>
                      <m:e>
                        <m:r>
                          <a:rPr lang="de-DE" sz="2000" i="0" smtClean="0">
                            <a:solidFill>
                              <a:schemeClr val="tx1"/>
                            </a:solidFill>
                            <a:latin typeface="Cambria Math" panose="02040503050406030204" pitchFamily="18" charset="0"/>
                          </a:rPr>
                          <m:t>[</m:t>
                        </m:r>
                        <m:r>
                          <a:rPr lang="de-DE" sz="2000" i="0">
                            <a:solidFill>
                              <a:srgbClr val="7030A0"/>
                            </a:solidFill>
                            <a:latin typeface="Cambria Math" panose="02040503050406030204" pitchFamily="18" charset="0"/>
                          </a:rPr>
                          <m:t> </m:t>
                        </m:r>
                        <m:r>
                          <a:rPr lang="en-GB" sz="2000" i="0" smtClean="0">
                            <a:solidFill>
                              <a:schemeClr val="tx1"/>
                            </a:solidFill>
                            <a:latin typeface="Cambria Math" panose="02040503050406030204" pitchFamily="18" charset="0"/>
                          </a:rPr>
                          <m:t>½</m:t>
                        </m:r>
                        <m:r>
                          <a:rPr lang="en-GB" sz="2000" i="0">
                            <a:solidFill>
                              <a:srgbClr val="7030A0"/>
                            </a:solidFill>
                            <a:latin typeface="Cambria Math" panose="02040503050406030204" pitchFamily="18" charset="0"/>
                          </a:rPr>
                          <m:t> </m:t>
                        </m:r>
                        <m:r>
                          <m:rPr>
                            <m:sty m:val="p"/>
                          </m:rPr>
                          <a:rPr lang="el-GR" sz="2000" i="0">
                            <a:solidFill>
                              <a:srgbClr val="7030A0"/>
                            </a:solidFill>
                            <a:latin typeface="Cambria Math" panose="02040503050406030204" pitchFamily="18" charset="0"/>
                          </a:rPr>
                          <m:t>σ</m:t>
                        </m:r>
                      </m:e>
                      <m:sub>
                        <m:r>
                          <m:rPr>
                            <m:sty m:val="p"/>
                          </m:rPr>
                          <a:rPr lang="de-DE" sz="2000" i="0">
                            <a:solidFill>
                              <a:srgbClr val="7030A0"/>
                            </a:solidFill>
                            <a:latin typeface="Cambria Math" panose="02040503050406030204" pitchFamily="18" charset="0"/>
                          </a:rPr>
                          <m:t>A</m:t>
                        </m:r>
                      </m:sub>
                      <m:sup>
                        <m:r>
                          <a:rPr lang="de-DE" sz="2000" i="0">
                            <a:solidFill>
                              <a:srgbClr val="7030A0"/>
                            </a:solidFill>
                            <a:latin typeface="Cambria Math" panose="02040503050406030204" pitchFamily="18" charset="0"/>
                          </a:rPr>
                          <m:t>2</m:t>
                        </m:r>
                      </m:sup>
                    </m:sSubSup>
                    <m:sSubSup>
                      <m:sSubSupPr>
                        <m:ctrlPr>
                          <a:rPr lang="de-DE" sz="2000" i="1">
                            <a:solidFill>
                              <a:srgbClr val="7030A0"/>
                            </a:solidFill>
                            <a:latin typeface="Cambria Math" panose="02040503050406030204" pitchFamily="18" charset="0"/>
                          </a:rPr>
                        </m:ctrlPr>
                      </m:sSubSupPr>
                      <m:e>
                        <m:r>
                          <a:rPr lang="de-DE" sz="2000" i="0">
                            <a:solidFill>
                              <a:srgbClr val="7030A0"/>
                            </a:solidFill>
                            <a:latin typeface="Cambria Math" panose="02040503050406030204" pitchFamily="18" charset="0"/>
                          </a:rPr>
                          <m:t>  </m:t>
                        </m:r>
                        <m:r>
                          <a:rPr lang="de-DE" sz="2000" i="0" smtClean="0">
                            <a:solidFill>
                              <a:schemeClr val="tx1"/>
                            </a:solidFill>
                            <a:latin typeface="Cambria Math" panose="02040503050406030204" pitchFamily="18" charset="0"/>
                          </a:rPr>
                          <m:t>+  </m:t>
                        </m:r>
                        <m:r>
                          <a:rPr lang="en-GB" sz="2000" i="0">
                            <a:solidFill>
                              <a:schemeClr val="tx1"/>
                            </a:solidFill>
                            <a:latin typeface="Cambria Math" panose="02040503050406030204" pitchFamily="18" charset="0"/>
                          </a:rPr>
                          <m:t>¼</m:t>
                        </m:r>
                        <m:r>
                          <a:rPr lang="en-GB" sz="2000" i="0">
                            <a:solidFill>
                              <a:srgbClr val="7030A0"/>
                            </a:solidFill>
                            <a:latin typeface="Cambria Math" panose="02040503050406030204" pitchFamily="18" charset="0"/>
                          </a:rPr>
                          <m:t> </m:t>
                        </m:r>
                        <m:r>
                          <m:rPr>
                            <m:sty m:val="p"/>
                          </m:rPr>
                          <a:rPr lang="el-GR" sz="2000" i="0">
                            <a:solidFill>
                              <a:srgbClr val="7030A0"/>
                            </a:solidFill>
                            <a:latin typeface="Cambria Math" panose="02040503050406030204" pitchFamily="18" charset="0"/>
                          </a:rPr>
                          <m:t>σ</m:t>
                        </m:r>
                      </m:e>
                      <m:sub>
                        <m:r>
                          <m:rPr>
                            <m:sty m:val="p"/>
                          </m:rPr>
                          <a:rPr lang="de-DE" sz="2000" i="0">
                            <a:solidFill>
                              <a:srgbClr val="7030A0"/>
                            </a:solidFill>
                            <a:latin typeface="Cambria Math" panose="02040503050406030204" pitchFamily="18" charset="0"/>
                          </a:rPr>
                          <m:t>D</m:t>
                        </m:r>
                      </m:sub>
                      <m:sup>
                        <m:r>
                          <a:rPr lang="de-DE" sz="2000" i="0">
                            <a:solidFill>
                              <a:srgbClr val="7030A0"/>
                            </a:solidFill>
                            <a:latin typeface="Cambria Math" panose="02040503050406030204" pitchFamily="18" charset="0"/>
                          </a:rPr>
                          <m:t>2</m:t>
                        </m:r>
                      </m:sup>
                    </m:sSubSup>
                  </m:oMath>
                </a14:m>
                <a:r>
                  <a:rPr lang="de-DE" sz="2000" dirty="0"/>
                  <a:t>] / [</a:t>
                </a:r>
                <a14:m>
                  <m:oMath xmlns:m="http://schemas.openxmlformats.org/officeDocument/2006/math">
                    <m:sSub>
                      <m:sSubPr>
                        <m:ctrlPr>
                          <a:rPr lang="de-DE" sz="2000" i="1">
                            <a:solidFill>
                              <a:srgbClr val="7030A0"/>
                            </a:solidFill>
                            <a:latin typeface="Cambria Math" panose="02040503050406030204" pitchFamily="18" charset="0"/>
                          </a:rPr>
                        </m:ctrlPr>
                      </m:sSubPr>
                      <m:e>
                        <m:r>
                          <a:rPr lang="de-DE" sz="2000" i="0">
                            <a:solidFill>
                              <a:srgbClr val="7030A0"/>
                            </a:solidFill>
                            <a:latin typeface="Cambria Math" panose="02040503050406030204" pitchFamily="18" charset="0"/>
                          </a:rPr>
                          <m:t> </m:t>
                        </m:r>
                        <m:r>
                          <m:rPr>
                            <m:sty m:val="p"/>
                          </m:rPr>
                          <a:rPr lang="el-GR" sz="2000" i="0">
                            <a:solidFill>
                              <a:srgbClr val="7030A0"/>
                            </a:solidFill>
                            <a:latin typeface="Cambria Math" panose="02040503050406030204" pitchFamily="18" charset="0"/>
                          </a:rPr>
                          <m:t>σ</m:t>
                        </m:r>
                      </m:e>
                      <m:sub>
                        <m:r>
                          <m:rPr>
                            <m:sty m:val="p"/>
                          </m:rPr>
                          <a:rPr lang="de-DE" sz="2000" i="0">
                            <a:solidFill>
                              <a:srgbClr val="7030A0"/>
                            </a:solidFill>
                            <a:latin typeface="Cambria Math" panose="02040503050406030204" pitchFamily="18" charset="0"/>
                          </a:rPr>
                          <m:t>G</m:t>
                        </m:r>
                        <m:r>
                          <a:rPr lang="de-DE" sz="2000" i="0">
                            <a:solidFill>
                              <a:srgbClr val="7030A0"/>
                            </a:solidFill>
                            <a:latin typeface="Cambria Math" panose="02040503050406030204" pitchFamily="18" charset="0"/>
                          </a:rPr>
                          <m:t>  </m:t>
                        </m:r>
                      </m:sub>
                    </m:sSub>
                    <m:r>
                      <a:rPr lang="de-DE" sz="2000" i="1" smtClean="0">
                        <a:solidFill>
                          <a:schemeClr val="tx1"/>
                        </a:solidFill>
                        <a:latin typeface="Cambria Math" panose="02040503050406030204" pitchFamily="18" charset="0"/>
                      </a:rPr>
                      <m:t>∙</m:t>
                    </m:r>
                    <m:sSub>
                      <m:sSubPr>
                        <m:ctrlPr>
                          <a:rPr lang="de-DE" sz="2000" i="1">
                            <a:solidFill>
                              <a:srgbClr val="7030A0"/>
                            </a:solidFill>
                            <a:latin typeface="Cambria Math" panose="02040503050406030204" pitchFamily="18" charset="0"/>
                          </a:rPr>
                        </m:ctrlPr>
                      </m:sSubPr>
                      <m:e>
                        <m:r>
                          <a:rPr lang="de-DE" sz="2000" i="0">
                            <a:solidFill>
                              <a:srgbClr val="7030A0"/>
                            </a:solidFill>
                            <a:latin typeface="Cambria Math" panose="02040503050406030204" pitchFamily="18" charset="0"/>
                          </a:rPr>
                          <m:t> </m:t>
                        </m:r>
                        <m:r>
                          <m:rPr>
                            <m:sty m:val="p"/>
                          </m:rPr>
                          <a:rPr lang="el-GR" sz="2000" i="0">
                            <a:solidFill>
                              <a:srgbClr val="7030A0"/>
                            </a:solidFill>
                            <a:latin typeface="Cambria Math" panose="02040503050406030204" pitchFamily="18" charset="0"/>
                          </a:rPr>
                          <m:t>σ</m:t>
                        </m:r>
                      </m:e>
                      <m:sub>
                        <m:r>
                          <m:rPr>
                            <m:sty m:val="p"/>
                          </m:rPr>
                          <a:rPr lang="de-DE" sz="2000" i="0">
                            <a:solidFill>
                              <a:srgbClr val="7030A0"/>
                            </a:solidFill>
                            <a:latin typeface="Cambria Math" panose="02040503050406030204" pitchFamily="18" charset="0"/>
                          </a:rPr>
                          <m:t>G</m:t>
                        </m:r>
                      </m:sub>
                    </m:sSub>
                    <m:r>
                      <a:rPr lang="de-DE" sz="2000" i="0" smtClean="0">
                        <a:solidFill>
                          <a:schemeClr val="tx1"/>
                        </a:solidFill>
                        <a:latin typeface="Cambria Math" panose="02040503050406030204" pitchFamily="18" charset="0"/>
                      </a:rPr>
                      <m:t>]</m:t>
                    </m:r>
                  </m:oMath>
                </a14:m>
                <a:endParaRPr lang="de-DE" sz="2000" dirty="0">
                  <a:solidFill>
                    <a:srgbClr val="7030A0"/>
                  </a:solidFill>
                </a:endParaRPr>
              </a:p>
              <a:p>
                <a:endParaRPr lang="de-DE" dirty="0"/>
              </a:p>
              <a:p>
                <a:endParaRPr lang="de-DE" dirty="0"/>
              </a:p>
              <a:p>
                <a:r>
                  <a:rPr lang="en-US" dirty="0">
                    <a:solidFill>
                      <a:srgbClr val="C00000"/>
                    </a:solidFill>
                    <a:latin typeface="Arial" panose="020B0604020202020204" pitchFamily="34" charset="0"/>
                    <a:cs typeface="Arial" panose="020B0604020202020204" pitchFamily="34" charset="0"/>
                  </a:rPr>
                  <a:t>Oh, if only we had values (estimates) for </a:t>
                </a:r>
                <a:r>
                  <a:rPr lang="en-US" sz="2000" dirty="0">
                    <a:solidFill>
                      <a:srgbClr val="7030A0"/>
                    </a:solidFill>
                    <a:latin typeface="Cambria Math" panose="02040503050406030204" pitchFamily="18" charset="0"/>
                  </a:rPr>
                  <a:t>these parameters</a:t>
                </a:r>
                <a:r>
                  <a:rPr lang="en-US" dirty="0">
                    <a:latin typeface="Arial" panose="020B0604020202020204" pitchFamily="34" charset="0"/>
                    <a:cs typeface="Arial" panose="020B0604020202020204" pitchFamily="34" charset="0"/>
                  </a:rPr>
                  <a:t>! Then: Well, then we would finally have a nice </a:t>
                </a:r>
                <a:r>
                  <a:rPr lang="en-US" dirty="0">
                    <a:solidFill>
                      <a:srgbClr val="0000FF"/>
                    </a:solidFill>
                    <a:latin typeface="Arial" panose="020B0604020202020204" pitchFamily="34" charset="0"/>
                    <a:cs typeface="Arial" panose="020B0604020202020204" pitchFamily="34" charset="0"/>
                  </a:rPr>
                  <a:t>application</a:t>
                </a:r>
                <a:r>
                  <a:rPr lang="en-US" dirty="0">
                    <a:latin typeface="Arial" panose="020B0604020202020204" pitchFamily="34" charset="0"/>
                    <a:cs typeface="Arial" panose="020B0604020202020204" pitchFamily="34" charset="0"/>
                  </a:rPr>
                  <a:t>. Then we could calculate how well one sibling can represent the other sibling from a genetic point of view or even replace it if necessary. See next page.</a:t>
                </a:r>
                <a:endParaRPr lang="en-GB" dirty="0">
                  <a:latin typeface="Arial" panose="020B0604020202020204" pitchFamily="34" charset="0"/>
                  <a:cs typeface="Arial" panose="020B0604020202020204" pitchFamily="34" charset="0"/>
                </a:endParaRPr>
              </a:p>
            </p:txBody>
          </p:sp>
        </mc:Choice>
        <mc:Fallback>
          <p:sp>
            <p:nvSpPr>
              <p:cNvPr id="114" name="TextBox 113"/>
              <p:cNvSpPr txBox="1">
                <a:spLocks noRot="1" noChangeAspect="1" noMove="1" noResize="1" noEditPoints="1" noAdjustHandles="1" noChangeArrowheads="1" noChangeShapeType="1" noTextEdit="1"/>
              </p:cNvSpPr>
              <p:nvPr/>
            </p:nvSpPr>
            <p:spPr>
              <a:xfrm>
                <a:off x="4753848" y="708077"/>
                <a:ext cx="7333896" cy="4332853"/>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9" name="TextBox 18"/>
          <p:cNvSpPr txBox="1"/>
          <p:nvPr/>
        </p:nvSpPr>
        <p:spPr>
          <a:xfrm>
            <a:off x="96254" y="36000"/>
            <a:ext cx="1199149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study the genetic relationship between full-sib siblings, across very many families.</a:t>
            </a:r>
            <a:endParaRPr lang="en-GB" sz="2400" baseline="-25000" dirty="0">
              <a:latin typeface="Arial" panose="020B0604020202020204" pitchFamily="34" charset="0"/>
              <a:cs typeface="Arial" panose="020B0604020202020204" pitchFamily="34" charset="0"/>
            </a:endParaRPr>
          </a:p>
        </p:txBody>
      </p:sp>
      <p:sp>
        <p:nvSpPr>
          <p:cNvPr id="21" name="Ellipse 20">
            <a:extLst>
              <a:ext uri="{FF2B5EF4-FFF2-40B4-BE49-F238E27FC236}">
                <a16:creationId xmlns:a16="http://schemas.microsoft.com/office/drawing/2014/main" id="{3DA26E3E-BB3A-4017-93C9-98F26D6E95B9}"/>
              </a:ext>
            </a:extLst>
          </p:cNvPr>
          <p:cNvSpPr/>
          <p:nvPr/>
        </p:nvSpPr>
        <p:spPr>
          <a:xfrm rot="18784678">
            <a:off x="646001" y="1671739"/>
            <a:ext cx="4412651" cy="19876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54622688-38E4-4A67-846D-F9A9B27CD050}"/>
              </a:ext>
            </a:extLst>
          </p:cNvPr>
          <p:cNvGrpSpPr/>
          <p:nvPr/>
        </p:nvGrpSpPr>
        <p:grpSpPr>
          <a:xfrm>
            <a:off x="31826" y="5377466"/>
            <a:ext cx="12055920" cy="1292627"/>
            <a:chOff x="31825" y="5369048"/>
            <a:chExt cx="12055920" cy="1292627"/>
          </a:xfrm>
        </p:grpSpPr>
        <p:sp>
          <p:nvSpPr>
            <p:cNvPr id="22" name="TextBox 21">
              <a:extLst>
                <a:ext uri="{FF2B5EF4-FFF2-40B4-BE49-F238E27FC236}">
                  <a16:creationId xmlns:a16="http://schemas.microsoft.com/office/drawing/2014/main" id="{EDB87ED9-8C45-4024-9BCF-6CFA90E68ACE}"/>
                </a:ext>
              </a:extLst>
            </p:cNvPr>
            <p:cNvSpPr txBox="1"/>
            <p:nvPr/>
          </p:nvSpPr>
          <p:spPr>
            <a:xfrm>
              <a:off x="31825" y="5738345"/>
              <a:ext cx="12055918"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5A7578"/>
                  </a:solidFill>
                  <a:latin typeface="Arial" panose="020B0604020202020204" pitchFamily="34" charset="0"/>
                  <a:cs typeface="Arial" panose="020B0604020202020204" pitchFamily="34" charset="0"/>
                </a:rPr>
                <a:t>In Animal Breeding: Use sisters of cockerels to measure egg laying traits; correspondingly in monoecious plants such as </a:t>
              </a:r>
              <a:r>
                <a:rPr lang="en-GB" i="1" dirty="0">
                  <a:solidFill>
                    <a:srgbClr val="5A7578"/>
                  </a:solidFill>
                  <a:latin typeface="Arial" panose="020B0604020202020204" pitchFamily="34" charset="0"/>
                  <a:cs typeface="Arial" panose="020B0604020202020204" pitchFamily="34" charset="0"/>
                </a:rPr>
                <a:t>Asparagus</a:t>
              </a:r>
              <a:r>
                <a:rPr lang="en-GB" dirty="0">
                  <a:solidFill>
                    <a:srgbClr val="5A7578"/>
                  </a:solidFill>
                  <a:latin typeface="Arial" panose="020B0604020202020204" pitchFamily="34" charset="0"/>
                  <a:cs typeface="Arial" panose="020B0604020202020204" pitchFamily="34" charset="0"/>
                </a:rPr>
                <a:t>, hemp, kiwifruit. And generally such ‘substitution’ occurs if we must destroy a plant or the seed harvested from a plant to assess trait expression (e.g. resistance test, seed quality assessment). </a:t>
              </a:r>
            </a:p>
          </p:txBody>
        </p:sp>
        <p:sp>
          <p:nvSpPr>
            <p:cNvPr id="20" name="TextBox 19">
              <a:extLst>
                <a:ext uri="{FF2B5EF4-FFF2-40B4-BE49-F238E27FC236}">
                  <a16:creationId xmlns:a16="http://schemas.microsoft.com/office/drawing/2014/main" id="{44627776-8BA1-4B57-AD85-54E818330DBC}"/>
                </a:ext>
              </a:extLst>
            </p:cNvPr>
            <p:cNvSpPr txBox="1"/>
            <p:nvPr/>
          </p:nvSpPr>
          <p:spPr>
            <a:xfrm>
              <a:off x="4753849" y="5369048"/>
              <a:ext cx="7333896" cy="40011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r"/>
              <a:r>
                <a:rPr lang="en-GB" sz="2000" dirty="0">
                  <a:solidFill>
                    <a:srgbClr val="5A7578"/>
                  </a:solidFill>
                  <a:latin typeface="Arial" panose="020B0604020202020204" pitchFamily="34" charset="0"/>
                  <a:cs typeface="Arial" panose="020B0604020202020204" pitchFamily="34" charset="0"/>
                </a:rPr>
                <a:t>Why should we use one sibling to substitute the other one? </a:t>
              </a:r>
            </a:p>
          </p:txBody>
        </p:sp>
      </p:grpSp>
    </p:spTree>
    <p:extLst>
      <p:ext uri="{BB962C8B-B14F-4D97-AF65-F5344CB8AC3E}">
        <p14:creationId xmlns:p14="http://schemas.microsoft.com/office/powerpoint/2010/main" val="30718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68044" y="1059095"/>
            <a:ext cx="6585862"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Data from the corn borer example. </a:t>
            </a:r>
          </a:p>
          <a:p>
            <a:r>
              <a:rPr lang="en-GB" dirty="0">
                <a:latin typeface="Arial" panose="020B0604020202020204" pitchFamily="34" charset="0"/>
                <a:cs typeface="Arial" panose="020B0604020202020204" pitchFamily="34" charset="0"/>
              </a:rPr>
              <a:t>Assume a Hardy-Weinberg-Equilibrium population, maize.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Trait is eating-tunnel-length in stalk. </a:t>
            </a:r>
          </a:p>
          <a:p>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a:t>
            </a:r>
            <a:r>
              <a:rPr lang="en-GB" dirty="0">
                <a:solidFill>
                  <a:srgbClr val="C00000"/>
                </a:solidFill>
                <a:latin typeface="Arial" panose="020B0604020202020204" pitchFamily="34" charset="0"/>
                <a:cs typeface="Arial" panose="020B0604020202020204" pitchFamily="34" charset="0"/>
              </a:rPr>
              <a:t>36.06</a:t>
            </a:r>
            <a:r>
              <a:rPr lang="en-GB" dirty="0">
                <a:latin typeface="Arial" panose="020B0604020202020204" pitchFamily="34" charset="0"/>
                <a:cs typeface="Arial" panose="020B0604020202020204" pitchFamily="34" charset="0"/>
              </a:rPr>
              <a:t> cm²;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 </a:t>
            </a:r>
            <a:r>
              <a:rPr lang="en-GB" dirty="0">
                <a:solidFill>
                  <a:srgbClr val="0000FF"/>
                </a:solidFill>
                <a:latin typeface="Arial" panose="020B0604020202020204" pitchFamily="34" charset="0"/>
                <a:cs typeface="Arial" panose="020B0604020202020204" pitchFamily="34" charset="0"/>
              </a:rPr>
              <a:t>9.530</a:t>
            </a:r>
            <a:r>
              <a:rPr lang="en-GB" dirty="0">
                <a:latin typeface="Arial" panose="020B0604020202020204" pitchFamily="34" charset="0"/>
                <a:cs typeface="Arial" panose="020B0604020202020204" pitchFamily="34" charset="0"/>
              </a:rPr>
              <a:t> cm²;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45.59cm².</a:t>
            </a:r>
          </a:p>
          <a:p>
            <a:r>
              <a:rPr lang="en-GB" dirty="0">
                <a:latin typeface="Arial" panose="020B0604020202020204" pitchFamily="34" charset="0"/>
                <a:cs typeface="Arial" panose="020B0604020202020204" pitchFamily="34" charset="0"/>
              </a:rPr>
              <a:t>Calculate the genetic correlation coefficient for this trait for (1) any two members of typical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half-sib</a:t>
            </a:r>
            <a:r>
              <a:rPr lang="en-GB" dirty="0">
                <a:latin typeface="Arial" panose="020B0604020202020204" pitchFamily="34" charset="0"/>
                <a:cs typeface="Arial" panose="020B0604020202020204" pitchFamily="34" charset="0"/>
              </a:rPr>
              <a:t> families; for (2) any two members of a typical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full-sib</a:t>
            </a:r>
            <a:r>
              <a:rPr lang="en-GB" dirty="0">
                <a:latin typeface="Arial" panose="020B0604020202020204" pitchFamily="34" charset="0"/>
                <a:cs typeface="Arial" panose="020B0604020202020204" pitchFamily="34" charset="0"/>
              </a:rPr>
              <a:t> family.</a:t>
            </a:r>
            <a:endParaRPr lang="en-GB" dirty="0"/>
          </a:p>
        </p:txBody>
      </p:sp>
      <p:pic>
        <p:nvPicPr>
          <p:cNvPr id="3" name="Picture 2"/>
          <p:cNvPicPr>
            <a:picLocks noChangeAspect="1"/>
          </p:cNvPicPr>
          <p:nvPr/>
        </p:nvPicPr>
        <p:blipFill>
          <a:blip r:embed="rId2"/>
          <a:stretch>
            <a:fillRect/>
          </a:stretch>
        </p:blipFill>
        <p:spPr>
          <a:xfrm>
            <a:off x="78828" y="1074829"/>
            <a:ext cx="5401056" cy="2276856"/>
          </a:xfrm>
          <a:prstGeom prst="rect">
            <a:avLst/>
          </a:prstGeom>
          <a:effectLst>
            <a:outerShdw blurRad="50800" dist="38100" dir="2700000" algn="tl" rotWithShape="0">
              <a:prstClr val="black">
                <a:alpha val="40000"/>
              </a:prstClr>
            </a:outerShdw>
          </a:effectLst>
        </p:spPr>
      </p:pic>
      <p:sp>
        <p:nvSpPr>
          <p:cNvPr id="6" name="TextBox 5"/>
          <p:cNvSpPr txBox="1"/>
          <p:nvPr/>
        </p:nvSpPr>
        <p:spPr>
          <a:xfrm>
            <a:off x="78828" y="3512626"/>
            <a:ext cx="12075078" cy="31393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know: In general, correlation coefficient r = </a:t>
            </a:r>
            <a:r>
              <a:rPr lang="en-GB" dirty="0" err="1">
                <a:latin typeface="Arial" panose="020B0604020202020204" pitchFamily="34" charset="0"/>
                <a:cs typeface="Arial" panose="020B0604020202020204" pitchFamily="34" charset="0"/>
              </a:rPr>
              <a:t>cov</a:t>
            </a:r>
            <a:r>
              <a:rPr lang="en-GB" baseline="-25000" dirty="0" err="1">
                <a:latin typeface="Arial" panose="020B0604020202020204" pitchFamily="34" charset="0"/>
                <a:cs typeface="Arial" panose="020B0604020202020204" pitchFamily="34" charset="0"/>
              </a:rPr>
              <a:t>x∙y</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σ</a:t>
            </a:r>
            <a:r>
              <a:rPr lang="en-GB" baseline="-25000" dirty="0" err="1">
                <a:latin typeface="Arial" panose="020B0604020202020204" pitchFamily="34" charset="0"/>
                <a:cs typeface="Arial" panose="020B0604020202020204" pitchFamily="34" charset="0"/>
              </a:rPr>
              <a:t>x</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σ</a:t>
            </a:r>
            <a:r>
              <a:rPr lang="en-GB" baseline="-25000" dirty="0" err="1">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a:t>
            </a:r>
          </a:p>
          <a:p>
            <a:endParaRPr lang="de-DE"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(1)</a:t>
            </a:r>
          </a:p>
          <a:p>
            <a:r>
              <a:rPr lang="en-GB" dirty="0">
                <a:latin typeface="Arial" panose="020B0604020202020204" pitchFamily="34" charset="0"/>
                <a:cs typeface="Arial" panose="020B0604020202020204" pitchFamily="34" charset="0"/>
              </a:rPr>
              <a:t>Correlation coefficient r between HS = </a:t>
            </a:r>
            <a:r>
              <a:rPr lang="en-GB" dirty="0" err="1">
                <a:latin typeface="Arial" panose="020B0604020202020204" pitchFamily="34" charset="0"/>
                <a:cs typeface="Arial" panose="020B0604020202020204" pitchFamily="34" charset="0"/>
              </a:rPr>
              <a:t>cov</a:t>
            </a:r>
            <a:r>
              <a:rPr lang="en-GB" baseline="-25000" dirty="0" err="1">
                <a:latin typeface="Arial" panose="020B0604020202020204" pitchFamily="34" charset="0"/>
                <a:cs typeface="Arial" panose="020B0604020202020204" pitchFamily="34" charset="0"/>
              </a:rPr>
              <a:t>HS</a:t>
            </a:r>
            <a:r>
              <a:rPr lang="en-GB" dirty="0">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σ</a:t>
            </a:r>
            <a:r>
              <a:rPr lang="en-GB" baseline="-25000" dirty="0" err="1">
                <a:solidFill>
                  <a:schemeClr val="tx1">
                    <a:lumMod val="50000"/>
                    <a:lumOff val="50000"/>
                  </a:schemeClr>
                </a:solidFill>
                <a:latin typeface="Arial" panose="020B0604020202020204" pitchFamily="34" charset="0"/>
                <a:cs typeface="Arial" panose="020B0604020202020204" pitchFamily="34" charset="0"/>
              </a:rPr>
              <a:t>G</a:t>
            </a:r>
            <a:r>
              <a:rPr lang="en-GB" dirty="0">
                <a:solidFill>
                  <a:schemeClr val="tx1">
                    <a:lumMod val="50000"/>
                    <a:lumOff val="50000"/>
                  </a:schemeClr>
                </a:solidFill>
                <a:latin typeface="Arial" panose="020B0604020202020204" pitchFamily="34" charset="0"/>
                <a:cs typeface="Arial" panose="020B0604020202020204" pitchFamily="34" charset="0"/>
              </a:rPr>
              <a:t> ∙ </a:t>
            </a:r>
            <a:r>
              <a:rPr lang="en-GB" dirty="0" err="1">
                <a:solidFill>
                  <a:schemeClr val="tx1">
                    <a:lumMod val="50000"/>
                    <a:lumOff val="50000"/>
                  </a:schemeClr>
                </a:solidFill>
                <a:latin typeface="Arial" panose="020B0604020202020204" pitchFamily="34" charset="0"/>
                <a:cs typeface="Arial" panose="020B0604020202020204" pitchFamily="34" charset="0"/>
              </a:rPr>
              <a:t>σ</a:t>
            </a:r>
            <a:r>
              <a:rPr lang="en-GB" baseline="-25000" dirty="0" err="1">
                <a:solidFill>
                  <a:schemeClr val="tx1">
                    <a:lumMod val="50000"/>
                    <a:lumOff val="50000"/>
                  </a:schemeClr>
                </a:solidFill>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a:t>
            </a:r>
          </a:p>
          <a:p>
            <a:r>
              <a:rPr lang="en-GB" dirty="0">
                <a:solidFill>
                  <a:schemeClr val="tx1">
                    <a:lumMod val="50000"/>
                    <a:lumOff val="50000"/>
                  </a:schemeClr>
                </a:solidFill>
                <a:latin typeface="Arial" panose="020B0604020202020204" pitchFamily="34" charset="0"/>
                <a:cs typeface="Arial" panose="020B0604020202020204" pitchFamily="34" charset="0"/>
              </a:rPr>
              <a:t>The variance on the X-axis and the Y-axis is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G </a:t>
            </a:r>
            <a:r>
              <a:rPr lang="en-GB" dirty="0">
                <a:solidFill>
                  <a:schemeClr val="tx1">
                    <a:lumMod val="50000"/>
                    <a:lumOff val="50000"/>
                  </a:schemeClr>
                </a:solidFill>
                <a:latin typeface="Arial" panose="020B0604020202020204" pitchFamily="34" charset="0"/>
                <a:cs typeface="Arial" panose="020B0604020202020204" pitchFamily="34" charset="0"/>
              </a:rPr>
              <a:t>. A nice, almost funny insight</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Correlation coefficient </a:t>
            </a:r>
            <a:r>
              <a:rPr lang="en-GB" dirty="0">
                <a:solidFill>
                  <a:srgbClr val="0000FF"/>
                </a:solidFill>
                <a:latin typeface="Arial" panose="020B0604020202020204" pitchFamily="34" charset="0"/>
                <a:cs typeface="Arial" panose="020B0604020202020204" pitchFamily="34" charset="0"/>
              </a:rPr>
              <a:t>r </a:t>
            </a:r>
            <a:r>
              <a:rPr lang="en-GB" dirty="0">
                <a:latin typeface="Arial" panose="020B0604020202020204" pitchFamily="34" charset="0"/>
                <a:cs typeface="Arial" panose="020B0604020202020204" pitchFamily="34" charset="0"/>
              </a:rPr>
              <a:t>between </a:t>
            </a:r>
            <a:r>
              <a:rPr lang="en-GB" dirty="0">
                <a:solidFill>
                  <a:srgbClr val="0000FF"/>
                </a:solidFill>
                <a:latin typeface="Arial" panose="020B0604020202020204" pitchFamily="34" charset="0"/>
                <a:cs typeface="Arial" panose="020B0604020202020204" pitchFamily="34" charset="0"/>
              </a:rPr>
              <a:t>HS</a:t>
            </a:r>
            <a:r>
              <a:rPr lang="en-GB" dirty="0">
                <a:latin typeface="Arial" panose="020B0604020202020204" pitchFamily="34" charset="0"/>
                <a:cs typeface="Arial" panose="020B0604020202020204" pitchFamily="34" charset="0"/>
              </a:rPr>
              <a:t> = </a:t>
            </a:r>
            <a:r>
              <a:rPr lang="en-GB" dirty="0">
                <a:latin typeface="Arial" panose="020B0604020202020204" pitchFamily="34" charset="0"/>
                <a:ea typeface="Times New Roman" panose="02020603050405020304" pitchFamily="18" charset="0"/>
                <a:cs typeface="Arial" panose="020B0604020202020204" pitchFamily="34" charset="0"/>
              </a:rPr>
              <a:t>¼ σ²</a:t>
            </a:r>
            <a:r>
              <a:rPr lang="en-GB" baseline="-25000" dirty="0">
                <a:latin typeface="Arial" panose="020B0604020202020204" pitchFamily="34" charset="0"/>
                <a:ea typeface="Times New Roman" panose="02020603050405020304" pitchFamily="18" charset="0"/>
                <a:cs typeface="Arial" panose="020B0604020202020204" pitchFamily="34" charset="0"/>
              </a:rPr>
              <a:t>A</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 σ²</a:t>
            </a:r>
            <a:r>
              <a:rPr lang="en-GB" baseline="-25000" dirty="0">
                <a:solidFill>
                  <a:prstClr val="black"/>
                </a:solidFill>
                <a:latin typeface="Arial" panose="020B0604020202020204" pitchFamily="34" charset="0"/>
                <a:ea typeface="Times New Roman" panose="02020603050405020304" pitchFamily="18" charset="0"/>
                <a:cs typeface="Arial" panose="020B0604020202020204" pitchFamily="34" charset="0"/>
              </a:rPr>
              <a:t>G    </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9.015/ 45.59 = </a:t>
            </a:r>
            <a:r>
              <a:rPr lang="en-GB" dirty="0">
                <a:solidFill>
                  <a:srgbClr val="0000FF"/>
                </a:solidFill>
                <a:latin typeface="Arial" panose="020B0604020202020204" pitchFamily="34" charset="0"/>
                <a:ea typeface="Times New Roman" panose="02020603050405020304" pitchFamily="18" charset="0"/>
                <a:cs typeface="Arial" panose="020B0604020202020204" pitchFamily="34" charset="0"/>
              </a:rPr>
              <a:t>0.198</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The coefficient of determination, hence, R² = r² = 0.0391 says: ‘About 4% of the genetic variance between the first-picked half-sib siblings is explained by their linear regression onto the genetic values of the second-picked half-sibs of their respective family’. That is little.</a:t>
            </a:r>
          </a:p>
          <a:p>
            <a:endParaRPr lang="en-GB"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r>
              <a:rPr lang="en-GB" dirty="0">
                <a:solidFill>
                  <a:prstClr val="black"/>
                </a:solidFill>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r</a:t>
            </a:r>
            <a:r>
              <a:rPr lang="en-GB" dirty="0">
                <a:latin typeface="Arial" panose="020B0604020202020204" pitchFamily="34" charset="0"/>
                <a:cs typeface="Arial" panose="020B0604020202020204" pitchFamily="34" charset="0"/>
              </a:rPr>
              <a:t> between </a:t>
            </a:r>
            <a:r>
              <a:rPr lang="en-GB" dirty="0">
                <a:solidFill>
                  <a:srgbClr val="0000FF"/>
                </a:solidFill>
                <a:latin typeface="Arial" panose="020B0604020202020204" pitchFamily="34" charset="0"/>
                <a:cs typeface="Arial" panose="020B0604020202020204" pitchFamily="34" charset="0"/>
              </a:rPr>
              <a:t>FS</a:t>
            </a:r>
            <a:r>
              <a:rPr lang="en-GB" dirty="0">
                <a:latin typeface="Arial" panose="020B0604020202020204" pitchFamily="34" charset="0"/>
                <a:cs typeface="Arial" panose="020B0604020202020204" pitchFamily="34" charset="0"/>
              </a:rPr>
              <a:t> = </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(½</a:t>
            </a:r>
            <a:r>
              <a:rPr lang="en-GB" dirty="0">
                <a:latin typeface="Arial" panose="020B0604020202020204" pitchFamily="34" charset="0"/>
                <a:ea typeface="Times New Roman" panose="02020603050405020304" pitchFamily="18" charset="0"/>
                <a:cs typeface="Arial" panose="020B0604020202020204" pitchFamily="34" charset="0"/>
              </a:rPr>
              <a:t> σ²</a:t>
            </a:r>
            <a:r>
              <a:rPr lang="en-GB" baseline="-25000" dirty="0">
                <a:latin typeface="Arial" panose="020B0604020202020204" pitchFamily="34" charset="0"/>
                <a:ea typeface="Times New Roman" panose="02020603050405020304" pitchFamily="18" charset="0"/>
                <a:cs typeface="Arial" panose="020B0604020202020204" pitchFamily="34" charset="0"/>
              </a:rPr>
              <a:t>A</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 </a:t>
            </a:r>
            <a:r>
              <a:rPr lang="en-GB" dirty="0">
                <a:latin typeface="Arial" panose="020B0604020202020204" pitchFamily="34" charset="0"/>
                <a:ea typeface="Times New Roman" panose="02020603050405020304" pitchFamily="18" charset="0"/>
                <a:cs typeface="Arial" panose="020B0604020202020204" pitchFamily="34" charset="0"/>
              </a:rPr>
              <a:t>¼ σ²</a:t>
            </a:r>
            <a:r>
              <a:rPr lang="en-GB" baseline="-25000" dirty="0">
                <a:latin typeface="Arial" panose="020B0604020202020204" pitchFamily="34" charset="0"/>
                <a:ea typeface="Times New Roman" panose="02020603050405020304" pitchFamily="18" charset="0"/>
                <a:cs typeface="Arial" panose="020B0604020202020204" pitchFamily="34" charset="0"/>
              </a:rPr>
              <a:t>D</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 σ²</a:t>
            </a:r>
            <a:r>
              <a:rPr lang="en-GB" baseline="-25000" dirty="0">
                <a:solidFill>
                  <a:prstClr val="black"/>
                </a:solidFill>
                <a:latin typeface="Arial" panose="020B0604020202020204" pitchFamily="34" charset="0"/>
                <a:ea typeface="Times New Roman" panose="02020603050405020304" pitchFamily="18" charset="0"/>
                <a:cs typeface="Arial" panose="020B0604020202020204" pitchFamily="34" charset="0"/>
              </a:rPr>
              <a:t>G    </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20.413/ 45.59 = </a:t>
            </a:r>
            <a:r>
              <a:rPr lang="en-GB" dirty="0">
                <a:solidFill>
                  <a:srgbClr val="0000FF"/>
                </a:solidFill>
                <a:latin typeface="Arial" panose="020B0604020202020204" pitchFamily="34" charset="0"/>
                <a:ea typeface="Times New Roman" panose="02020603050405020304" pitchFamily="18" charset="0"/>
                <a:cs typeface="Arial" panose="020B0604020202020204" pitchFamily="34" charset="0"/>
              </a:rPr>
              <a:t>0.448</a:t>
            </a:r>
            <a:r>
              <a:rPr lang="en-GB" dirty="0">
                <a:solidFill>
                  <a:prstClr val="black"/>
                </a:solidFill>
                <a:latin typeface="Arial" panose="020B0604020202020204" pitchFamily="34" charset="0"/>
                <a:ea typeface="Times New Roman" panose="02020603050405020304" pitchFamily="18" charset="0"/>
                <a:cs typeface="Arial" panose="020B0604020202020204" pitchFamily="34" charset="0"/>
              </a:rPr>
              <a:t>; hence, R² = 0.200 ... this is markedly more, this is more than double, and you see why! FS represent each other much better than HS. </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They share </a:t>
            </a:r>
            <a:r>
              <a:rPr lang="en-GB" dirty="0">
                <a:solidFill>
                  <a:srgbClr val="0000FF"/>
                </a:solidFill>
                <a:latin typeface="Arial" panose="020B0604020202020204" pitchFamily="34" charset="0"/>
                <a:ea typeface="Times New Roman" panose="02020603050405020304" pitchFamily="18" charset="0"/>
                <a:cs typeface="Arial" panose="020B0604020202020204" pitchFamily="34" charset="0"/>
              </a:rPr>
              <a:t>both</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 parents.</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14</a:t>
            </a:fld>
            <a:endParaRPr lang="en-GB"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78828" y="947264"/>
            <a:ext cx="3694275" cy="2456754"/>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78828" y="42040"/>
            <a:ext cx="12075078" cy="830997"/>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sz="2400" dirty="0">
                <a:latin typeface="Arial" panose="020B0604020202020204" pitchFamily="34" charset="0"/>
                <a:cs typeface="Arial" panose="020B0604020202020204" pitchFamily="34" charset="0"/>
              </a:rPr>
              <a:t>“</a:t>
            </a:r>
            <a:r>
              <a:rPr lang="en-US" sz="2400" dirty="0">
                <a:solidFill>
                  <a:srgbClr val="C00000"/>
                </a:solidFill>
                <a:latin typeface="Arial" panose="020B0604020202020204" pitchFamily="34" charset="0"/>
                <a:cs typeface="Arial" panose="020B0604020202020204" pitchFamily="34" charset="0"/>
              </a:rPr>
              <a:t>Oh, if only we had values (estimates) for these parameters</a:t>
            </a:r>
            <a:r>
              <a:rPr lang="en-US" sz="2400" dirty="0">
                <a:latin typeface="Arial" panose="020B0604020202020204" pitchFamily="34" charset="0"/>
                <a:cs typeface="Arial" panose="020B0604020202020204" pitchFamily="34" charset="0"/>
              </a:rPr>
              <a:t>”. </a:t>
            </a:r>
            <a:br>
              <a:rPr lang="en-US" sz="2400" dirty="0">
                <a:latin typeface="Arial" panose="020B0604020202020204" pitchFamily="34" charset="0"/>
                <a:cs typeface="Arial" panose="020B0604020202020204" pitchFamily="34" charset="0"/>
              </a:rPr>
            </a:br>
            <a:r>
              <a:rPr lang="en-GB" altLang="de-DE" sz="2400" dirty="0">
                <a:latin typeface="Arial" panose="020B0604020202020204" pitchFamily="34" charset="0"/>
                <a:cs typeface="Arial" panose="020B0604020202020204" pitchFamily="34" charset="0"/>
              </a:rPr>
              <a:t>A little practice and application, a rehearsal, a rest break.</a:t>
            </a:r>
            <a:endParaRPr lang="en-GB" dirty="0"/>
          </a:p>
        </p:txBody>
      </p:sp>
    </p:spTree>
    <p:extLst>
      <p:ext uri="{BB962C8B-B14F-4D97-AF65-F5344CB8AC3E}">
        <p14:creationId xmlns:p14="http://schemas.microsoft.com/office/powerpoint/2010/main" val="350582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nodeType="withEffect">
                                  <p:stCondLst>
                                    <p:cond delay="1000"/>
                                  </p:stCondLst>
                                  <p:childTnLst>
                                    <p:animEffect transition="out" filter="wipe(left)">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By the way. What now is </a:t>
            </a:r>
            <a:r>
              <a:rPr lang="en-GB" altLang="de-DE" sz="2400" dirty="0">
                <a:solidFill>
                  <a:srgbClr val="0000FF"/>
                </a:solidFill>
                <a:latin typeface="Arial" panose="020B0604020202020204" pitchFamily="34" charset="0"/>
                <a:cs typeface="Arial" panose="020B0604020202020204" pitchFamily="34" charset="0"/>
              </a:rPr>
              <a:t>your </a:t>
            </a:r>
            <a:r>
              <a:rPr lang="en-GB" altLang="de-DE" sz="2400" dirty="0">
                <a:latin typeface="Arial" panose="020B0604020202020204" pitchFamily="34" charset="0"/>
                <a:cs typeface="Arial" panose="020B0604020202020204" pitchFamily="34" charset="0"/>
              </a:rPr>
              <a:t>response to the kidney (transplantation) issue? </a:t>
            </a:r>
            <a:br>
              <a:rPr lang="en-GB" altLang="de-DE" sz="2400" dirty="0">
                <a:latin typeface="Arial" panose="020B0604020202020204" pitchFamily="34" charset="0"/>
                <a:cs typeface="Arial" panose="020B0604020202020204" pitchFamily="34" charset="0"/>
              </a:rPr>
            </a:br>
            <a:r>
              <a:rPr lang="en-GB" altLang="de-DE" sz="2400" dirty="0">
                <a:latin typeface="Arial" panose="020B0604020202020204" pitchFamily="34" charset="0"/>
                <a:cs typeface="Arial" panose="020B0604020202020204" pitchFamily="34" charset="0"/>
              </a:rPr>
              <a:t>Your mother-father or rather your brother-sister?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Both share 50% of genes with</a:t>
            </a:r>
            <a:r>
              <a:rPr lang="en-GB" altLang="de-DE" sz="2400" dirty="0">
                <a:solidFill>
                  <a:srgbClr val="0000FF"/>
                </a:solidFill>
                <a:latin typeface="Arial" panose="020B0604020202020204" pitchFamily="34" charset="0"/>
                <a:cs typeface="Arial" panose="020B0604020202020204" pitchFamily="34" charset="0"/>
              </a:rPr>
              <a:t> you</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a:t>
            </a:r>
            <a:endParaRPr lang="en-GB" dirty="0">
              <a:solidFill>
                <a:schemeClr val="tx1">
                  <a:lumMod val="50000"/>
                  <a:lumOff val="50000"/>
                </a:schemeClr>
              </a:solidFill>
            </a:endParaRP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15</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78828" y="3780237"/>
            <a:ext cx="8277908" cy="276998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 have, sorry, no clue about the human genetic factors which are relevant for kidney transplantation; immune system factors and the like (leukocyte antigen antibody factors). Yet, whatever the genetic traits and features are which are important, if there is </a:t>
            </a:r>
            <a:r>
              <a:rPr lang="en-GB" dirty="0">
                <a:solidFill>
                  <a:srgbClr val="0000FF"/>
                </a:solidFill>
                <a:latin typeface="Arial" panose="020B0604020202020204" pitchFamily="34" charset="0"/>
                <a:cs typeface="Arial" panose="020B0604020202020204" pitchFamily="34" charset="0"/>
              </a:rPr>
              <a:t>dominance</a:t>
            </a:r>
            <a:r>
              <a:rPr lang="en-GB" dirty="0">
                <a:latin typeface="Arial" panose="020B0604020202020204" pitchFamily="34" charset="0"/>
                <a:cs typeface="Arial" panose="020B0604020202020204" pitchFamily="34" charset="0"/>
              </a:rPr>
              <a:t> involved in the genetic variation of these features, then a </a:t>
            </a:r>
            <a:r>
              <a:rPr lang="en-GB" dirty="0">
                <a:solidFill>
                  <a:srgbClr val="0000FF"/>
                </a:solidFill>
                <a:latin typeface="Arial" panose="020B0604020202020204" pitchFamily="34" charset="0"/>
                <a:cs typeface="Arial" panose="020B0604020202020204" pitchFamily="34" charset="0"/>
              </a:rPr>
              <a:t>full-sib</a:t>
            </a:r>
            <a:r>
              <a:rPr lang="en-GB" dirty="0">
                <a:latin typeface="Arial" panose="020B0604020202020204" pitchFamily="34" charset="0"/>
                <a:cs typeface="Arial" panose="020B0604020202020204" pitchFamily="34" charset="0"/>
              </a:rPr>
              <a:t> sibling‘s kidney will be more similar and thus probably be better suited. If dominance is not involved, then parents and full-sib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have the same generally expected similarity. </a:t>
            </a:r>
            <a:br>
              <a:rPr lang="en-GB" sz="1200" dirty="0">
                <a:latin typeface="Arial" panose="020B0604020202020204" pitchFamily="34" charset="0"/>
                <a:cs typeface="Arial" panose="020B0604020202020204" pitchFamily="34" charset="0"/>
              </a:rPr>
            </a:br>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best donor is anyway an identical twin.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Better are only the person‘s own (intact) kidneys. </a:t>
            </a:r>
            <a:r>
              <a:rPr lang="en-GB" dirty="0">
                <a:latin typeface="Arial" panose="020B0604020202020204" pitchFamily="34" charset="0"/>
                <a:cs typeface="Arial" panose="020B0604020202020204" pitchFamily="34" charset="0"/>
                <a:sym typeface="Wingdings" panose="05000000000000000000" pitchFamily="2" charset="2"/>
              </a:rPr>
              <a:t></a:t>
            </a:r>
            <a:endParaRPr lang="en-GB" dirty="0">
              <a:latin typeface="Arial" panose="020B0604020202020204" pitchFamily="34" charset="0"/>
              <a:cs typeface="Arial" panose="020B0604020202020204" pitchFamily="34" charset="0"/>
            </a:endParaRPr>
          </a:p>
        </p:txBody>
      </p:sp>
      <p:grpSp>
        <p:nvGrpSpPr>
          <p:cNvPr id="4" name="Group 3"/>
          <p:cNvGrpSpPr/>
          <p:nvPr/>
        </p:nvGrpSpPr>
        <p:grpSpPr>
          <a:xfrm>
            <a:off x="79511" y="984250"/>
            <a:ext cx="8277225" cy="3448050"/>
            <a:chOff x="79375" y="996950"/>
            <a:chExt cx="8277225" cy="3448050"/>
          </a:xfrm>
        </p:grpSpPr>
        <p:sp>
          <p:nvSpPr>
            <p:cNvPr id="10" name="Rectangle 9"/>
            <p:cNvSpPr/>
            <p:nvPr/>
          </p:nvSpPr>
          <p:spPr>
            <a:xfrm>
              <a:off x="168442" y="1063591"/>
              <a:ext cx="8128535" cy="2391989"/>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1"/>
            <p:cNvGraphicFramePr>
              <a:graphicFrameLocks noChangeAspect="1"/>
            </p:cNvGraphicFramePr>
            <p:nvPr>
              <p:extLst>
                <p:ext uri="{D42A27DB-BD31-4B8C-83A1-F6EECF244321}">
                  <p14:modId xmlns:p14="http://schemas.microsoft.com/office/powerpoint/2010/main" val="3763305836"/>
                </p:ext>
              </p:extLst>
            </p:nvPr>
          </p:nvGraphicFramePr>
          <p:xfrm>
            <a:off x="79375" y="996950"/>
            <a:ext cx="8277225" cy="3448050"/>
          </p:xfrm>
          <a:graphic>
            <a:graphicData uri="http://schemas.openxmlformats.org/presentationml/2006/ole">
              <mc:AlternateContent xmlns:mc="http://schemas.openxmlformats.org/markup-compatibility/2006">
                <mc:Choice xmlns:v="urn:schemas-microsoft-com:vml" Requires="v">
                  <p:oleObj spid="_x0000_s24930" name="Document" r:id="rId3" imgW="6150372" imgH="2562954" progId="Word.Document.12">
                    <p:link updateAutomatic="1"/>
                  </p:oleObj>
                </mc:Choice>
                <mc:Fallback>
                  <p:oleObj name="Document" r:id="rId3" imgW="6150372" imgH="2562954" progId="Word.Document.12">
                    <p:link updateAutomatic="1"/>
                    <p:pic>
                      <p:nvPicPr>
                        <p:cNvPr id="0" name=""/>
                        <p:cNvPicPr/>
                        <p:nvPr/>
                      </p:nvPicPr>
                      <p:blipFill>
                        <a:blip r:embed="rId4"/>
                        <a:stretch>
                          <a:fillRect/>
                        </a:stretch>
                      </p:blipFill>
                      <p:spPr>
                        <a:xfrm>
                          <a:off x="79375" y="996950"/>
                          <a:ext cx="8277225" cy="3448050"/>
                        </a:xfrm>
                        <a:prstGeom prst="rect">
                          <a:avLst/>
                        </a:prstGeom>
                      </p:spPr>
                    </p:pic>
                  </p:oleObj>
                </mc:Fallback>
              </mc:AlternateContent>
            </a:graphicData>
          </a:graphic>
        </p:graphicFrame>
      </p:grpSp>
      <p:pic>
        <p:nvPicPr>
          <p:cNvPr id="11" name="Picture 10">
            <a:extLst>
              <a:ext uri="{FF2B5EF4-FFF2-40B4-BE49-F238E27FC236}">
                <a16:creationId xmlns:a16="http://schemas.microsoft.com/office/drawing/2014/main" id="{7043A788-8D1F-40A7-8FC5-0FE57EFCA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206" y="5251952"/>
            <a:ext cx="4686966" cy="1566175"/>
          </a:xfrm>
          <a:prstGeom prst="rect">
            <a:avLst/>
          </a:prstGeom>
        </p:spPr>
      </p:pic>
      <p:sp>
        <p:nvSpPr>
          <p:cNvPr id="12" name="TextBox 11">
            <a:extLst>
              <a:ext uri="{FF2B5EF4-FFF2-40B4-BE49-F238E27FC236}">
                <a16:creationId xmlns:a16="http://schemas.microsoft.com/office/drawing/2014/main" id="{2D6A6058-180B-4F80-9F4D-249033627F58}"/>
              </a:ext>
            </a:extLst>
          </p:cNvPr>
          <p:cNvSpPr txBox="1"/>
          <p:nvPr/>
        </p:nvSpPr>
        <p:spPr>
          <a:xfrm>
            <a:off x="7426207" y="6417781"/>
            <a:ext cx="2901552" cy="369332"/>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www.organspende-info.de</a:t>
            </a:r>
          </a:p>
        </p:txBody>
      </p:sp>
      <p:grpSp>
        <p:nvGrpSpPr>
          <p:cNvPr id="6" name="Group 5"/>
          <p:cNvGrpSpPr/>
          <p:nvPr/>
        </p:nvGrpSpPr>
        <p:grpSpPr>
          <a:xfrm rot="16200000">
            <a:off x="8499457" y="2235104"/>
            <a:ext cx="4464676" cy="2546926"/>
            <a:chOff x="7604308" y="4117579"/>
            <a:chExt cx="4464676" cy="2546926"/>
          </a:xfrm>
        </p:grpSpPr>
        <p:sp>
          <p:nvSpPr>
            <p:cNvPr id="8" name="Freeform 7"/>
            <p:cNvSpPr>
              <a:spLocks noChangeAspect="1"/>
            </p:cNvSpPr>
            <p:nvPr/>
          </p:nvSpPr>
          <p:spPr>
            <a:xfrm>
              <a:off x="7604308" y="4117579"/>
              <a:ext cx="4464676" cy="2546926"/>
            </a:xfrm>
            <a:custGeom>
              <a:avLst/>
              <a:gdLst>
                <a:gd name="connsiteX0" fmla="*/ 1171978 w 6976057"/>
                <a:gd name="connsiteY0" fmla="*/ 206062 h 3979572"/>
                <a:gd name="connsiteX1" fmla="*/ 1661375 w 6976057"/>
                <a:gd name="connsiteY1" fmla="*/ 193184 h 3979572"/>
                <a:gd name="connsiteX2" fmla="*/ 2163651 w 6976057"/>
                <a:gd name="connsiteY2" fmla="*/ 317679 h 3979572"/>
                <a:gd name="connsiteX3" fmla="*/ 2949262 w 6976057"/>
                <a:gd name="connsiteY3" fmla="*/ 467933 h 3979572"/>
                <a:gd name="connsiteX4" fmla="*/ 3730581 w 6976057"/>
                <a:gd name="connsiteY4" fmla="*/ 412124 h 3979572"/>
                <a:gd name="connsiteX5" fmla="*/ 4503313 w 6976057"/>
                <a:gd name="connsiteY5" fmla="*/ 103031 h 3979572"/>
                <a:gd name="connsiteX6" fmla="*/ 5331854 w 6976057"/>
                <a:gd name="connsiteY6" fmla="*/ 0 h 3979572"/>
                <a:gd name="connsiteX7" fmla="*/ 6237668 w 6976057"/>
                <a:gd name="connsiteY7" fmla="*/ 274750 h 3979572"/>
                <a:gd name="connsiteX8" fmla="*/ 6654085 w 6976057"/>
                <a:gd name="connsiteY8" fmla="*/ 704045 h 3979572"/>
                <a:gd name="connsiteX9" fmla="*/ 6976057 w 6976057"/>
                <a:gd name="connsiteY9" fmla="*/ 1455313 h 3979572"/>
                <a:gd name="connsiteX10" fmla="*/ 6881612 w 6976057"/>
                <a:gd name="connsiteY10" fmla="*/ 2283854 h 3979572"/>
                <a:gd name="connsiteX11" fmla="*/ 6439437 w 6976057"/>
                <a:gd name="connsiteY11" fmla="*/ 2897747 h 3979572"/>
                <a:gd name="connsiteX12" fmla="*/ 5606603 w 6976057"/>
                <a:gd name="connsiteY12" fmla="*/ 3387144 h 3979572"/>
                <a:gd name="connsiteX13" fmla="*/ 4653567 w 6976057"/>
                <a:gd name="connsiteY13" fmla="*/ 3807854 h 3979572"/>
                <a:gd name="connsiteX14" fmla="*/ 3674772 w 6976057"/>
                <a:gd name="connsiteY14" fmla="*/ 3979572 h 3979572"/>
                <a:gd name="connsiteX15" fmla="*/ 2721736 w 6976057"/>
                <a:gd name="connsiteY15" fmla="*/ 3962400 h 3979572"/>
                <a:gd name="connsiteX16" fmla="*/ 1558344 w 6976057"/>
                <a:gd name="connsiteY16" fmla="*/ 3644722 h 3979572"/>
                <a:gd name="connsiteX17" fmla="*/ 815662 w 6976057"/>
                <a:gd name="connsiteY17" fmla="*/ 3168203 h 3979572"/>
                <a:gd name="connsiteX18" fmla="*/ 240406 w 6976057"/>
                <a:gd name="connsiteY18" fmla="*/ 2622998 h 3979572"/>
                <a:gd name="connsiteX19" fmla="*/ 0 w 6976057"/>
                <a:gd name="connsiteY19" fmla="*/ 1893195 h 3979572"/>
                <a:gd name="connsiteX20" fmla="*/ 25758 w 6976057"/>
                <a:gd name="connsiteY20" fmla="*/ 1098998 h 3979572"/>
                <a:gd name="connsiteX21" fmla="*/ 55809 w 6976057"/>
                <a:gd name="connsiteY21" fmla="*/ 1068947 h 3979572"/>
                <a:gd name="connsiteX22" fmla="*/ 399245 w 6976057"/>
                <a:gd name="connsiteY22" fmla="*/ 532327 h 3979572"/>
                <a:gd name="connsiteX23" fmla="*/ 1171978 w 6976057"/>
                <a:gd name="connsiteY23" fmla="*/ 206062 h 397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76057" h="3979572">
                  <a:moveTo>
                    <a:pt x="1171978" y="206062"/>
                  </a:moveTo>
                  <a:lnTo>
                    <a:pt x="1661375" y="193184"/>
                  </a:lnTo>
                  <a:lnTo>
                    <a:pt x="2163651" y="317679"/>
                  </a:lnTo>
                  <a:lnTo>
                    <a:pt x="2949262" y="467933"/>
                  </a:lnTo>
                  <a:lnTo>
                    <a:pt x="3730581" y="412124"/>
                  </a:lnTo>
                  <a:lnTo>
                    <a:pt x="4503313" y="103031"/>
                  </a:lnTo>
                  <a:lnTo>
                    <a:pt x="5331854" y="0"/>
                  </a:lnTo>
                  <a:lnTo>
                    <a:pt x="6237668" y="274750"/>
                  </a:lnTo>
                  <a:lnTo>
                    <a:pt x="6654085" y="704045"/>
                  </a:lnTo>
                  <a:lnTo>
                    <a:pt x="6976057" y="1455313"/>
                  </a:lnTo>
                  <a:lnTo>
                    <a:pt x="6881612" y="2283854"/>
                  </a:lnTo>
                  <a:lnTo>
                    <a:pt x="6439437" y="2897747"/>
                  </a:lnTo>
                  <a:lnTo>
                    <a:pt x="5606603" y="3387144"/>
                  </a:lnTo>
                  <a:lnTo>
                    <a:pt x="4653567" y="3807854"/>
                  </a:lnTo>
                  <a:lnTo>
                    <a:pt x="3674772" y="3979572"/>
                  </a:lnTo>
                  <a:lnTo>
                    <a:pt x="2721736" y="3962400"/>
                  </a:lnTo>
                  <a:lnTo>
                    <a:pt x="1558344" y="3644722"/>
                  </a:lnTo>
                  <a:lnTo>
                    <a:pt x="815662" y="3168203"/>
                  </a:lnTo>
                  <a:lnTo>
                    <a:pt x="240406" y="2622998"/>
                  </a:lnTo>
                  <a:lnTo>
                    <a:pt x="0" y="1893195"/>
                  </a:lnTo>
                  <a:lnTo>
                    <a:pt x="25758" y="1098998"/>
                  </a:lnTo>
                  <a:lnTo>
                    <a:pt x="55809" y="1068947"/>
                  </a:lnTo>
                  <a:lnTo>
                    <a:pt x="399245" y="532327"/>
                  </a:lnTo>
                  <a:lnTo>
                    <a:pt x="1171978" y="206062"/>
                  </a:lnTo>
                  <a:close/>
                </a:path>
              </a:pathLst>
            </a:custGeom>
            <a:solidFill>
              <a:schemeClr val="bg1">
                <a:lumMod val="95000"/>
              </a:schemeClr>
            </a:solidFill>
            <a:ln w="7620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p:cNvSpPr txBox="1"/>
            <p:nvPr/>
          </p:nvSpPr>
          <p:spPr>
            <a:xfrm rot="5400000">
              <a:off x="9096704" y="5242341"/>
              <a:ext cx="1665890" cy="369332"/>
            </a:xfrm>
            <a:prstGeom prst="rect">
              <a:avLst/>
            </a:prstGeom>
            <a:noFill/>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Kidney</a:t>
              </a:r>
              <a:r>
                <a:rPr lang="en-GB" dirty="0">
                  <a:latin typeface="Arial" panose="020B0604020202020204" pitchFamily="34" charset="0"/>
                  <a:cs typeface="Arial" panose="020B0604020202020204" pitchFamily="34" charset="0"/>
                </a:rPr>
                <a:t> shape</a:t>
              </a:r>
            </a:p>
          </p:txBody>
        </p:sp>
      </p:grpSp>
    </p:spTree>
    <p:extLst>
      <p:ext uri="{BB962C8B-B14F-4D97-AF65-F5344CB8AC3E}">
        <p14:creationId xmlns:p14="http://schemas.microsoft.com/office/powerpoint/2010/main" val="1747748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feld 5"/>
          <p:cNvSpPr txBox="1"/>
          <p:nvPr/>
        </p:nvSpPr>
        <p:spPr>
          <a:xfrm>
            <a:off x="541868" y="616687"/>
            <a:ext cx="11267656" cy="4647426"/>
          </a:xfrm>
          <a:prstGeom prst="rect">
            <a:avLst/>
          </a:prstGeom>
          <a:noFill/>
          <a:effectLst>
            <a:outerShdw blurRad="63500" sx="102000" sy="102000" algn="ctr"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     For our parents and families, we now add one layer of complexity.</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     We </a:t>
            </a:r>
            <a:r>
              <a:rPr lang="en-GB" sz="2400" dirty="0">
                <a:solidFill>
                  <a:schemeClr val="tx1">
                    <a:lumMod val="50000"/>
                    <a:lumOff val="50000"/>
                  </a:schemeClr>
                </a:solidFill>
                <a:latin typeface="Arial" panose="020B0604020202020204" pitchFamily="34" charset="0"/>
                <a:cs typeface="Arial" panose="020B0604020202020204" pitchFamily="34" charset="0"/>
              </a:rPr>
              <a:t>set aside </a:t>
            </a:r>
            <a:r>
              <a:rPr lang="en-GB" sz="2400" dirty="0">
                <a:latin typeface="Arial" panose="020B0604020202020204" pitchFamily="34" charset="0"/>
                <a:cs typeface="Arial" panose="020B0604020202020204" pitchFamily="34" charset="0"/>
              </a:rPr>
              <a:t>the notion of </a:t>
            </a:r>
            <a:br>
              <a:rPr lang="en-GB" sz="2400" dirty="0">
                <a:latin typeface="Arial" panose="020B0604020202020204" pitchFamily="34" charset="0"/>
                <a:cs typeface="Arial" panose="020B0604020202020204" pitchFamily="34" charset="0"/>
              </a:rPr>
            </a:br>
            <a:r>
              <a:rPr lang="en-GB" sz="2400" dirty="0">
                <a:solidFill>
                  <a:schemeClr val="tx1">
                    <a:lumMod val="50000"/>
                    <a:lumOff val="50000"/>
                  </a:schemeClr>
                </a:solidFill>
                <a:latin typeface="Arial" panose="020B0604020202020204" pitchFamily="34" charset="0"/>
                <a:cs typeface="Arial" panose="020B0604020202020204" pitchFamily="34" charset="0"/>
              </a:rPr>
              <a:t>● “Everybody including the parents of the families is non-inbred” </a:t>
            </a:r>
          </a:p>
          <a:p>
            <a:r>
              <a:rPr lang="en-GB" sz="2400" dirty="0">
                <a:latin typeface="Arial" panose="020B0604020202020204" pitchFamily="34" charset="0"/>
                <a:cs typeface="Arial" panose="020B0604020202020204" pitchFamily="34" charset="0"/>
              </a:rPr>
              <a:t>     and accept the option that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“The </a:t>
            </a:r>
            <a:r>
              <a:rPr lang="en-GB" sz="2400" dirty="0">
                <a:solidFill>
                  <a:srgbClr val="0000FF"/>
                </a:solidFill>
                <a:latin typeface="Arial" panose="020B0604020202020204" pitchFamily="34" charset="0"/>
                <a:cs typeface="Arial" panose="020B0604020202020204" pitchFamily="34" charset="0"/>
              </a:rPr>
              <a:t>parents</a:t>
            </a:r>
            <a:r>
              <a:rPr lang="en-GB" sz="2400" dirty="0">
                <a:latin typeface="Arial" panose="020B0604020202020204" pitchFamily="34" charset="0"/>
                <a:cs typeface="Arial" panose="020B0604020202020204" pitchFamily="34" charset="0"/>
              </a:rPr>
              <a:t> of the families may be </a:t>
            </a:r>
            <a:r>
              <a:rPr lang="en-GB" sz="2400" dirty="0">
                <a:solidFill>
                  <a:srgbClr val="0000FF"/>
                </a:solidFill>
                <a:latin typeface="Arial" panose="020B0604020202020204" pitchFamily="34" charset="0"/>
                <a:cs typeface="Arial" panose="020B0604020202020204" pitchFamily="34" charset="0"/>
              </a:rPr>
              <a:t>more or less inbred; 0 &lt; F</a:t>
            </a:r>
            <a:r>
              <a:rPr lang="en-GB" sz="2400" baseline="-25000" dirty="0">
                <a:solidFill>
                  <a:srgbClr val="0000FF"/>
                </a:solidFill>
                <a:latin typeface="Arial" panose="020B0604020202020204" pitchFamily="34" charset="0"/>
                <a:cs typeface="Arial" panose="020B0604020202020204" pitchFamily="34" charset="0"/>
              </a:rPr>
              <a:t>P</a:t>
            </a:r>
            <a:r>
              <a:rPr lang="en-GB" sz="2400" dirty="0">
                <a:solidFill>
                  <a:srgbClr val="0000FF"/>
                </a:solidFill>
                <a:latin typeface="Arial" panose="020B0604020202020204" pitchFamily="34" charset="0"/>
                <a:cs typeface="Arial" panose="020B0604020202020204" pitchFamily="34" charset="0"/>
              </a:rPr>
              <a:t> &lt; 1</a:t>
            </a:r>
            <a:r>
              <a:rPr lang="en-GB" sz="2400" dirty="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     We continue to maintain the simplifying assumption that these parents are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not related </a:t>
            </a:r>
            <a:r>
              <a:rPr lang="en-GB" sz="2400" dirty="0">
                <a:latin typeface="Arial" panose="020B0604020202020204" pitchFamily="34" charset="0"/>
                <a:cs typeface="Arial" panose="020B0604020202020204" pitchFamily="34" charset="0"/>
              </a:rPr>
              <a:t>to each other ...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and this - of course -  means that the offspring of these more-or-less inbred</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     parents are not inbred (and this is the sense of keeping parents non-related)</a:t>
            </a:r>
            <a:br>
              <a:rPr lang="en-GB" sz="2400" dirty="0">
                <a:latin typeface="Arial" panose="020B0604020202020204" pitchFamily="34" charset="0"/>
                <a:cs typeface="Arial" panose="020B0604020202020204" pitchFamily="34" charset="0"/>
              </a:rPr>
            </a:br>
            <a:endParaRPr lang="en-GB" sz="3200" dirty="0">
              <a:solidFill>
                <a:schemeClr val="tx1">
                  <a:lumMod val="50000"/>
                  <a:lumOff val="50000"/>
                </a:schemeClr>
              </a:solidFill>
            </a:endParaRPr>
          </a:p>
        </p:txBody>
      </p:sp>
      <p:sp>
        <p:nvSpPr>
          <p:cNvPr id="8" name="Textfeld 5"/>
          <p:cNvSpPr txBox="1"/>
          <p:nvPr/>
        </p:nvSpPr>
        <p:spPr>
          <a:xfrm>
            <a:off x="11255602" y="6330255"/>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16</a:t>
            </a:fld>
            <a:endParaRPr lang="en-US" sz="2400"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B8DDC8F8-EA60-4CC2-8ABC-F7975F5C4DCE}"/>
              </a:ext>
            </a:extLst>
          </p:cNvPr>
          <p:cNvSpPr/>
          <p:nvPr/>
        </p:nvSpPr>
        <p:spPr>
          <a:xfrm>
            <a:off x="967666" y="4026023"/>
            <a:ext cx="10453456" cy="719091"/>
          </a:xfrm>
          <a:prstGeom prst="rect">
            <a:avLst/>
          </a:prstGeom>
          <a:solidFill>
            <a:srgbClr val="FFFFFF">
              <a:alpha val="9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312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5">
            <a:extLst>
              <a:ext uri="{FF2B5EF4-FFF2-40B4-BE49-F238E27FC236}">
                <a16:creationId xmlns:a16="http://schemas.microsoft.com/office/drawing/2014/main" id="{F6CA21EC-D7D1-419E-9728-38B1C545B422}"/>
              </a:ext>
            </a:extLst>
          </p:cNvPr>
          <p:cNvPicPr>
            <a:picLocks noChangeAspect="1"/>
          </p:cNvPicPr>
          <p:nvPr/>
        </p:nvPicPr>
        <p:blipFill>
          <a:blip r:embed="rId3"/>
          <a:stretch>
            <a:fillRect/>
          </a:stretch>
        </p:blipFill>
        <p:spPr>
          <a:xfrm>
            <a:off x="9707885" y="1420159"/>
            <a:ext cx="2360295" cy="2203330"/>
          </a:xfrm>
          <a:prstGeom prst="rect">
            <a:avLst/>
          </a:prstGeom>
          <a:effectLst>
            <a:outerShdw blurRad="50800" dist="38100" dir="2700000" algn="tl" rotWithShape="0">
              <a:prstClr val="black">
                <a:alpha val="40000"/>
              </a:prstClr>
            </a:outerShdw>
          </a:effectLst>
        </p:spPr>
      </p:pic>
      <p:sp>
        <p:nvSpPr>
          <p:cNvPr id="21" name="Rectangle 20"/>
          <p:cNvSpPr/>
          <p:nvPr/>
        </p:nvSpPr>
        <p:spPr>
          <a:xfrm>
            <a:off x="40326" y="1394980"/>
            <a:ext cx="7822451" cy="537264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Object 2"/>
          <p:cNvGraphicFramePr>
            <a:graphicFrameLocks noChangeAspect="1"/>
          </p:cNvGraphicFramePr>
          <p:nvPr>
            <p:extLst>
              <p:ext uri="{D42A27DB-BD31-4B8C-83A1-F6EECF244321}">
                <p14:modId xmlns:p14="http://schemas.microsoft.com/office/powerpoint/2010/main" val="788550988"/>
              </p:ext>
            </p:extLst>
          </p:nvPr>
        </p:nvGraphicFramePr>
        <p:xfrm>
          <a:off x="71438" y="258763"/>
          <a:ext cx="9498012" cy="6683375"/>
        </p:xfrm>
        <a:graphic>
          <a:graphicData uri="http://schemas.openxmlformats.org/presentationml/2006/ole">
            <mc:AlternateContent xmlns:mc="http://schemas.openxmlformats.org/markup-compatibility/2006">
              <mc:Choice xmlns:v="urn:schemas-microsoft-com:vml" Requires="v">
                <p:oleObj spid="_x0000_s50366" name="Document" r:id="rId4" imgW="8426940" imgH="5929779" progId="Word.Document.12">
                  <p:link updateAutomatic="1"/>
                </p:oleObj>
              </mc:Choice>
              <mc:Fallback>
                <p:oleObj name="Document" r:id="rId4" imgW="8426940" imgH="5929779" progId="Word.Document.12">
                  <p:link updateAutomatic="1"/>
                  <p:pic>
                    <p:nvPicPr>
                      <p:cNvPr id="0" name=""/>
                      <p:cNvPicPr/>
                      <p:nvPr/>
                    </p:nvPicPr>
                    <p:blipFill>
                      <a:blip r:embed="rId5"/>
                      <a:stretch>
                        <a:fillRect/>
                      </a:stretch>
                    </p:blipFill>
                    <p:spPr>
                      <a:xfrm>
                        <a:off x="71438" y="258763"/>
                        <a:ext cx="9498012" cy="6683375"/>
                      </a:xfrm>
                      <a:prstGeom prst="rect">
                        <a:avLst/>
                      </a:prstGeom>
                    </p:spPr>
                  </p:pic>
                </p:oleObj>
              </mc:Fallback>
            </mc:AlternateContent>
          </a:graphicData>
        </a:graphic>
      </p:graphicFrame>
      <p:sp>
        <p:nvSpPr>
          <p:cNvPr id="6" name="TextBox 5"/>
          <p:cNvSpPr txBox="1"/>
          <p:nvPr/>
        </p:nvSpPr>
        <p:spPr>
          <a:xfrm>
            <a:off x="7974419" y="3699815"/>
            <a:ext cx="4140986"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Well, mainly for the ones who want to really understand such details ...  ... Just employ your own EXCEL and reconstruct the table ;-)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kern="600" spc="-80" dirty="0">
                <a:solidFill>
                  <a:schemeClr val="tx1">
                    <a:lumMod val="50000"/>
                    <a:lumOff val="50000"/>
                  </a:schemeClr>
                </a:solidFill>
                <a:latin typeface="Arial" panose="020B0604020202020204" pitchFamily="34" charset="0"/>
                <a:cs typeface="Arial" panose="020B0604020202020204" pitchFamily="34" charset="0"/>
              </a:rPr>
              <a:t>And, again, this detail: </a:t>
            </a:r>
            <a:br>
              <a:rPr lang="en-GB" kern="600" spc="-80" dirty="0">
                <a:solidFill>
                  <a:schemeClr val="tx1">
                    <a:lumMod val="50000"/>
                    <a:lumOff val="50000"/>
                  </a:schemeClr>
                </a:solidFill>
                <a:latin typeface="Arial" panose="020B0604020202020204" pitchFamily="34" charset="0"/>
                <a:cs typeface="Arial" panose="020B0604020202020204" pitchFamily="34" charset="0"/>
              </a:rPr>
            </a:br>
            <a:r>
              <a:rPr lang="en-GB" kern="600" spc="-80" dirty="0">
                <a:solidFill>
                  <a:schemeClr val="tx1">
                    <a:lumMod val="50000"/>
                    <a:lumOff val="50000"/>
                  </a:schemeClr>
                </a:solidFill>
                <a:latin typeface="Arial" panose="020B0604020202020204" pitchFamily="34" charset="0"/>
                <a:cs typeface="Arial" panose="020B0604020202020204" pitchFamily="34" charset="0"/>
              </a:rPr>
              <a:t>With a=1=d and given </a:t>
            </a:r>
            <a:r>
              <a:rPr lang="en-GB" kern="600" spc="-8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p(A1) = </a:t>
            </a:r>
            <a:r>
              <a:rPr lang="en-GB" kern="600" spc="-80" dirty="0">
                <a:solidFill>
                  <a:schemeClr val="tx1">
                    <a:lumMod val="50000"/>
                    <a:lumOff val="50000"/>
                  </a:schemeClr>
                </a:solidFill>
                <a:latin typeface="Arial" panose="020B0604020202020204" pitchFamily="34" charset="0"/>
                <a:cs typeface="Arial" panose="020B0604020202020204" pitchFamily="34" charset="0"/>
              </a:rPr>
              <a:t>0.292893 we find, at HWE, </a:t>
            </a:r>
            <a:r>
              <a:rPr lang="en-GB" kern="600" spc="-8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σ²</a:t>
            </a:r>
            <a:r>
              <a:rPr lang="en-GB" kern="600" spc="-80" baseline="-250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G</a:t>
            </a:r>
            <a:r>
              <a:rPr lang="en-GB" kern="600" spc="-8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 =1.00  ;-)</a:t>
            </a:r>
            <a:endParaRPr lang="en-GB" kern="600" spc="-8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 name="TextBox 4"/>
          <p:cNvSpPr txBox="1"/>
          <p:nvPr/>
        </p:nvSpPr>
        <p:spPr>
          <a:xfrm>
            <a:off x="72000" y="36000"/>
            <a:ext cx="11996180"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Note that Variance of Breeding Values </a:t>
            </a:r>
            <a:r>
              <a:rPr lang="el-GR" altLang="de-DE" sz="2400" dirty="0">
                <a:latin typeface="Arial" panose="020B0604020202020204" pitchFamily="34" charset="0"/>
                <a:cs typeface="Arial" panose="020B0604020202020204" pitchFamily="34" charset="0"/>
              </a:rPr>
              <a:t>σ</a:t>
            </a:r>
            <a:r>
              <a:rPr lang="de-DE" altLang="de-DE" sz="2400" dirty="0">
                <a:latin typeface="Arial" panose="020B0604020202020204" pitchFamily="34" charset="0"/>
                <a:cs typeface="Arial" panose="020B0604020202020204" pitchFamily="34" charset="0"/>
              </a:rPr>
              <a:t>²</a:t>
            </a:r>
            <a:r>
              <a:rPr lang="de-DE" altLang="de-DE" sz="2400" baseline="-25000" dirty="0">
                <a:latin typeface="Arial" panose="020B0604020202020204" pitchFamily="34" charset="0"/>
                <a:cs typeface="Arial" panose="020B0604020202020204" pitchFamily="34" charset="0"/>
              </a:rPr>
              <a:t>A</a:t>
            </a:r>
            <a:r>
              <a:rPr lang="de-DE" altLang="de-DE" sz="2400" dirty="0">
                <a:latin typeface="Arial" panose="020B0604020202020204" pitchFamily="34" charset="0"/>
                <a:cs typeface="Arial" panose="020B0604020202020204" pitchFamily="34" charset="0"/>
              </a:rPr>
              <a:t> </a:t>
            </a:r>
            <a:r>
              <a:rPr lang="en-GB" altLang="de-DE" sz="2400" dirty="0">
                <a:latin typeface="Arial" panose="020B0604020202020204" pitchFamily="34" charset="0"/>
                <a:cs typeface="Arial" panose="020B0604020202020204" pitchFamily="34" charset="0"/>
              </a:rPr>
              <a:t>and Genetic Variance </a:t>
            </a:r>
            <a:r>
              <a:rPr lang="el-GR" altLang="de-DE" sz="2400" dirty="0">
                <a:latin typeface="Arial" panose="020B0604020202020204" pitchFamily="34" charset="0"/>
                <a:cs typeface="Arial" panose="020B0604020202020204" pitchFamily="34" charset="0"/>
              </a:rPr>
              <a:t>σ</a:t>
            </a:r>
            <a:r>
              <a:rPr lang="de-DE" altLang="de-DE" sz="2400" dirty="0">
                <a:latin typeface="Arial" panose="020B0604020202020204" pitchFamily="34" charset="0"/>
                <a:cs typeface="Arial" panose="020B0604020202020204" pitchFamily="34" charset="0"/>
              </a:rPr>
              <a:t>²</a:t>
            </a:r>
            <a:r>
              <a:rPr lang="de-DE" altLang="de-DE" sz="2400" baseline="-25000" dirty="0">
                <a:latin typeface="Arial" panose="020B0604020202020204" pitchFamily="34" charset="0"/>
                <a:cs typeface="Arial" panose="020B0604020202020204" pitchFamily="34" charset="0"/>
              </a:rPr>
              <a:t>G</a:t>
            </a:r>
            <a:r>
              <a:rPr lang="de-DE" altLang="de-DE" sz="2400" dirty="0">
                <a:latin typeface="Arial" panose="020B0604020202020204" pitchFamily="34" charset="0"/>
                <a:cs typeface="Arial" panose="020B0604020202020204" pitchFamily="34" charset="0"/>
              </a:rPr>
              <a:t> </a:t>
            </a:r>
            <a:r>
              <a:rPr lang="en-GB" altLang="de-DE" sz="2400" dirty="0">
                <a:latin typeface="Arial" panose="020B0604020202020204" pitchFamily="34" charset="0"/>
                <a:cs typeface="Arial" panose="020B0604020202020204" pitchFamily="34" charset="0"/>
              </a:rPr>
              <a:t>in our </a:t>
            </a:r>
            <a:r>
              <a:rPr lang="en-GB"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HWE</a:t>
            </a:r>
            <a:r>
              <a:rPr lang="en-GB" altLang="de-DE" sz="2400" dirty="0">
                <a:latin typeface="Arial" panose="020B0604020202020204" pitchFamily="34" charset="0"/>
                <a:cs typeface="Arial" panose="020B0604020202020204" pitchFamily="34" charset="0"/>
              </a:rPr>
              <a:t> </a:t>
            </a:r>
            <a:r>
              <a:rPr lang="en-GB" altLang="de-DE" sz="2400" dirty="0" err="1">
                <a:latin typeface="Arial" panose="020B0604020202020204" pitchFamily="34" charset="0"/>
                <a:cs typeface="Arial" panose="020B0604020202020204" pitchFamily="34" charset="0"/>
              </a:rPr>
              <a:t>Refe-rence</a:t>
            </a:r>
            <a:r>
              <a:rPr lang="en-GB" altLang="de-DE" sz="2400" dirty="0">
                <a:latin typeface="Arial" panose="020B0604020202020204" pitchFamily="34" charset="0"/>
                <a:cs typeface="Arial" panose="020B0604020202020204" pitchFamily="34" charset="0"/>
              </a:rPr>
              <a:t> population is mostly </a:t>
            </a:r>
            <a:r>
              <a:rPr lang="en-GB" altLang="de-DE"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smaller</a:t>
            </a:r>
            <a:r>
              <a:rPr lang="en-GB" altLang="de-DE" sz="2400" dirty="0">
                <a:latin typeface="Arial" panose="020B0604020202020204" pitchFamily="34" charset="0"/>
                <a:cs typeface="Arial" panose="020B0604020202020204" pitchFamily="34" charset="0"/>
              </a:rPr>
              <a:t> than if the population was inbred to </a:t>
            </a:r>
            <a:r>
              <a:rPr lang="en-GB"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a:t>
            </a:r>
            <a:r>
              <a:rPr lang="en-GB" altLang="de-DE" sz="2400" dirty="0">
                <a:latin typeface="Arial" panose="020B0604020202020204" pitchFamily="34" charset="0"/>
                <a:cs typeface="Arial" panose="020B0604020202020204" pitchFamily="34" charset="0"/>
              </a:rPr>
              <a:t>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without </a:t>
            </a:r>
            <a:r>
              <a:rPr lang="en-GB" altLang="de-DE" sz="2400" dirty="0" err="1">
                <a:solidFill>
                  <a:schemeClr val="tx1">
                    <a:lumMod val="50000"/>
                    <a:lumOff val="50000"/>
                  </a:schemeClr>
                </a:solidFill>
                <a:latin typeface="Arial" panose="020B0604020202020204" pitchFamily="34" charset="0"/>
                <a:cs typeface="Arial" panose="020B0604020202020204" pitchFamily="34" charset="0"/>
              </a:rPr>
              <a:t>SelMutMigDrift</a:t>
            </a:r>
            <a:r>
              <a:rPr lang="en-GB" altLang="de-DE" sz="2400" dirty="0">
                <a:latin typeface="Arial" panose="020B0604020202020204" pitchFamily="34" charset="0"/>
                <a:cs typeface="Arial" panose="020B0604020202020204" pitchFamily="34" charset="0"/>
              </a:rPr>
              <a:t>). See impact of p(A1)  ... and of either a=d=1 or </a:t>
            </a:r>
            <a:r>
              <a:rPr lang="en-GB" altLang="de-DE" sz="2400" dirty="0">
                <a:solidFill>
                  <a:srgbClr val="A50021"/>
                </a:solidFill>
                <a:latin typeface="Arial" panose="020B0604020202020204" pitchFamily="34" charset="0"/>
                <a:cs typeface="Arial" panose="020B0604020202020204" pitchFamily="34" charset="0"/>
              </a:rPr>
              <a:t>a=1 but d=0</a:t>
            </a:r>
            <a:r>
              <a:rPr lang="en-GB" altLang="de-DE" sz="2400" dirty="0">
                <a:latin typeface="Arial" panose="020B0604020202020204" pitchFamily="34" charset="0"/>
                <a:cs typeface="Arial" panose="020B0604020202020204" pitchFamily="34" charset="0"/>
              </a:rPr>
              <a:t>.</a:t>
            </a:r>
            <a:endParaRPr lang="en-GB" dirty="0"/>
          </a:p>
        </p:txBody>
      </p:sp>
      <p:sp>
        <p:nvSpPr>
          <p:cNvPr id="24" name="Textfeld 5"/>
          <p:cNvSpPr txBox="1"/>
          <p:nvPr/>
        </p:nvSpPr>
        <p:spPr>
          <a:xfrm>
            <a:off x="11488867" y="6354905"/>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17</a:t>
            </a:fld>
            <a:endParaRPr lang="en-GB" sz="2400">
              <a:latin typeface="Arial" panose="020B0604020202020204" pitchFamily="34" charset="0"/>
              <a:cs typeface="Arial" panose="020B0604020202020204" pitchFamily="34" charset="0"/>
            </a:endParaRPr>
          </a:p>
        </p:txBody>
      </p:sp>
      <p:grpSp>
        <p:nvGrpSpPr>
          <p:cNvPr id="4" name="Group 3"/>
          <p:cNvGrpSpPr/>
          <p:nvPr/>
        </p:nvGrpSpPr>
        <p:grpSpPr>
          <a:xfrm>
            <a:off x="1583356" y="2086252"/>
            <a:ext cx="4912084" cy="4608117"/>
            <a:chOff x="1583356" y="2045368"/>
            <a:chExt cx="4912084" cy="4555955"/>
          </a:xfrm>
        </p:grpSpPr>
        <p:sp>
          <p:nvSpPr>
            <p:cNvPr id="2" name="Rectangle 1"/>
            <p:cNvSpPr/>
            <p:nvPr/>
          </p:nvSpPr>
          <p:spPr>
            <a:xfrm>
              <a:off x="1583356" y="2045368"/>
              <a:ext cx="3445844" cy="4552750"/>
            </a:xfrm>
            <a:prstGeom prst="rect">
              <a:avLst/>
            </a:prstGeom>
            <a:no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5029199" y="2048573"/>
              <a:ext cx="1466241" cy="4552750"/>
            </a:xfrm>
            <a:prstGeom prst="rect">
              <a:avLst/>
            </a:prstGeom>
            <a:no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415B0E97-7205-4C64-9BB5-A558EF152815}"/>
              </a:ext>
            </a:extLst>
          </p:cNvPr>
          <p:cNvGrpSpPr/>
          <p:nvPr/>
        </p:nvGrpSpPr>
        <p:grpSpPr>
          <a:xfrm>
            <a:off x="1620175" y="3311371"/>
            <a:ext cx="4847208" cy="3351320"/>
            <a:chOff x="1583356" y="2045368"/>
            <a:chExt cx="4912084" cy="4555955"/>
          </a:xfrm>
          <a:effectLst>
            <a:outerShdw blurRad="63500" sx="102000" sy="102000" algn="ctr" rotWithShape="0">
              <a:prstClr val="black">
                <a:alpha val="40000"/>
              </a:prstClr>
            </a:outerShdw>
          </a:effectLst>
        </p:grpSpPr>
        <p:sp>
          <p:nvSpPr>
            <p:cNvPr id="12" name="Rectangle 11">
              <a:extLst>
                <a:ext uri="{FF2B5EF4-FFF2-40B4-BE49-F238E27FC236}">
                  <a16:creationId xmlns:a16="http://schemas.microsoft.com/office/drawing/2014/main" id="{2376C011-5A62-447C-889F-93EE2BAC7696}"/>
                </a:ext>
              </a:extLst>
            </p:cNvPr>
            <p:cNvSpPr/>
            <p:nvPr/>
          </p:nvSpPr>
          <p:spPr>
            <a:xfrm>
              <a:off x="1583356" y="2045368"/>
              <a:ext cx="3445844" cy="4552750"/>
            </a:xfrm>
            <a:prstGeom prst="rect">
              <a:avLst/>
            </a:prstGeom>
            <a:noFill/>
            <a:ln w="28575">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F07B9A9-6B0B-4E13-B059-F1E8C3B78B7A}"/>
                </a:ext>
              </a:extLst>
            </p:cNvPr>
            <p:cNvSpPr/>
            <p:nvPr/>
          </p:nvSpPr>
          <p:spPr>
            <a:xfrm>
              <a:off x="5029199" y="2048573"/>
              <a:ext cx="1466241" cy="4552750"/>
            </a:xfrm>
            <a:prstGeom prst="rect">
              <a:avLst/>
            </a:prstGeom>
            <a:noFill/>
            <a:ln w="28575">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0550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93005" y="360000"/>
            <a:ext cx="7812000" cy="5808578"/>
            <a:chOff x="93005" y="360000"/>
            <a:chExt cx="7812000" cy="5808578"/>
          </a:xfrm>
        </p:grpSpPr>
        <p:pic>
          <p:nvPicPr>
            <p:cNvPr id="7" name="Picture 5" descr="pie chart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005" y="360000"/>
              <a:ext cx="7812000" cy="580857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8" name="Group 6"/>
            <p:cNvGrpSpPr>
              <a:grpSpLocks/>
            </p:cNvGrpSpPr>
            <p:nvPr/>
          </p:nvGrpSpPr>
          <p:grpSpPr bwMode="auto">
            <a:xfrm>
              <a:off x="5933753" y="1762380"/>
              <a:ext cx="4172" cy="1971773"/>
              <a:chOff x="791" y="1479"/>
              <a:chExt cx="2" cy="726"/>
            </a:xfrm>
          </p:grpSpPr>
          <p:sp>
            <p:nvSpPr>
              <p:cNvPr id="10" name="Line 7"/>
              <p:cNvSpPr>
                <a:spLocks noChangeShapeType="1"/>
              </p:cNvSpPr>
              <p:nvPr/>
            </p:nvSpPr>
            <p:spPr bwMode="auto">
              <a:xfrm rot="10800000" flipV="1">
                <a:off x="793" y="1479"/>
                <a:ext cx="0" cy="726"/>
              </a:xfrm>
              <a:prstGeom prst="line">
                <a:avLst/>
              </a:prstGeom>
              <a:noFill/>
              <a:ln w="1270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1" name="Line 8"/>
              <p:cNvSpPr>
                <a:spLocks noChangeShapeType="1"/>
              </p:cNvSpPr>
              <p:nvPr/>
            </p:nvSpPr>
            <p:spPr bwMode="auto">
              <a:xfrm rot="10800000" flipV="1">
                <a:off x="791" y="1514"/>
                <a:ext cx="1" cy="667"/>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grpSp>
        <p:sp>
          <p:nvSpPr>
            <p:cNvPr id="9" name="Text Box 9"/>
            <p:cNvSpPr txBox="1">
              <a:spLocks noChangeArrowheads="1"/>
            </p:cNvSpPr>
            <p:nvPr/>
          </p:nvSpPr>
          <p:spPr bwMode="auto">
            <a:xfrm>
              <a:off x="6015106" y="2521202"/>
              <a:ext cx="1397607" cy="646260"/>
            </a:xfrm>
            <a:prstGeom prst="rect">
              <a:avLst/>
            </a:prstGeom>
            <a:solidFill>
              <a:schemeClr val="bg1"/>
            </a:solidFill>
            <a:ln w="28575">
              <a:noFill/>
              <a:miter lim="800000"/>
              <a:headEnd/>
              <a:tailEnd/>
            </a:ln>
            <a:effectLst>
              <a:outerShdw dist="35921" dir="2700000" algn="ctr" rotWithShape="0">
                <a:schemeClr val="bg2"/>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Increased Inbreeding</a:t>
              </a:r>
            </a:p>
          </p:txBody>
        </p:sp>
      </p:grpSp>
      <p:sp>
        <p:nvSpPr>
          <p:cNvPr id="12" name="Text Box 10"/>
          <p:cNvSpPr txBox="1">
            <a:spLocks noChangeArrowheads="1"/>
          </p:cNvSpPr>
          <p:nvPr/>
        </p:nvSpPr>
        <p:spPr bwMode="auto">
          <a:xfrm>
            <a:off x="40327" y="5573021"/>
            <a:ext cx="7864677"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Inbreeding ‚releases‘ additional genetic variance compared to HWE. Actual proportions ‚</a:t>
            </a:r>
            <a:r>
              <a:rPr lang="en-GB" altLang="de-DE" sz="1800" dirty="0">
                <a:solidFill>
                  <a:srgbClr val="0000FF"/>
                </a:solidFill>
              </a:rPr>
              <a:t>between</a:t>
            </a:r>
            <a:r>
              <a:rPr lang="en-GB" altLang="de-DE" sz="1800" dirty="0"/>
              <a:t>‘ versus ‚</a:t>
            </a:r>
            <a:r>
              <a:rPr lang="en-GB" altLang="de-DE" sz="1800" dirty="0">
                <a:solidFill>
                  <a:srgbClr val="FF0000"/>
                </a:solidFill>
              </a:rPr>
              <a:t>within</a:t>
            </a:r>
            <a:r>
              <a:rPr lang="en-GB" altLang="de-DE" sz="1800" dirty="0"/>
              <a:t>‘ and impact of inbreeding on the ratio depend on </a:t>
            </a:r>
            <a:r>
              <a:rPr lang="en-GB" altLang="de-DE" sz="1800" dirty="0">
                <a:solidFill>
                  <a:schemeClr val="tx1">
                    <a:lumMod val="50000"/>
                    <a:lumOff val="50000"/>
                  </a:schemeClr>
                </a:solidFill>
              </a:rPr>
              <a:t>number </a:t>
            </a:r>
            <a:r>
              <a:rPr lang="en-GB" altLang="de-DE" sz="1800" dirty="0"/>
              <a:t>and</a:t>
            </a:r>
            <a:r>
              <a:rPr lang="en-GB" altLang="de-DE" sz="1800" dirty="0">
                <a:solidFill>
                  <a:schemeClr val="tx1">
                    <a:lumMod val="50000"/>
                    <a:lumOff val="50000"/>
                  </a:schemeClr>
                </a:solidFill>
              </a:rPr>
              <a:t> </a:t>
            </a:r>
            <a:r>
              <a:rPr lang="en-GB" altLang="de-DE" sz="1800" dirty="0"/>
              <a:t>frequency of alleles and on dominance and epistasis.</a:t>
            </a:r>
          </a:p>
        </p:txBody>
      </p:sp>
      <mc:AlternateContent xmlns:mc="http://schemas.openxmlformats.org/markup-compatibility/2006">
        <mc:Choice xmlns:a14="http://schemas.microsoft.com/office/drawing/2010/main" Requires="a14">
          <p:sp>
            <p:nvSpPr>
              <p:cNvPr id="2" name="TextBox 1"/>
              <p:cNvSpPr txBox="1"/>
              <p:nvPr/>
            </p:nvSpPr>
            <p:spPr>
              <a:xfrm>
                <a:off x="7982184" y="976836"/>
                <a:ext cx="4102332" cy="579588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i.e., each individual ‘is’ the mean of 2 gametes, one was an egg cell and one was a pollen grain. Whereas, after full-inbreeding the population (you know, without </a:t>
                </a:r>
                <a:r>
                  <a:rPr lang="en-GB" dirty="0" err="1">
                    <a:latin typeface="Arial" panose="020B0604020202020204" pitchFamily="34" charset="0"/>
                    <a:cs typeface="Arial" panose="020B0604020202020204" pitchFamily="34" charset="0"/>
                  </a:rPr>
                  <a:t>SelMutMigrDrift</a:t>
                </a:r>
                <a:r>
                  <a:rPr lang="en-GB" dirty="0">
                    <a:latin typeface="Arial" panose="020B0604020202020204" pitchFamily="34" charset="0"/>
                    <a:cs typeface="Arial" panose="020B0604020202020204" pitchFamily="34" charset="0"/>
                  </a:rPr>
                  <a:t>), ... then: Each then-member-plant rea-</a:t>
                </a:r>
                <a:r>
                  <a:rPr lang="en-GB" dirty="0" err="1">
                    <a:latin typeface="Arial" panose="020B0604020202020204" pitchFamily="34" charset="0"/>
                    <a:cs typeface="Arial" panose="020B0604020202020204" pitchFamily="34" charset="0"/>
                  </a:rPr>
                  <a:t>lizes</a:t>
                </a:r>
                <a:r>
                  <a:rPr lang="en-GB" dirty="0">
                    <a:latin typeface="Arial" panose="020B0604020202020204" pitchFamily="34" charset="0"/>
                    <a:cs typeface="Arial" panose="020B0604020202020204" pitchFamily="34" charset="0"/>
                  </a:rPr>
                  <a:t> the ‘value’ of just </a:t>
                </a:r>
                <a:r>
                  <a:rPr lang="en-GB" dirty="0">
                    <a:solidFill>
                      <a:srgbClr val="C00000"/>
                    </a:solidFill>
                    <a:latin typeface="Arial" panose="020B0604020202020204" pitchFamily="34" charset="0"/>
                    <a:cs typeface="Arial" panose="020B0604020202020204" pitchFamily="34" charset="0"/>
                  </a:rPr>
                  <a:t>one</a:t>
                </a:r>
                <a:r>
                  <a:rPr lang="en-GB" dirty="0">
                    <a:latin typeface="Arial" panose="020B0604020202020204" pitchFamily="34" charset="0"/>
                    <a:cs typeface="Arial" panose="020B0604020202020204" pitchFamily="34" charset="0"/>
                  </a:rPr>
                  <a:t> gamete-type (since F=1 means plants are made from two </a:t>
                </a:r>
                <a:r>
                  <a:rPr lang="en-GB" dirty="0">
                    <a:solidFill>
                      <a:srgbClr val="C00000"/>
                    </a:solidFill>
                    <a:latin typeface="Arial" panose="020B0604020202020204" pitchFamily="34" charset="0"/>
                    <a:cs typeface="Arial" panose="020B0604020202020204" pitchFamily="34" charset="0"/>
                  </a:rPr>
                  <a:t>identical</a:t>
                </a:r>
                <a:r>
                  <a:rPr lang="en-GB" dirty="0">
                    <a:latin typeface="Arial" panose="020B0604020202020204" pitchFamily="34" charset="0"/>
                    <a:cs typeface="Arial" panose="020B0604020202020204" pitchFamily="34" charset="0"/>
                  </a:rPr>
                  <a:t> gametes).</a:t>
                </a:r>
                <a:r>
                  <a:rPr lang="en-GB" sz="1200" dirty="0">
                    <a:latin typeface="Arial" panose="020B0604020202020204" pitchFamily="34" charset="0"/>
                    <a:cs typeface="Arial" panose="020B0604020202020204" pitchFamily="34" charset="0"/>
                  </a:rPr>
                  <a:t> </a:t>
                </a:r>
                <a:endParaRPr lang="en-GB" sz="800" dirty="0">
                  <a:latin typeface="Arial" panose="020B0604020202020204" pitchFamily="34" charset="0"/>
                  <a:cs typeface="Arial" panose="020B0604020202020204" pitchFamily="34" charset="0"/>
                </a:endParaRPr>
              </a:p>
              <a:p>
                <a:endParaRPr lang="en-GB" sz="800" dirty="0">
                  <a:latin typeface="Arial" panose="020B0604020202020204" pitchFamily="34" charset="0"/>
                  <a:cs typeface="Arial" panose="020B0604020202020204" pitchFamily="34" charset="0"/>
                </a:endParaRPr>
              </a:p>
              <a:p>
                <a14:m>
                  <m:oMath xmlns:m="http://schemas.openxmlformats.org/officeDocument/2006/math">
                    <m:sSubSup>
                      <m:sSubSupPr>
                        <m:ctrlPr>
                          <a:rPr lang="en-GB" sz="2000" i="1">
                            <a:latin typeface="Cambria Math" panose="02040503050406030204" pitchFamily="18" charset="0"/>
                          </a:rPr>
                        </m:ctrlPr>
                      </m:sSubSupPr>
                      <m:e>
                        <m:r>
                          <m:rPr>
                            <m:sty m:val="p"/>
                          </m:rPr>
                          <a:rPr lang="en-GB" sz="2000" i="0">
                            <a:latin typeface="Cambria Math" panose="02040503050406030204" pitchFamily="18" charset="0"/>
                          </a:rPr>
                          <m:t>σ</m:t>
                        </m:r>
                      </m:e>
                      <m:sub>
                        <m:acc>
                          <m:accPr>
                            <m:chr m:val="̅"/>
                            <m:ctrlPr>
                              <a:rPr lang="en-GB" sz="2000" i="1">
                                <a:latin typeface="Cambria Math" panose="02040503050406030204" pitchFamily="18" charset="0"/>
                              </a:rPr>
                            </m:ctrlPr>
                          </m:accPr>
                          <m:e>
                            <m:r>
                              <m:rPr>
                                <m:sty m:val="p"/>
                              </m:rPr>
                              <a:rPr lang="en-GB" sz="2000" i="0">
                                <a:latin typeface="Cambria Math" panose="02040503050406030204" pitchFamily="18" charset="0"/>
                              </a:rPr>
                              <m:t>x</m:t>
                            </m:r>
                          </m:e>
                        </m:acc>
                      </m:sub>
                      <m:sup>
                        <m:r>
                          <a:rPr lang="en-GB" sz="2000" i="0">
                            <a:latin typeface="Cambria Math" panose="02040503050406030204" pitchFamily="18" charset="0"/>
                          </a:rPr>
                          <m:t>2</m:t>
                        </m:r>
                      </m:sup>
                    </m:sSubSup>
                    <m:r>
                      <a:rPr lang="en-GB" sz="2000" i="0">
                        <a:latin typeface="Cambria Math" panose="02040503050406030204" pitchFamily="18" charset="0"/>
                      </a:rPr>
                      <m:t>= </m:t>
                    </m:r>
                    <m:f>
                      <m:fPr>
                        <m:type m:val="skw"/>
                        <m:ctrlPr>
                          <a:rPr lang="en-GB" sz="2000" i="1">
                            <a:latin typeface="Cambria Math" panose="02040503050406030204" pitchFamily="18" charset="0"/>
                          </a:rPr>
                        </m:ctrlPr>
                      </m:fPr>
                      <m:num>
                        <m:r>
                          <a:rPr lang="en-GB" sz="2000" i="0">
                            <a:latin typeface="Cambria Math" panose="02040503050406030204" pitchFamily="18" charset="0"/>
                          </a:rPr>
                          <m:t>1</m:t>
                        </m:r>
                      </m:num>
                      <m:den>
                        <m:r>
                          <a:rPr lang="en-GB" sz="2000" b="1" i="0" smtClean="0">
                            <a:solidFill>
                              <a:srgbClr val="0000FF"/>
                            </a:solidFill>
                            <a:latin typeface="Cambria Math" panose="02040503050406030204" pitchFamily="18" charset="0"/>
                          </a:rPr>
                          <m:t>𝟐</m:t>
                        </m:r>
                      </m:den>
                    </m:f>
                    <m:r>
                      <a:rPr lang="en-GB" sz="2000" i="0">
                        <a:latin typeface="Cambria Math" panose="02040503050406030204" pitchFamily="18" charset="0"/>
                      </a:rPr>
                      <m:t> ∙ </m:t>
                    </m:r>
                    <m:sSubSup>
                      <m:sSubSupPr>
                        <m:ctrlPr>
                          <a:rPr lang="en-GB" sz="2000" i="1">
                            <a:latin typeface="Cambria Math" panose="02040503050406030204" pitchFamily="18" charset="0"/>
                          </a:rPr>
                        </m:ctrlPr>
                      </m:sSubSupPr>
                      <m:e>
                        <m:r>
                          <m:rPr>
                            <m:sty m:val="p"/>
                          </m:rPr>
                          <a:rPr lang="en-GB" sz="2000" i="0">
                            <a:latin typeface="Cambria Math" panose="02040503050406030204" pitchFamily="18" charset="0"/>
                          </a:rPr>
                          <m:t>σ</m:t>
                        </m:r>
                      </m:e>
                      <m:sub>
                        <m:r>
                          <m:rPr>
                            <m:sty m:val="p"/>
                          </m:rPr>
                          <a:rPr lang="en-GB" sz="2000" i="0">
                            <a:latin typeface="Cambria Math" panose="02040503050406030204" pitchFamily="18" charset="0"/>
                          </a:rPr>
                          <m:t>x</m:t>
                        </m:r>
                      </m:sub>
                      <m:sup>
                        <m:r>
                          <a:rPr lang="en-GB" sz="2000" i="0">
                            <a:latin typeface="Cambria Math" panose="02040503050406030204" pitchFamily="18" charset="0"/>
                          </a:rPr>
                          <m:t>2</m:t>
                        </m:r>
                      </m:sup>
                    </m:sSubSup>
                  </m:oMath>
                </a14:m>
                <a:r>
                  <a:rPr lang="en-GB" dirty="0">
                    <a:latin typeface="Arial" panose="020B0604020202020204" pitchFamily="34" charset="0"/>
                    <a:cs typeface="Arial" panose="020B0604020202020204" pitchFamily="34" charset="0"/>
                  </a:rPr>
                  <a:t>     Aha! This one again! Each mean is calculated from a sample size of N=</a:t>
                </a:r>
                <a:r>
                  <a:rPr lang="en-GB" dirty="0">
                    <a:solidFill>
                      <a:srgbClr val="0000FF"/>
                    </a:solidFill>
                    <a:latin typeface="Arial" panose="020B0604020202020204" pitchFamily="34" charset="0"/>
                    <a:cs typeface="Arial" panose="020B0604020202020204" pitchFamily="34" charset="0"/>
                  </a:rPr>
                  <a:t>2</a:t>
                </a:r>
                <a:r>
                  <a:rPr lang="en-GB" dirty="0">
                    <a:latin typeface="Arial" panose="020B0604020202020204" pitchFamily="34" charset="0"/>
                    <a:cs typeface="Arial" panose="020B0604020202020204" pitchFamily="34" charset="0"/>
                  </a:rPr>
                  <a:t> (since </a:t>
                </a:r>
                <a:r>
                  <a:rPr lang="en-GB" dirty="0">
                    <a:solidFill>
                      <a:srgbClr val="0000FF"/>
                    </a:solidFill>
                    <a:latin typeface="Arial" panose="020B0604020202020204" pitchFamily="34" charset="0"/>
                    <a:cs typeface="Arial" panose="020B0604020202020204" pitchFamily="34" charset="0"/>
                  </a:rPr>
                  <a:t>two</a:t>
                </a:r>
                <a:r>
                  <a:rPr lang="en-GB" dirty="0">
                    <a:latin typeface="Arial" panose="020B0604020202020204" pitchFamily="34" charset="0"/>
                    <a:cs typeface="Arial" panose="020B0604020202020204" pitchFamily="34" charset="0"/>
                  </a:rPr>
                  <a:t> ga-metes form one sporophyte). We expect the genetic variance at HWE being half of that at F=1 (</a:t>
                </a:r>
                <a:r>
                  <a:rPr lang="en-GB" dirty="0" err="1">
                    <a:latin typeface="Arial" panose="020B0604020202020204" pitchFamily="34" charset="0"/>
                    <a:cs typeface="Arial" panose="020B0604020202020204" pitchFamily="34" charset="0"/>
                  </a:rPr>
                  <a:t>homozygo-sity</a:t>
                </a:r>
                <a:r>
                  <a:rPr lang="en-GB" dirty="0">
                    <a:latin typeface="Arial" panose="020B0604020202020204" pitchFamily="34" charset="0"/>
                    <a:cs typeface="Arial" panose="020B0604020202020204" pitchFamily="34" charset="0"/>
                  </a:rPr>
                  <a:t>) ... if there is no dominant-</a:t>
                </a:r>
                <a:r>
                  <a:rPr lang="en-GB" dirty="0" err="1">
                    <a:latin typeface="Arial" panose="020B0604020202020204" pitchFamily="34" charset="0"/>
                    <a:cs typeface="Arial" panose="020B0604020202020204" pitchFamily="34" charset="0"/>
                  </a:rPr>
                  <a:t>reces</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sive</a:t>
                </a:r>
                <a:r>
                  <a:rPr lang="en-GB" dirty="0">
                    <a:latin typeface="Arial" panose="020B0604020202020204" pitchFamily="34" charset="0"/>
                    <a:cs typeface="Arial" panose="020B0604020202020204" pitchFamily="34" charset="0"/>
                  </a:rPr>
                  <a:t> gene action involved. </a:t>
                </a:r>
                <a:r>
                  <a:rPr lang="en-GB" dirty="0">
                    <a:solidFill>
                      <a:schemeClr val="tx1">
                        <a:lumMod val="50000"/>
                        <a:lumOff val="50000"/>
                      </a:schemeClr>
                    </a:solidFill>
                    <a:latin typeface="Arial" panose="020B0604020202020204" pitchFamily="34" charset="0"/>
                    <a:cs typeface="Arial" panose="020B0604020202020204" pitchFamily="34" charset="0"/>
                  </a:rPr>
                  <a:t>If d≠0 yet p=q, then the additive variance in HWE is still </a:t>
                </a:r>
                <a:r>
                  <a:rPr lang="en-GB" dirty="0">
                    <a:solidFill>
                      <a:srgbClr val="0000FF"/>
                    </a:solidFill>
                    <a:latin typeface="Arial" panose="020B0604020202020204" pitchFamily="34" charset="0"/>
                    <a:cs typeface="Arial" panose="020B0604020202020204" pitchFamily="34" charset="0"/>
                  </a:rPr>
                  <a:t>half</a:t>
                </a:r>
                <a:r>
                  <a:rPr lang="en-GB" dirty="0">
                    <a:solidFill>
                      <a:schemeClr val="tx1">
                        <a:lumMod val="50000"/>
                        <a:lumOff val="50000"/>
                      </a:schemeClr>
                    </a:solidFill>
                    <a:latin typeface="Arial" panose="020B0604020202020204" pitchFamily="34" charset="0"/>
                    <a:cs typeface="Arial" panose="020B0604020202020204" pitchFamily="34" charset="0"/>
                  </a:rPr>
                  <a:t> of ... you know, isn’t it?</a:t>
                </a:r>
              </a:p>
            </p:txBody>
          </p:sp>
        </mc:Choice>
        <mc:Fallback>
          <p:sp>
            <p:nvSpPr>
              <p:cNvPr id="2" name="TextBox 1"/>
              <p:cNvSpPr txBox="1">
                <a:spLocks noRot="1" noChangeAspect="1" noMove="1" noResize="1" noEditPoints="1" noAdjustHandles="1" noChangeArrowheads="1" noChangeShapeType="1" noTextEdit="1"/>
              </p:cNvSpPr>
              <p:nvPr/>
            </p:nvSpPr>
            <p:spPr>
              <a:xfrm>
                <a:off x="7982184" y="976836"/>
                <a:ext cx="4102332" cy="5795882"/>
              </a:xfrm>
              <a:prstGeom prst="rect">
                <a:avLst/>
              </a:prstGeom>
              <a:blipFill>
                <a:blip r:embed="rId3"/>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5" name="TextBox 4"/>
          <p:cNvSpPr txBox="1"/>
          <p:nvPr/>
        </p:nvSpPr>
        <p:spPr>
          <a:xfrm>
            <a:off x="40327" y="72000"/>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Inbreeding creates a ‘third dimension’! Why is this? Well ...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neglecting dominance</a:t>
            </a:r>
            <a:r>
              <a:rPr lang="en-GB" altLang="de-DE" sz="2400" dirty="0">
                <a:latin typeface="Arial" panose="020B0604020202020204" pitchFamily="34" charset="0"/>
                <a:cs typeface="Arial" panose="020B0604020202020204" pitchFamily="34" charset="0"/>
              </a:rPr>
              <a:t>, each population member realises the genetic mean of the two gametes that produced it ...</a:t>
            </a:r>
            <a:endParaRPr lang="en-GB" dirty="0"/>
          </a:p>
        </p:txBody>
      </p:sp>
      <p:sp>
        <p:nvSpPr>
          <p:cNvPr id="59" name="Textfeld 5"/>
          <p:cNvSpPr txBox="1"/>
          <p:nvPr/>
        </p:nvSpPr>
        <p:spPr>
          <a:xfrm>
            <a:off x="107484" y="4967356"/>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18</a:t>
            </a:fld>
            <a:endParaRPr lang="en-GB" sz="2400" dirty="0">
              <a:latin typeface="Arial" panose="020B0604020202020204" pitchFamily="34" charset="0"/>
              <a:cs typeface="Arial" panose="020B0604020202020204" pitchFamily="34" charset="0"/>
            </a:endParaRPr>
          </a:p>
        </p:txBody>
      </p:sp>
      <p:sp>
        <p:nvSpPr>
          <p:cNvPr id="18" name="Text Box 9"/>
          <p:cNvSpPr txBox="1">
            <a:spLocks noChangeArrowheads="1"/>
          </p:cNvSpPr>
          <p:nvPr/>
        </p:nvSpPr>
        <p:spPr bwMode="auto">
          <a:xfrm>
            <a:off x="1277588" y="1208531"/>
            <a:ext cx="1290276" cy="923330"/>
          </a:xfrm>
          <a:prstGeom prst="rect">
            <a:avLst/>
          </a:prstGeom>
          <a:solidFill>
            <a:schemeClr val="bg1"/>
          </a:solidFill>
          <a:ln w="28575">
            <a:noFill/>
            <a:miter lim="800000"/>
            <a:headEnd/>
            <a:tailEnd/>
          </a:ln>
          <a:effectLst>
            <a:outerShdw dist="35921" dir="2700000" algn="ctr" rotWithShape="0">
              <a:schemeClr val="bg2"/>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solidFill>
                  <a:srgbClr val="0000FF"/>
                </a:solidFill>
              </a:rPr>
              <a:t>Variance between families</a:t>
            </a:r>
          </a:p>
        </p:txBody>
      </p:sp>
      <p:sp>
        <p:nvSpPr>
          <p:cNvPr id="19" name="Text Box 9"/>
          <p:cNvSpPr txBox="1">
            <a:spLocks noChangeArrowheads="1"/>
          </p:cNvSpPr>
          <p:nvPr/>
        </p:nvSpPr>
        <p:spPr bwMode="auto">
          <a:xfrm>
            <a:off x="5480179" y="4545386"/>
            <a:ext cx="1983187" cy="646331"/>
          </a:xfrm>
          <a:prstGeom prst="rect">
            <a:avLst/>
          </a:prstGeom>
          <a:solidFill>
            <a:schemeClr val="bg1"/>
          </a:solidFill>
          <a:ln w="28575">
            <a:noFill/>
            <a:miter lim="800000"/>
            <a:headEnd/>
            <a:tailEnd/>
          </a:ln>
          <a:effectLst>
            <a:outerShdw dist="35921" dir="2700000" algn="ctr" rotWithShape="0">
              <a:schemeClr val="bg2"/>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solidFill>
                  <a:srgbClr val="FF0000"/>
                </a:solidFill>
              </a:rPr>
              <a:t>Variance within families</a:t>
            </a:r>
          </a:p>
        </p:txBody>
      </p:sp>
    </p:spTree>
    <p:extLst>
      <p:ext uri="{BB962C8B-B14F-4D97-AF65-F5344CB8AC3E}">
        <p14:creationId xmlns:p14="http://schemas.microsoft.com/office/powerpoint/2010/main" val="2315331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1D953C7-B267-40FF-9607-5C1DC2126A3C}"/>
                  </a:ext>
                </a:extLst>
              </p:cNvPr>
              <p:cNvSpPr txBox="1"/>
              <p:nvPr/>
            </p:nvSpPr>
            <p:spPr>
              <a:xfrm>
                <a:off x="92900" y="84214"/>
                <a:ext cx="11971536" cy="505267"/>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14:m>
                  <m:oMath xmlns:m="http://schemas.openxmlformats.org/officeDocument/2006/math">
                    <m:sSubSup>
                      <m:sSubSupPr>
                        <m:ctrlPr>
                          <a:rPr lang="en-GB" sz="2600" i="1" spc="100" smtClean="0">
                            <a:effectLst>
                              <a:outerShdw blurRad="38100" dist="38100" dir="2700000" algn="tl">
                                <a:srgbClr val="000000">
                                  <a:alpha val="43137"/>
                                </a:srgbClr>
                              </a:outerShdw>
                            </a:effectLst>
                            <a:latin typeface="Cambria Math" panose="02040503050406030204" pitchFamily="18" charset="0"/>
                          </a:rPr>
                        </m:ctrlPr>
                      </m:sSubSupPr>
                      <m:e>
                        <m:r>
                          <m:rPr>
                            <m:sty m:val="p"/>
                          </m:rPr>
                          <a:rPr lang="en-GB" sz="2600" i="0" spc="100">
                            <a:effectLst>
                              <a:outerShdw blurRad="38100" dist="38100" dir="2700000" algn="tl">
                                <a:srgbClr val="000000">
                                  <a:alpha val="43137"/>
                                </a:srgbClr>
                              </a:outerShdw>
                            </a:effectLst>
                            <a:latin typeface="Cambria Math" panose="02040503050406030204" pitchFamily="18" charset="0"/>
                          </a:rPr>
                          <m:t>σ</m:t>
                        </m:r>
                      </m:e>
                      <m:sub>
                        <m:acc>
                          <m:accPr>
                            <m:chr m:val="̅"/>
                            <m:ctrlPr>
                              <a:rPr lang="en-GB" sz="2600" i="1" spc="100">
                                <a:effectLst>
                                  <a:outerShdw blurRad="38100" dist="38100" dir="2700000" algn="tl">
                                    <a:srgbClr val="000000">
                                      <a:alpha val="43137"/>
                                    </a:srgbClr>
                                  </a:outerShdw>
                                </a:effectLst>
                                <a:latin typeface="Cambria Math" panose="02040503050406030204" pitchFamily="18" charset="0"/>
                              </a:rPr>
                            </m:ctrlPr>
                          </m:accPr>
                          <m:e>
                            <m:r>
                              <m:rPr>
                                <m:sty m:val="p"/>
                              </m:rPr>
                              <a:rPr lang="en-GB" sz="2600" i="0" spc="100">
                                <a:effectLst>
                                  <a:outerShdw blurRad="38100" dist="38100" dir="2700000" algn="tl">
                                    <a:srgbClr val="000000">
                                      <a:alpha val="43137"/>
                                    </a:srgbClr>
                                  </a:outerShdw>
                                </a:effectLst>
                                <a:latin typeface="Cambria Math" panose="02040503050406030204" pitchFamily="18" charset="0"/>
                              </a:rPr>
                              <m:t>x</m:t>
                            </m:r>
                          </m:e>
                        </m:acc>
                      </m:sub>
                      <m:sup>
                        <m:r>
                          <a:rPr lang="en-GB" sz="2600" i="0" spc="100">
                            <a:effectLst>
                              <a:outerShdw blurRad="38100" dist="38100" dir="2700000" algn="tl">
                                <a:srgbClr val="000000">
                                  <a:alpha val="43137"/>
                                </a:srgbClr>
                              </a:outerShdw>
                            </a:effectLst>
                            <a:latin typeface="Cambria Math" panose="02040503050406030204" pitchFamily="18" charset="0"/>
                          </a:rPr>
                          <m:t>2</m:t>
                        </m:r>
                      </m:sup>
                    </m:sSubSup>
                    <m:r>
                      <a:rPr lang="en-GB" sz="2600" i="0" spc="100">
                        <a:effectLst>
                          <a:outerShdw blurRad="38100" dist="38100" dir="2700000" algn="tl">
                            <a:srgbClr val="000000">
                              <a:alpha val="43137"/>
                            </a:srgbClr>
                          </a:outerShdw>
                        </a:effectLst>
                        <a:latin typeface="Cambria Math" panose="02040503050406030204" pitchFamily="18" charset="0"/>
                      </a:rPr>
                      <m:t>= </m:t>
                    </m:r>
                    <m:f>
                      <m:fPr>
                        <m:type m:val="skw"/>
                        <m:ctrlPr>
                          <a:rPr lang="en-GB" sz="2600" i="1" spc="100">
                            <a:effectLst>
                              <a:outerShdw blurRad="38100" dist="38100" dir="2700000" algn="tl">
                                <a:srgbClr val="000000">
                                  <a:alpha val="43137"/>
                                </a:srgbClr>
                              </a:outerShdw>
                            </a:effectLst>
                            <a:latin typeface="Cambria Math" panose="02040503050406030204" pitchFamily="18" charset="0"/>
                          </a:rPr>
                        </m:ctrlPr>
                      </m:fPr>
                      <m:num>
                        <m:r>
                          <a:rPr lang="en-GB" sz="2600" i="0" spc="100">
                            <a:effectLst>
                              <a:outerShdw blurRad="38100" dist="38100" dir="2700000" algn="tl">
                                <a:srgbClr val="000000">
                                  <a:alpha val="43137"/>
                                </a:srgbClr>
                              </a:outerShdw>
                            </a:effectLst>
                            <a:latin typeface="Cambria Math" panose="02040503050406030204" pitchFamily="18" charset="0"/>
                          </a:rPr>
                          <m:t>1</m:t>
                        </m:r>
                      </m:num>
                      <m:den>
                        <m:r>
                          <a:rPr lang="en-GB" sz="2600" b="1" i="0" spc="100" smtClean="0">
                            <a:solidFill>
                              <a:schemeClr val="tx1"/>
                            </a:solidFill>
                            <a:effectLst>
                              <a:outerShdw blurRad="38100" dist="38100" dir="2700000" algn="tl">
                                <a:srgbClr val="000000">
                                  <a:alpha val="43137"/>
                                </a:srgbClr>
                              </a:outerShdw>
                            </a:effectLst>
                            <a:latin typeface="Cambria Math" panose="02040503050406030204" pitchFamily="18" charset="0"/>
                          </a:rPr>
                          <m:t>𝟐</m:t>
                        </m:r>
                      </m:den>
                    </m:f>
                    <m:r>
                      <a:rPr lang="en-GB" sz="2600" i="0" spc="100">
                        <a:effectLst>
                          <a:outerShdw blurRad="38100" dist="38100" dir="2700000" algn="tl">
                            <a:srgbClr val="000000">
                              <a:alpha val="43137"/>
                            </a:srgbClr>
                          </a:outerShdw>
                        </a:effectLst>
                        <a:latin typeface="Cambria Math" panose="02040503050406030204" pitchFamily="18" charset="0"/>
                      </a:rPr>
                      <m:t> ∙ </m:t>
                    </m:r>
                    <m:sSubSup>
                      <m:sSubSupPr>
                        <m:ctrlPr>
                          <a:rPr lang="en-GB" sz="2600" i="1">
                            <a:effectLst>
                              <a:outerShdw blurRad="38100" dist="38100" dir="2700000" algn="tl">
                                <a:srgbClr val="000000">
                                  <a:alpha val="43137"/>
                                </a:srgbClr>
                              </a:outerShdw>
                            </a:effectLst>
                            <a:latin typeface="Cambria Math" panose="02040503050406030204" pitchFamily="18" charset="0"/>
                          </a:rPr>
                        </m:ctrlPr>
                      </m:sSubSupPr>
                      <m:e>
                        <m:r>
                          <m:rPr>
                            <m:sty m:val="p"/>
                          </m:rPr>
                          <a:rPr lang="en-GB" sz="2600" i="0">
                            <a:effectLst>
                              <a:outerShdw blurRad="38100" dist="38100" dir="2700000" algn="tl">
                                <a:srgbClr val="000000">
                                  <a:alpha val="43137"/>
                                </a:srgbClr>
                              </a:outerShdw>
                            </a:effectLst>
                            <a:latin typeface="Cambria Math" panose="02040503050406030204" pitchFamily="18" charset="0"/>
                          </a:rPr>
                          <m:t>σ</m:t>
                        </m:r>
                      </m:e>
                      <m:sub>
                        <m:r>
                          <m:rPr>
                            <m:sty m:val="p"/>
                          </m:rPr>
                          <a:rPr lang="en-GB" sz="2600" i="0">
                            <a:effectLst>
                              <a:outerShdw blurRad="38100" dist="38100" dir="2700000" algn="tl">
                                <a:srgbClr val="000000">
                                  <a:alpha val="43137"/>
                                </a:srgbClr>
                              </a:outerShdw>
                            </a:effectLst>
                            <a:latin typeface="Cambria Math" panose="02040503050406030204" pitchFamily="18" charset="0"/>
                          </a:rPr>
                          <m:t>x</m:t>
                        </m:r>
                      </m:sub>
                      <m:sup>
                        <m:r>
                          <a:rPr lang="en-GB" sz="2600" i="0">
                            <a:effectLst>
                              <a:outerShdw blurRad="38100" dist="38100" dir="2700000" algn="tl">
                                <a:srgbClr val="000000">
                                  <a:alpha val="43137"/>
                                </a:srgbClr>
                              </a:outerShdw>
                            </a:effectLst>
                            <a:latin typeface="Cambria Math" panose="02040503050406030204" pitchFamily="18" charset="0"/>
                          </a:rPr>
                          <m:t>2</m:t>
                        </m:r>
                      </m:sup>
                    </m:sSubSup>
                  </m:oMath>
                </a14:m>
                <a:r>
                  <a:rPr lang="en-GB" sz="2600" dirty="0"/>
                  <a:t>      </a:t>
                </a:r>
                <a:r>
                  <a:rPr lang="en-GB" sz="2400" dirty="0">
                    <a:latin typeface="Arial" panose="020B0604020202020204" pitchFamily="34" charset="0"/>
                    <a:cs typeface="Arial" panose="020B0604020202020204" pitchFamily="34" charset="0"/>
                  </a:rPr>
                  <a:t>if the means were created from N=2 (2 gametes make 1 individual)</a:t>
                </a:r>
              </a:p>
            </p:txBody>
          </p:sp>
        </mc:Choice>
        <mc:Fallback>
          <p:sp>
            <p:nvSpPr>
              <p:cNvPr id="3" name="TextBox 2">
                <a:extLst>
                  <a:ext uri="{FF2B5EF4-FFF2-40B4-BE49-F238E27FC236}">
                    <a16:creationId xmlns:a16="http://schemas.microsoft.com/office/drawing/2014/main" id="{41D953C7-B267-40FF-9607-5C1DC2126A3C}"/>
                  </a:ext>
                </a:extLst>
              </p:cNvPr>
              <p:cNvSpPr txBox="1">
                <a:spLocks noRot="1" noChangeAspect="1" noMove="1" noResize="1" noEditPoints="1" noAdjustHandles="1" noChangeArrowheads="1" noChangeShapeType="1" noTextEdit="1"/>
              </p:cNvSpPr>
              <p:nvPr/>
            </p:nvSpPr>
            <p:spPr>
              <a:xfrm>
                <a:off x="92900" y="84214"/>
                <a:ext cx="11971536" cy="505267"/>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7" name="TextBox 6">
            <a:extLst>
              <a:ext uri="{FF2B5EF4-FFF2-40B4-BE49-F238E27FC236}">
                <a16:creationId xmlns:a16="http://schemas.microsoft.com/office/drawing/2014/main" id="{7AADB7CF-9CF9-44BB-9F36-37C0C7AA88C4}"/>
              </a:ext>
            </a:extLst>
          </p:cNvPr>
          <p:cNvSpPr txBox="1"/>
          <p:nvPr/>
        </p:nvSpPr>
        <p:spPr>
          <a:xfrm>
            <a:off x="106680" y="736222"/>
            <a:ext cx="3396245" cy="5847755"/>
          </a:xfrm>
          <a:prstGeom prst="rect">
            <a:avLst/>
          </a:prstGeom>
          <a:solidFill>
            <a:schemeClr val="bg1"/>
          </a:solidFill>
          <a:ln>
            <a:solidFill>
              <a:srgbClr val="FFFFFF"/>
            </a:solidFill>
          </a:ln>
          <a:effectLst/>
        </p:spPr>
        <p:txBody>
          <a:bodyPr wrap="square" rtlCol="0">
            <a:spAutoFit/>
          </a:bodyPr>
          <a:lstStyle/>
          <a:p>
            <a:r>
              <a:rPr lang="en-GB" sz="2200" dirty="0">
                <a:latin typeface="Arial" panose="020B0604020202020204" pitchFamily="34" charset="0"/>
                <a:cs typeface="Arial" panose="020B0604020202020204" pitchFamily="34" charset="0"/>
              </a:rPr>
              <a:t>The union of the genetic information of two ga-metes can create a mix-</a:t>
            </a:r>
            <a:r>
              <a:rPr lang="en-GB" sz="2200" dirty="0" err="1">
                <a:latin typeface="Arial" panose="020B0604020202020204" pitchFamily="34" charset="0"/>
                <a:cs typeface="Arial" panose="020B0604020202020204" pitchFamily="34" charset="0"/>
              </a:rPr>
              <a:t>ture</a:t>
            </a:r>
            <a:r>
              <a:rPr lang="en-GB" sz="2200" dirty="0">
                <a:latin typeface="Arial" panose="020B0604020202020204" pitchFamily="34" charset="0"/>
                <a:cs typeface="Arial" panose="020B0604020202020204" pitchFamily="34" charset="0"/>
              </a:rPr>
              <a:t>, but in contrast, it can also preserve and maintain purity and com-</a:t>
            </a:r>
            <a:r>
              <a:rPr lang="en-GB" sz="2200" dirty="0" err="1">
                <a:latin typeface="Arial" panose="020B0604020202020204" pitchFamily="34" charset="0"/>
                <a:cs typeface="Arial" panose="020B0604020202020204" pitchFamily="34" charset="0"/>
              </a:rPr>
              <a:t>plete</a:t>
            </a:r>
            <a:r>
              <a:rPr lang="en-GB" sz="2200" dirty="0">
                <a:latin typeface="Arial" panose="020B0604020202020204" pitchFamily="34" charset="0"/>
                <a:cs typeface="Arial" panose="020B0604020202020204" pitchFamily="34" charset="0"/>
              </a:rPr>
              <a:t> contrast: Namely, if the two gametes contain the </a:t>
            </a:r>
            <a:r>
              <a:rPr lang="en-GB" sz="2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same</a:t>
            </a:r>
            <a:r>
              <a:rPr lang="en-GB" sz="2200" dirty="0">
                <a:latin typeface="Arial" panose="020B0604020202020204" pitchFamily="34" charset="0"/>
                <a:cs typeface="Arial" panose="020B0604020202020204" pitchFamily="34" charset="0"/>
              </a:rPr>
              <a:t> information.</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Symbolised by ... </a:t>
            </a:r>
          </a:p>
          <a:p>
            <a:endParaRPr lang="en-GB" sz="2200" dirty="0">
              <a:latin typeface="Arial" panose="020B0604020202020204" pitchFamily="34" charset="0"/>
              <a:cs typeface="Arial" panose="020B0604020202020204" pitchFamily="34" charset="0"/>
            </a:endParaRPr>
          </a:p>
          <a:p>
            <a:r>
              <a:rPr lang="en-GB" sz="2200" dirty="0">
                <a:latin typeface="Arial" panose="020B0604020202020204" pitchFamily="34" charset="0"/>
                <a:cs typeface="Arial" panose="020B0604020202020204" pitchFamily="34" charset="0"/>
              </a:rPr>
              <a:t>the union of the contents of two bottles does not lead to mixing: Namely, if the bottles have the </a:t>
            </a:r>
            <a:br>
              <a:rPr lang="en-GB" sz="2200" dirty="0">
                <a:latin typeface="Arial" panose="020B0604020202020204" pitchFamily="34" charset="0"/>
                <a:cs typeface="Arial" panose="020B0604020202020204" pitchFamily="34" charset="0"/>
              </a:rPr>
            </a:br>
            <a:r>
              <a:rPr lang="en-GB" sz="2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same</a:t>
            </a:r>
            <a:r>
              <a:rPr lang="en-GB" sz="2200" dirty="0">
                <a:latin typeface="Arial" panose="020B0604020202020204" pitchFamily="34" charset="0"/>
                <a:cs typeface="Arial" panose="020B0604020202020204" pitchFamily="34" charset="0"/>
              </a:rPr>
              <a:t> contents. </a:t>
            </a:r>
          </a:p>
        </p:txBody>
      </p:sp>
      <p:sp>
        <p:nvSpPr>
          <p:cNvPr id="9" name="Rectangle: Rounded Corners 8">
            <a:extLst>
              <a:ext uri="{FF2B5EF4-FFF2-40B4-BE49-F238E27FC236}">
                <a16:creationId xmlns:a16="http://schemas.microsoft.com/office/drawing/2014/main" id="{0DB6B092-43E6-4497-96D5-F1998C10894B}"/>
              </a:ext>
            </a:extLst>
          </p:cNvPr>
          <p:cNvSpPr/>
          <p:nvPr/>
        </p:nvSpPr>
        <p:spPr>
          <a:xfrm>
            <a:off x="92900" y="736222"/>
            <a:ext cx="3287195" cy="5782859"/>
          </a:xfrm>
          <a:prstGeom prst="roundRect">
            <a:avLst>
              <a:gd name="adj" fmla="val 7230"/>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1D295469-70F1-490A-A819-70A52BDCA655}"/>
              </a:ext>
            </a:extLst>
          </p:cNvPr>
          <p:cNvGrpSpPr/>
          <p:nvPr/>
        </p:nvGrpSpPr>
        <p:grpSpPr>
          <a:xfrm>
            <a:off x="3434491" y="763477"/>
            <a:ext cx="8630262" cy="5675540"/>
            <a:chOff x="3434491" y="763477"/>
            <a:chExt cx="8630262" cy="5675540"/>
          </a:xfrm>
        </p:grpSpPr>
        <p:pic>
          <p:nvPicPr>
            <p:cNvPr id="5" name="Picture 4">
              <a:extLst>
                <a:ext uri="{FF2B5EF4-FFF2-40B4-BE49-F238E27FC236}">
                  <a16:creationId xmlns:a16="http://schemas.microsoft.com/office/drawing/2014/main" id="{49152FF0-85A7-4BB7-AC6E-114AB4E8DEED}"/>
                </a:ext>
              </a:extLst>
            </p:cNvPr>
            <p:cNvPicPr>
              <a:picLocks noChangeAspect="1"/>
            </p:cNvPicPr>
            <p:nvPr/>
          </p:nvPicPr>
          <p:blipFill>
            <a:blip r:embed="rId3"/>
            <a:stretch>
              <a:fillRect/>
            </a:stretch>
          </p:blipFill>
          <p:spPr>
            <a:xfrm>
              <a:off x="3434491" y="841649"/>
              <a:ext cx="8630262" cy="5597368"/>
            </a:xfrm>
            <a:prstGeom prst="rect">
              <a:avLst/>
            </a:prstGeom>
            <a:effectLst>
              <a:outerShdw blurRad="50800" dist="38100" dir="2700000" algn="tl" rotWithShape="0">
                <a:prstClr val="black">
                  <a:alpha val="40000"/>
                </a:prstClr>
              </a:outerShdw>
            </a:effectLst>
          </p:spPr>
        </p:pic>
        <p:sp>
          <p:nvSpPr>
            <p:cNvPr id="6" name="Rectangle: Rounded Corners 5">
              <a:extLst>
                <a:ext uri="{FF2B5EF4-FFF2-40B4-BE49-F238E27FC236}">
                  <a16:creationId xmlns:a16="http://schemas.microsoft.com/office/drawing/2014/main" id="{A2E20DEA-C43A-4D39-8C31-89F1D88A5ADC}"/>
                </a:ext>
              </a:extLst>
            </p:cNvPr>
            <p:cNvSpPr/>
            <p:nvPr/>
          </p:nvSpPr>
          <p:spPr>
            <a:xfrm>
              <a:off x="3589361" y="2041864"/>
              <a:ext cx="5504597" cy="3330805"/>
            </a:xfrm>
            <a:prstGeom prst="round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2317EAE-4BD9-4616-B1CF-DF9792A2B1AA}"/>
                </a:ext>
              </a:extLst>
            </p:cNvPr>
            <p:cNvSpPr txBox="1"/>
            <p:nvPr/>
          </p:nvSpPr>
          <p:spPr>
            <a:xfrm>
              <a:off x="3502925" y="763477"/>
              <a:ext cx="8561511" cy="1077218"/>
            </a:xfrm>
            <a:prstGeom prst="rect">
              <a:avLst/>
            </a:prstGeom>
            <a:solidFill>
              <a:schemeClr val="bg1"/>
            </a:solidFill>
            <a:effectLst>
              <a:outerShdw blurRad="50800" dist="38100" dir="16200000" rotWithShape="0">
                <a:prstClr val="black">
                  <a:alpha val="40000"/>
                </a:prstClr>
              </a:outerShdw>
            </a:effectLst>
          </p:spPr>
          <p:txBody>
            <a:bodyPr wrap="square" rtlCol="0">
              <a:spAutoFit/>
            </a:bodyPr>
            <a:lstStyle/>
            <a:p>
              <a:r>
                <a:rPr lang="en-GB" sz="1600" dirty="0">
                  <a:solidFill>
                    <a:schemeClr val="bg1">
                      <a:lumMod val="50000"/>
                    </a:schemeClr>
                  </a:solidFill>
                  <a:latin typeface="Arial" panose="020B0604020202020204" pitchFamily="34" charset="0"/>
                  <a:cs typeface="Arial" panose="020B0604020202020204" pitchFamily="34" charset="0"/>
                </a:rPr>
                <a:t>And, of course, mixtures are generally expected to correspond to the mean value of their components. And, as mentioned earlier, mean values are closer to the general mean than individual (pure, unmixed) values. This is obvious: The largest and smallest values, for example, can no longer be ‘extreme’ after being ‘mixed’ with some other value. </a:t>
              </a:r>
            </a:p>
          </p:txBody>
        </p:sp>
        <p:pic>
          <p:nvPicPr>
            <p:cNvPr id="8" name="Picture 7">
              <a:extLst>
                <a:ext uri="{FF2B5EF4-FFF2-40B4-BE49-F238E27FC236}">
                  <a16:creationId xmlns:a16="http://schemas.microsoft.com/office/drawing/2014/main" id="{DA86700C-914D-4DF3-B9B7-0A20920D3867}"/>
                </a:ext>
              </a:extLst>
            </p:cNvPr>
            <p:cNvPicPr>
              <a:picLocks noChangeAspect="1"/>
            </p:cNvPicPr>
            <p:nvPr/>
          </p:nvPicPr>
          <p:blipFill>
            <a:blip r:embed="rId4"/>
            <a:stretch>
              <a:fillRect/>
            </a:stretch>
          </p:blipFill>
          <p:spPr>
            <a:xfrm>
              <a:off x="10531158" y="3433438"/>
              <a:ext cx="323408" cy="765717"/>
            </a:xfrm>
            <a:prstGeom prst="rect">
              <a:avLst/>
            </a:prstGeom>
          </p:spPr>
        </p:pic>
      </p:grpSp>
      <p:sp>
        <p:nvSpPr>
          <p:cNvPr id="12" name="Textfeld 5">
            <a:extLst>
              <a:ext uri="{FF2B5EF4-FFF2-40B4-BE49-F238E27FC236}">
                <a16:creationId xmlns:a16="http://schemas.microsoft.com/office/drawing/2014/main" id="{E6BF0A8A-EB6E-427E-BD19-6214822ACEB0}"/>
              </a:ext>
            </a:extLst>
          </p:cNvPr>
          <p:cNvSpPr txBox="1"/>
          <p:nvPr/>
        </p:nvSpPr>
        <p:spPr>
          <a:xfrm>
            <a:off x="11492611" y="6313611"/>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19</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071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152600-D27B-4385-B8B4-524556E89DCF}"/>
              </a:ext>
            </a:extLst>
          </p:cNvPr>
          <p:cNvPicPr>
            <a:picLocks noChangeAspect="1"/>
          </p:cNvPicPr>
          <p:nvPr/>
        </p:nvPicPr>
        <p:blipFill>
          <a:blip r:embed="rId2"/>
          <a:stretch>
            <a:fillRect/>
          </a:stretch>
        </p:blipFill>
        <p:spPr>
          <a:xfrm>
            <a:off x="6463378" y="1417017"/>
            <a:ext cx="4973548" cy="5356769"/>
          </a:xfrm>
          <a:prstGeom prst="rect">
            <a:avLst/>
          </a:prstGeom>
          <a:effectLst>
            <a:outerShdw blurRad="50800" dist="38100" dir="2700000" algn="tl" rotWithShape="0">
              <a:prstClr val="black">
                <a:alpha val="40000"/>
              </a:prstClr>
            </a:outerShdw>
          </a:effectLst>
        </p:spPr>
      </p:pic>
      <p:grpSp>
        <p:nvGrpSpPr>
          <p:cNvPr id="17" name="Group 16">
            <a:extLst>
              <a:ext uri="{FF2B5EF4-FFF2-40B4-BE49-F238E27FC236}">
                <a16:creationId xmlns:a16="http://schemas.microsoft.com/office/drawing/2014/main" id="{A847A8FE-4EDB-44B6-A523-4FDB531BAD9A}"/>
              </a:ext>
            </a:extLst>
          </p:cNvPr>
          <p:cNvGrpSpPr/>
          <p:nvPr/>
        </p:nvGrpSpPr>
        <p:grpSpPr>
          <a:xfrm>
            <a:off x="729676" y="1417017"/>
            <a:ext cx="4998949" cy="5371937"/>
            <a:chOff x="729676" y="1417017"/>
            <a:chExt cx="4998949" cy="5371937"/>
          </a:xfrm>
          <a:effectLst>
            <a:outerShdw blurRad="50800" dist="38100" dir="13500000" algn="br" rotWithShape="0">
              <a:prstClr val="black">
                <a:alpha val="40000"/>
              </a:prstClr>
            </a:outerShdw>
          </a:effectLst>
        </p:grpSpPr>
        <p:pic>
          <p:nvPicPr>
            <p:cNvPr id="11" name="Picture 10">
              <a:extLst>
                <a:ext uri="{FF2B5EF4-FFF2-40B4-BE49-F238E27FC236}">
                  <a16:creationId xmlns:a16="http://schemas.microsoft.com/office/drawing/2014/main" id="{CAA8F3D2-FAED-4101-84C4-136463D0EF51}"/>
                </a:ext>
              </a:extLst>
            </p:cNvPr>
            <p:cNvPicPr>
              <a:picLocks noChangeAspect="1"/>
            </p:cNvPicPr>
            <p:nvPr/>
          </p:nvPicPr>
          <p:blipFill>
            <a:blip r:embed="rId3"/>
            <a:stretch>
              <a:fillRect/>
            </a:stretch>
          </p:blipFill>
          <p:spPr>
            <a:xfrm>
              <a:off x="729676" y="1417017"/>
              <a:ext cx="4998949" cy="5371937"/>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820FB1FF-6860-401D-AE76-08864135D55D}"/>
                </a:ext>
              </a:extLst>
            </p:cNvPr>
            <p:cNvPicPr>
              <a:picLocks noChangeAspect="1"/>
            </p:cNvPicPr>
            <p:nvPr/>
          </p:nvPicPr>
          <p:blipFill>
            <a:blip r:embed="rId4"/>
            <a:stretch>
              <a:fillRect/>
            </a:stretch>
          </p:blipFill>
          <p:spPr>
            <a:xfrm>
              <a:off x="3123219" y="3546629"/>
              <a:ext cx="602299" cy="1426033"/>
            </a:xfrm>
            <a:prstGeom prst="rect">
              <a:avLst/>
            </a:prstGeom>
          </p:spPr>
        </p:pic>
        <p:pic>
          <p:nvPicPr>
            <p:cNvPr id="16" name="Picture 15">
              <a:extLst>
                <a:ext uri="{FF2B5EF4-FFF2-40B4-BE49-F238E27FC236}">
                  <a16:creationId xmlns:a16="http://schemas.microsoft.com/office/drawing/2014/main" id="{60046129-D63E-4E22-A82C-1A4C0F2B05EF}"/>
                </a:ext>
              </a:extLst>
            </p:cNvPr>
            <p:cNvPicPr/>
            <p:nvPr/>
          </p:nvPicPr>
          <p:blipFill>
            <a:blip r:embed="rId5">
              <a:extLst>
                <a:ext uri="{BEBA8EAE-BF5A-486C-A8C5-ECC9F3942E4B}">
                  <a14:imgProps xmlns:a14="http://schemas.microsoft.com/office/drawing/2010/main">
                    <a14:imgLayer r:embed="rId6">
                      <a14:imgEffect>
                        <a14:brightnessContrast bright="24000"/>
                      </a14:imgEffect>
                    </a14:imgLayer>
                  </a14:imgProps>
                </a:ext>
              </a:extLst>
            </a:blip>
            <a:stretch>
              <a:fillRect/>
            </a:stretch>
          </p:blipFill>
          <p:spPr>
            <a:xfrm>
              <a:off x="1081811" y="4928017"/>
              <a:ext cx="4138515" cy="1650553"/>
            </a:xfrm>
            <a:prstGeom prst="rect">
              <a:avLst/>
            </a:prstGeom>
          </p:spPr>
        </p:pic>
      </p:grpSp>
      <p:sp>
        <p:nvSpPr>
          <p:cNvPr id="3" name="TextBox 2">
            <a:extLst>
              <a:ext uri="{FF2B5EF4-FFF2-40B4-BE49-F238E27FC236}">
                <a16:creationId xmlns:a16="http://schemas.microsoft.com/office/drawing/2014/main" id="{41D953C7-B267-40FF-9607-5C1DC2126A3C}"/>
              </a:ext>
            </a:extLst>
          </p:cNvPr>
          <p:cNvSpPr txBox="1"/>
          <p:nvPr/>
        </p:nvSpPr>
        <p:spPr>
          <a:xfrm>
            <a:off x="78882" y="52864"/>
            <a:ext cx="12113118" cy="1423210"/>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pPr>
              <a:lnSpc>
                <a:spcPct val="94000"/>
              </a:lnSpc>
            </a:pPr>
            <a:r>
              <a:rPr lang="en-GB" sz="2300" dirty="0">
                <a:solidFill>
                  <a:schemeClr val="tx1">
                    <a:lumMod val="50000"/>
                    <a:lumOff val="50000"/>
                  </a:schemeClr>
                </a:solidFill>
                <a:latin typeface="Arial" panose="020B0604020202020204" pitchFamily="34" charset="0"/>
                <a:cs typeface="Arial" panose="020B0604020202020204" pitchFamily="34" charset="0"/>
              </a:rPr>
              <a:t>By the way and as we are at it here: </a:t>
            </a:r>
            <a:r>
              <a:rPr lang="en-GB" sz="23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Darwin</a:t>
            </a:r>
            <a:r>
              <a:rPr lang="en-GB" sz="2300" dirty="0">
                <a:solidFill>
                  <a:schemeClr val="tx1">
                    <a:lumMod val="50000"/>
                    <a:lumOff val="50000"/>
                  </a:schemeClr>
                </a:solidFill>
                <a:latin typeface="Arial" panose="020B0604020202020204" pitchFamily="34" charset="0"/>
                <a:cs typeface="Arial" panose="020B0604020202020204" pitchFamily="34" charset="0"/>
              </a:rPr>
              <a:t> understood the left picture: Mating two different parents leads to somewhat intermediate offspring. But only </a:t>
            </a:r>
            <a:r>
              <a:rPr lang="en-GB" sz="2300"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Mende</a:t>
            </a:r>
            <a:r>
              <a:rPr lang="en-GB" sz="2300" dirty="0">
                <a:solidFill>
                  <a:schemeClr val="tx1">
                    <a:lumMod val="50000"/>
                    <a:lumOff val="50000"/>
                  </a:schemeClr>
                </a:solidFill>
                <a:latin typeface="Arial" panose="020B0604020202020204" pitchFamily="34" charset="0"/>
                <a:cs typeface="Arial" panose="020B0604020202020204" pitchFamily="34" charset="0"/>
              </a:rPr>
              <a:t>l solved the riddle of the right pictures: How is it possible that after ‘things’ are mixed, the initial features appear separated again at the bottom? This is, admittedly, contra-intuitive and was a great finding.</a:t>
            </a:r>
          </a:p>
        </p:txBody>
      </p:sp>
      <p:cxnSp>
        <p:nvCxnSpPr>
          <p:cNvPr id="22" name="Straight Arrow Connector 21">
            <a:extLst>
              <a:ext uri="{FF2B5EF4-FFF2-40B4-BE49-F238E27FC236}">
                <a16:creationId xmlns:a16="http://schemas.microsoft.com/office/drawing/2014/main" id="{CA995D8F-70A8-458F-B456-4B5930C0AFDD}"/>
              </a:ext>
            </a:extLst>
          </p:cNvPr>
          <p:cNvCxnSpPr>
            <a:cxnSpLocks/>
          </p:cNvCxnSpPr>
          <p:nvPr/>
        </p:nvCxnSpPr>
        <p:spPr>
          <a:xfrm flipV="1">
            <a:off x="3861381" y="2497618"/>
            <a:ext cx="3882281" cy="3166437"/>
          </a:xfrm>
          <a:prstGeom prst="straightConnector1">
            <a:avLst/>
          </a:prstGeom>
          <a:ln w="38100">
            <a:solidFill>
              <a:srgbClr val="FF71A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Textfeld 5">
            <a:extLst>
              <a:ext uri="{FF2B5EF4-FFF2-40B4-BE49-F238E27FC236}">
                <a16:creationId xmlns:a16="http://schemas.microsoft.com/office/drawing/2014/main" id="{AB544FB4-3883-4485-A6CB-2C651EF53E10}"/>
              </a:ext>
            </a:extLst>
          </p:cNvPr>
          <p:cNvSpPr txBox="1"/>
          <p:nvPr/>
        </p:nvSpPr>
        <p:spPr>
          <a:xfrm>
            <a:off x="11501194" y="6312121"/>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20</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541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66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Genetic covariance </a:t>
            </a:r>
            <a:r>
              <a:rPr lang="en-GB" sz="2400" dirty="0">
                <a:latin typeface="Arial" panose="020B0604020202020204" pitchFamily="34" charset="0"/>
                <a:ea typeface="Times New Roman" panose="02020603050405020304" pitchFamily="18" charset="0"/>
                <a:cs typeface="Times New Roman" panose="02020603050405020304" pitchFamily="18" charset="0"/>
              </a:rPr>
              <a:t>between relatives, parents being 0 &lt; F</a:t>
            </a:r>
            <a:r>
              <a:rPr lang="en-GB" sz="2400" baseline="-25000" dirty="0">
                <a:latin typeface="Arial" panose="020B0604020202020204" pitchFamily="34" charset="0"/>
                <a:ea typeface="Times New Roman" panose="02020603050405020304" pitchFamily="18" charset="0"/>
                <a:cs typeface="Times New Roman" panose="02020603050405020304" pitchFamily="18" charset="0"/>
              </a:rPr>
              <a:t>P</a:t>
            </a:r>
            <a:r>
              <a:rPr lang="en-GB" sz="2400" dirty="0">
                <a:latin typeface="Arial" panose="020B0604020202020204" pitchFamily="34" charset="0"/>
                <a:ea typeface="Times New Roman" panose="02020603050405020304" pitchFamily="18" charset="0"/>
                <a:cs typeface="Times New Roman" panose="02020603050405020304" pitchFamily="18" charset="0"/>
              </a:rPr>
              <a:t> &lt; 1 (anyway non-related). Quantified and decomposed according to Quantitative Genetic Variance components </a:t>
            </a: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21</a:t>
            </a:fld>
            <a:endParaRPr lang="en-GB" sz="2400"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a16="http://schemas.microsoft.com/office/drawing/2014/main" id="{E872E6E3-44C7-451D-9ED1-AA8BD1FC6A88}"/>
              </a:ext>
            </a:extLst>
          </p:cNvPr>
          <p:cNvSpPr/>
          <p:nvPr/>
        </p:nvSpPr>
        <p:spPr>
          <a:xfrm>
            <a:off x="166256" y="1080655"/>
            <a:ext cx="9408168" cy="553314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F6CA21EC-D7D1-419E-9728-38B1C545B422}"/>
              </a:ext>
            </a:extLst>
          </p:cNvPr>
          <p:cNvPicPr>
            <a:picLocks noChangeAspect="1"/>
          </p:cNvPicPr>
          <p:nvPr/>
        </p:nvPicPr>
        <p:blipFill>
          <a:blip r:embed="rId3"/>
          <a:stretch>
            <a:fillRect/>
          </a:stretch>
        </p:blipFill>
        <p:spPr>
          <a:xfrm>
            <a:off x="9707886" y="1394980"/>
            <a:ext cx="2360295" cy="2203330"/>
          </a:xfrm>
          <a:prstGeom prst="rect">
            <a:avLst/>
          </a:prstGeom>
          <a:effectLst>
            <a:outerShdw blurRad="50800" dist="38100" dir="2700000" algn="tl" rotWithShape="0">
              <a:prstClr val="black">
                <a:alpha val="40000"/>
              </a:prstClr>
            </a:outerShdw>
          </a:effectLst>
        </p:spPr>
      </p:pic>
      <p:graphicFrame>
        <p:nvGraphicFramePr>
          <p:cNvPr id="9" name="Object 8">
            <a:extLst>
              <a:ext uri="{FF2B5EF4-FFF2-40B4-BE49-F238E27FC236}">
                <a16:creationId xmlns:a16="http://schemas.microsoft.com/office/drawing/2014/main" id="{6EB8DCFE-5E23-4005-B500-4D3D172C0D00}"/>
              </a:ext>
            </a:extLst>
          </p:cNvPr>
          <p:cNvGraphicFramePr>
            <a:graphicFrameLocks noChangeAspect="1"/>
          </p:cNvGraphicFramePr>
          <p:nvPr>
            <p:extLst>
              <p:ext uri="{D42A27DB-BD31-4B8C-83A1-F6EECF244321}">
                <p14:modId xmlns:p14="http://schemas.microsoft.com/office/powerpoint/2010/main" val="1913046011"/>
              </p:ext>
            </p:extLst>
          </p:nvPr>
        </p:nvGraphicFramePr>
        <p:xfrm>
          <a:off x="87312" y="964796"/>
          <a:ext cx="9148057" cy="5581232"/>
        </p:xfrm>
        <a:graphic>
          <a:graphicData uri="http://schemas.openxmlformats.org/presentationml/2006/ole">
            <mc:AlternateContent xmlns:mc="http://schemas.openxmlformats.org/markup-compatibility/2006">
              <mc:Choice xmlns:v="urn:schemas-microsoft-com:vml" Requires="v">
                <p:oleObj spid="_x0000_s48328" name="Document" r:id="rId4" imgW="8825278" imgH="5382968" progId="Word.Document.12">
                  <p:link updateAutomatic="1"/>
                </p:oleObj>
              </mc:Choice>
              <mc:Fallback>
                <p:oleObj name="Document" r:id="rId4" imgW="8825278" imgH="5382968" progId="Word.Document.12">
                  <p:link updateAutomatic="1"/>
                  <p:pic>
                    <p:nvPicPr>
                      <p:cNvPr id="12" name="Object 11"/>
                      <p:cNvPicPr/>
                      <p:nvPr/>
                    </p:nvPicPr>
                    <p:blipFill>
                      <a:blip r:embed="rId5"/>
                      <a:stretch>
                        <a:fillRect/>
                      </a:stretch>
                    </p:blipFill>
                    <p:spPr>
                      <a:xfrm>
                        <a:off x="87312" y="964796"/>
                        <a:ext cx="9148057" cy="5581232"/>
                      </a:xfrm>
                      <a:prstGeom prst="rect">
                        <a:avLst/>
                      </a:prstGeom>
                    </p:spPr>
                  </p:pic>
                </p:oleObj>
              </mc:Fallback>
            </mc:AlternateContent>
          </a:graphicData>
        </a:graphic>
      </p:graphicFrame>
      <p:sp>
        <p:nvSpPr>
          <p:cNvPr id="17" name="Rechteck 16">
            <a:extLst>
              <a:ext uri="{FF2B5EF4-FFF2-40B4-BE49-F238E27FC236}">
                <a16:creationId xmlns:a16="http://schemas.microsoft.com/office/drawing/2014/main" id="{D269427A-34F6-4B0E-8B15-63B75793D79A}"/>
              </a:ext>
            </a:extLst>
          </p:cNvPr>
          <p:cNvSpPr/>
          <p:nvPr/>
        </p:nvSpPr>
        <p:spPr>
          <a:xfrm>
            <a:off x="78828" y="3657600"/>
            <a:ext cx="9629058" cy="29562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FA990E50-78A3-4123-816C-D030B4DBE859}"/>
                  </a:ext>
                </a:extLst>
              </p:cNvPr>
              <p:cNvSpPr txBox="1"/>
              <p:nvPr/>
            </p:nvSpPr>
            <p:spPr>
              <a:xfrm>
                <a:off x="87312" y="3874658"/>
                <a:ext cx="11980869" cy="231717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Inbreeding drains additional genetic variance </a:t>
                </a:r>
                <a:r>
                  <a:rPr lang="en-GB" dirty="0">
                    <a:solidFill>
                      <a:srgbClr val="0000FF"/>
                    </a:solidFill>
                    <a:latin typeface="Arial" panose="020B0604020202020204" pitchFamily="34" charset="0"/>
                    <a:cs typeface="Arial" panose="020B0604020202020204" pitchFamily="34" charset="0"/>
                  </a:rPr>
                  <a:t>out</a:t>
                </a:r>
                <a:r>
                  <a:rPr lang="en-GB" dirty="0">
                    <a:latin typeface="Arial" panose="020B0604020202020204" pitchFamily="34" charset="0"/>
                    <a:cs typeface="Arial" panose="020B0604020202020204" pitchFamily="34" charset="0"/>
                  </a:rPr>
                  <a:t> of genotypes and packs it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genotypes, for two reasons. </a:t>
                </a:r>
              </a:p>
              <a:p>
                <a:r>
                  <a:rPr lang="en-GB" dirty="0">
                    <a:latin typeface="Arial" panose="020B0604020202020204" pitchFamily="34" charset="0"/>
                    <a:cs typeface="Arial" panose="020B0604020202020204" pitchFamily="34" charset="0"/>
                  </a:rPr>
                  <a:t>The </a:t>
                </a:r>
                <a:r>
                  <a:rPr lang="en-GB" dirty="0">
                    <a:solidFill>
                      <a:srgbClr val="0000FF"/>
                    </a:solidFill>
                    <a:latin typeface="Arial" panose="020B0604020202020204" pitchFamily="34" charset="0"/>
                    <a:cs typeface="Arial" panose="020B0604020202020204" pitchFamily="34" charset="0"/>
                  </a:rPr>
                  <a:t>first</a:t>
                </a:r>
                <a:r>
                  <a:rPr lang="en-GB" dirty="0">
                    <a:latin typeface="Arial" panose="020B0604020202020204" pitchFamily="34" charset="0"/>
                    <a:cs typeface="Arial" panose="020B0604020202020204" pitchFamily="34" charset="0"/>
                  </a:rPr>
                  <a:t> reason is this variance among means-of-two </a:t>
                </a:r>
                <a:r>
                  <a:rPr lang="en-GB" dirty="0">
                    <a:solidFill>
                      <a:srgbClr val="0000FF"/>
                    </a:solidFill>
                    <a:latin typeface="Arial" panose="020B0604020202020204" pitchFamily="34" charset="0"/>
                    <a:cs typeface="Arial" panose="020B0604020202020204" pitchFamily="34" charset="0"/>
                  </a:rPr>
                  <a:t>issue </a:t>
                </a:r>
                <a14:m>
                  <m:oMath xmlns:m="http://schemas.openxmlformats.org/officeDocument/2006/math">
                    <m:sSubSup>
                      <m:sSubSupPr>
                        <m:ctrlPr>
                          <a:rPr lang="en-GB" sz="1800" i="1" spc="100" smtClean="0">
                            <a:solidFill>
                              <a:srgbClr val="0000FF"/>
                            </a:solidFill>
                            <a:effectLst>
                              <a:outerShdw blurRad="38100" dist="38100" dir="2700000" algn="tl">
                                <a:srgbClr val="000000">
                                  <a:alpha val="43137"/>
                                </a:srgbClr>
                              </a:outerShdw>
                            </a:effectLst>
                            <a:latin typeface="Cambria Math" panose="02040503050406030204" pitchFamily="18" charset="0"/>
                          </a:rPr>
                        </m:ctrlPr>
                      </m:sSubSupPr>
                      <m:e>
                        <m:r>
                          <m:rPr>
                            <m:sty m:val="p"/>
                          </m:rP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σ</m:t>
                        </m:r>
                      </m:e>
                      <m:sub>
                        <m:acc>
                          <m:accPr>
                            <m:chr m:val="̅"/>
                            <m:ctrlPr>
                              <a:rPr lang="en-GB" sz="1800" i="1" spc="100">
                                <a:solidFill>
                                  <a:srgbClr val="0000FF"/>
                                </a:solidFill>
                                <a:effectLst>
                                  <a:outerShdw blurRad="38100" dist="38100" dir="2700000" algn="tl">
                                    <a:srgbClr val="000000">
                                      <a:alpha val="43137"/>
                                    </a:srgbClr>
                                  </a:outerShdw>
                                </a:effectLst>
                                <a:latin typeface="Cambria Math" panose="02040503050406030204" pitchFamily="18" charset="0"/>
                              </a:rPr>
                            </m:ctrlPr>
                          </m:accPr>
                          <m:e>
                            <m:r>
                              <m:rPr>
                                <m:sty m:val="p"/>
                              </m:rP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x</m:t>
                            </m:r>
                          </m:e>
                        </m:acc>
                      </m:sub>
                      <m:sup>
                        <m: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2</m:t>
                        </m:r>
                      </m:sup>
                    </m:sSubSup>
                    <m: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 </m:t>
                    </m:r>
                    <m:f>
                      <m:fPr>
                        <m:type m:val="skw"/>
                        <m:ctrlPr>
                          <a:rPr lang="en-GB" sz="1800" i="1" spc="100">
                            <a:solidFill>
                              <a:srgbClr val="0000FF"/>
                            </a:solidFill>
                            <a:effectLst>
                              <a:outerShdw blurRad="38100" dist="38100" dir="2700000" algn="tl">
                                <a:srgbClr val="000000">
                                  <a:alpha val="43137"/>
                                </a:srgbClr>
                              </a:outerShdw>
                            </a:effectLst>
                            <a:latin typeface="Cambria Math" panose="02040503050406030204" pitchFamily="18" charset="0"/>
                          </a:rPr>
                        </m:ctrlPr>
                      </m:fPr>
                      <m:num>
                        <m: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1</m:t>
                        </m:r>
                      </m:num>
                      <m:den>
                        <m:r>
                          <a:rPr lang="en-GB" sz="1800" b="1" i="0" spc="100" smtClean="0">
                            <a:solidFill>
                              <a:srgbClr val="0000FF"/>
                            </a:solidFill>
                            <a:effectLst>
                              <a:outerShdw blurRad="38100" dist="38100" dir="2700000" algn="tl">
                                <a:srgbClr val="000000">
                                  <a:alpha val="43137"/>
                                </a:srgbClr>
                              </a:outerShdw>
                            </a:effectLst>
                            <a:latin typeface="Cambria Math" panose="02040503050406030204" pitchFamily="18" charset="0"/>
                          </a:rPr>
                          <m:t>𝟐</m:t>
                        </m:r>
                      </m:den>
                    </m:f>
                    <m: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 ∙ </m:t>
                    </m:r>
                    <m:sSubSup>
                      <m:sSubSupPr>
                        <m:ctrlPr>
                          <a:rPr lang="en-GB" sz="1800" i="1" spc="100">
                            <a:solidFill>
                              <a:srgbClr val="0000FF"/>
                            </a:solidFill>
                            <a:effectLst>
                              <a:outerShdw blurRad="38100" dist="38100" dir="2700000" algn="tl">
                                <a:srgbClr val="000000">
                                  <a:alpha val="43137"/>
                                </a:srgbClr>
                              </a:outerShdw>
                            </a:effectLst>
                            <a:latin typeface="Cambria Math" panose="02040503050406030204" pitchFamily="18" charset="0"/>
                          </a:rPr>
                        </m:ctrlPr>
                      </m:sSubSupPr>
                      <m:e>
                        <m:r>
                          <m:rPr>
                            <m:sty m:val="p"/>
                          </m:rP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σ</m:t>
                        </m:r>
                      </m:e>
                      <m:sub>
                        <m:r>
                          <m:rPr>
                            <m:sty m:val="p"/>
                          </m:rP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x</m:t>
                        </m:r>
                      </m:sub>
                      <m:sup>
                        <m:r>
                          <a:rPr lang="en-GB" sz="1800" i="0" spc="100">
                            <a:solidFill>
                              <a:srgbClr val="0000FF"/>
                            </a:solidFill>
                            <a:effectLst>
                              <a:outerShdw blurRad="38100" dist="38100" dir="2700000" algn="tl">
                                <a:srgbClr val="000000">
                                  <a:alpha val="43137"/>
                                </a:srgbClr>
                              </a:outerShdw>
                            </a:effectLst>
                            <a:latin typeface="Cambria Math" panose="02040503050406030204" pitchFamily="18" charset="0"/>
                          </a:rPr>
                          <m:t>2</m:t>
                        </m:r>
                      </m:sup>
                    </m:sSubSup>
                  </m:oMath>
                </a14:m>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second </a:t>
                </a:r>
                <a:r>
                  <a:rPr lang="en-GB" dirty="0">
                    <a:latin typeface="Arial" panose="020B0604020202020204" pitchFamily="34" charset="0"/>
                    <a:cs typeface="Arial" panose="020B0604020202020204" pitchFamily="34" charset="0"/>
                  </a:rPr>
                  <a:t>reason applies in case of (some)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dominance</a:t>
                </a:r>
                <a:r>
                  <a:rPr lang="en-GB" dirty="0">
                    <a:latin typeface="Arial" panose="020B0604020202020204" pitchFamily="34" charset="0"/>
                    <a:cs typeface="Arial" panose="020B0604020202020204" pitchFamily="34" charset="0"/>
                  </a:rPr>
                  <a:t> . In this case, heterozygous genotypes become less frequent (H=2pq∙ [1-F]), hence recessive and partial recessive alleles are less often allowed to hide and are more often forced to reveal their presence through an effect on the phenotype.</a:t>
                </a:r>
              </a:p>
              <a:p>
                <a:r>
                  <a:rPr lang="en-GB" dirty="0">
                    <a:latin typeface="Arial" panose="020B0604020202020204" pitchFamily="34" charset="0"/>
                    <a:cs typeface="Arial" panose="020B0604020202020204" pitchFamily="34" charset="0"/>
                  </a:rPr>
                  <a:t>This is not only true for the variance between genotypes (here: between the parents), but as well for the variance between their offspring (here: between their FS and HS families). Again: Variance between the families equals </a:t>
                </a:r>
                <a:r>
                  <a:rPr lang="en-GB" dirty="0">
                    <a:solidFill>
                      <a:srgbClr val="0066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Covariance among the members </a:t>
                </a:r>
                <a:r>
                  <a:rPr lang="en-GB" dirty="0">
                    <a:latin typeface="Arial" panose="020B0604020202020204" pitchFamily="34" charset="0"/>
                    <a:cs typeface="Arial" panose="020B0604020202020204" pitchFamily="34" charset="0"/>
                  </a:rPr>
                  <a:t>of the families.</a:t>
                </a:r>
                <a:endParaRPr lang="en-GB" dirty="0"/>
              </a:p>
            </p:txBody>
          </p:sp>
        </mc:Choice>
        <mc:Fallback>
          <p:sp>
            <p:nvSpPr>
              <p:cNvPr id="10" name="TextBox 9">
                <a:extLst>
                  <a:ext uri="{FF2B5EF4-FFF2-40B4-BE49-F238E27FC236}">
                    <a16:creationId xmlns:a16="http://schemas.microsoft.com/office/drawing/2014/main" id="{FA990E50-78A3-4123-816C-D030B4DBE859}"/>
                  </a:ext>
                </a:extLst>
              </p:cNvPr>
              <p:cNvSpPr txBox="1">
                <a:spLocks noRot="1" noChangeAspect="1" noMove="1" noResize="1" noEditPoints="1" noAdjustHandles="1" noChangeArrowheads="1" noChangeShapeType="1" noTextEdit="1"/>
              </p:cNvSpPr>
              <p:nvPr/>
            </p:nvSpPr>
            <p:spPr>
              <a:xfrm>
                <a:off x="87312" y="3874658"/>
                <a:ext cx="11980869" cy="2317173"/>
              </a:xfrm>
              <a:prstGeom prst="rect">
                <a:avLst/>
              </a:prstGeom>
              <a:blipFill>
                <a:blip r:embed="rId6"/>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Tree>
    <p:extLst>
      <p:ext uri="{BB962C8B-B14F-4D97-AF65-F5344CB8AC3E}">
        <p14:creationId xmlns:p14="http://schemas.microsoft.com/office/powerpoint/2010/main" val="79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ea typeface="Times New Roman" panose="02020603050405020304" pitchFamily="18" charset="0"/>
                <a:cs typeface="Times New Roman" panose="02020603050405020304" pitchFamily="18" charset="0"/>
              </a:rPr>
              <a:t>Genetic covariance among relatives, parents being 0 &lt; F</a:t>
            </a:r>
            <a:r>
              <a:rPr lang="en-GB" sz="2400" baseline="-25000" dirty="0">
                <a:latin typeface="Arial" panose="020B0604020202020204" pitchFamily="34" charset="0"/>
                <a:ea typeface="Times New Roman" panose="02020603050405020304" pitchFamily="18" charset="0"/>
                <a:cs typeface="Times New Roman" panose="02020603050405020304" pitchFamily="18" charset="0"/>
              </a:rPr>
              <a:t>P</a:t>
            </a:r>
            <a:r>
              <a:rPr lang="en-GB" sz="2400" dirty="0">
                <a:latin typeface="Arial" panose="020B0604020202020204" pitchFamily="34" charset="0"/>
                <a:ea typeface="Times New Roman" panose="02020603050405020304" pitchFamily="18" charset="0"/>
                <a:cs typeface="Times New Roman" panose="02020603050405020304" pitchFamily="18" charset="0"/>
              </a:rPr>
              <a:t> &lt; 1 (anyway non-related). Quantified and decomposed according to Quantitative Genetic Variance components </a:t>
            </a:r>
            <a:endParaRPr lang="en-GB" dirty="0"/>
          </a:p>
        </p:txBody>
      </p:sp>
      <p:sp>
        <p:nvSpPr>
          <p:cNvPr id="9" name="Rectangle 8"/>
          <p:cNvSpPr/>
          <p:nvPr/>
        </p:nvSpPr>
        <p:spPr>
          <a:xfrm>
            <a:off x="8027469" y="1001206"/>
            <a:ext cx="4126437" cy="3970318"/>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I don't know about you; but the </a:t>
            </a:r>
            <a:r>
              <a:rPr lang="en-GB" dirty="0">
                <a:solidFill>
                  <a:schemeClr val="tx1">
                    <a:lumMod val="50000"/>
                    <a:lumOff val="50000"/>
                  </a:schemeClr>
                </a:solidFill>
                <a:latin typeface="Arial" panose="020B0604020202020204" pitchFamily="34" charset="0"/>
                <a:cs typeface="Arial" panose="020B0604020202020204" pitchFamily="34" charset="0"/>
              </a:rPr>
              <a:t>non-normalised figures for</a:t>
            </a:r>
            <a:r>
              <a:rPr lang="en-GB" dirty="0">
                <a:latin typeface="Arial" panose="020B0604020202020204" pitchFamily="34" charset="0"/>
                <a:cs typeface="Arial" panose="020B0604020202020204" pitchFamily="34" charset="0"/>
              </a:rPr>
              <a:t> covariances tell me little; in contrast to this, a </a:t>
            </a:r>
            <a:r>
              <a:rPr lang="en-GB" dirty="0">
                <a:solidFill>
                  <a:srgbClr val="0000FF"/>
                </a:solidFill>
                <a:latin typeface="Arial" panose="020B0604020202020204" pitchFamily="34" charset="0"/>
                <a:cs typeface="Arial" panose="020B0604020202020204" pitchFamily="34" charset="0"/>
              </a:rPr>
              <a:t>correlation</a:t>
            </a:r>
            <a:r>
              <a:rPr lang="en-GB" dirty="0">
                <a:latin typeface="Arial" panose="020B0604020202020204" pitchFamily="34" charset="0"/>
                <a:cs typeface="Arial" panose="020B0604020202020204" pitchFamily="34" charset="0"/>
              </a:rPr>
              <a:t> coefficient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 r ≤ +1 </a:t>
            </a:r>
            <a:r>
              <a:rPr lang="en-GB" dirty="0">
                <a:latin typeface="Arial" panose="020B0604020202020204" pitchFamily="34" charset="0"/>
                <a:cs typeface="Arial" panose="020B0604020202020204" pitchFamily="34" charset="0"/>
              </a:rPr>
              <a:t>tells me a lot. Hence, see the genetic </a:t>
            </a:r>
            <a:r>
              <a:rPr lang="en-GB" dirty="0">
                <a:solidFill>
                  <a:srgbClr val="0000FF"/>
                </a:solidFill>
                <a:latin typeface="Arial" panose="020B0604020202020204" pitchFamily="34" charset="0"/>
                <a:cs typeface="Arial" panose="020B0604020202020204" pitchFamily="34" charset="0"/>
              </a:rPr>
              <a:t>correlations </a:t>
            </a:r>
            <a:r>
              <a:rPr lang="en-GB" dirty="0">
                <a:latin typeface="Arial" panose="020B0604020202020204" pitchFamily="34" charset="0"/>
                <a:cs typeface="Arial" panose="020B0604020202020204" pitchFamily="34" charset="0"/>
              </a:rPr>
              <a:t>between relatives.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correlation of </a:t>
            </a:r>
            <a:r>
              <a:rPr lang="en-GB" dirty="0">
                <a:solidFill>
                  <a:srgbClr val="0000FF"/>
                </a:solidFill>
                <a:latin typeface="Arial" panose="020B0604020202020204" pitchFamily="34" charset="0"/>
                <a:cs typeface="Arial" panose="020B0604020202020204" pitchFamily="34" charset="0"/>
              </a:rPr>
              <a:t>r=</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a:t>
            </a:r>
            <a:r>
              <a:rPr lang="en-GB" dirty="0">
                <a:latin typeface="Arial" panose="020B0604020202020204" pitchFamily="34" charset="0"/>
                <a:cs typeface="Arial" panose="020B0604020202020204" pitchFamily="34" charset="0"/>
              </a:rPr>
              <a:t> is of course the result of crossing homozygous parents and comparing their FS offspring; these are, in that Mendelian situation, all ‚same‘ (Mendel’s first law, Principle of Uniformity). Here, r=1 because </a:t>
            </a:r>
            <a:r>
              <a:rPr lang="en-GB" dirty="0" err="1">
                <a:solidFill>
                  <a:srgbClr val="0000FF"/>
                </a:solidFill>
                <a:latin typeface="Arial" panose="020B0604020202020204" pitchFamily="34" charset="0"/>
                <a:cs typeface="Arial" panose="020B0604020202020204" pitchFamily="34" charset="0"/>
              </a:rPr>
              <a:t>ω</a:t>
            </a:r>
            <a:r>
              <a:rPr lang="en-GB" baseline="-25000" dirty="0" err="1">
                <a:solidFill>
                  <a:srgbClr val="0000FF"/>
                </a:solidFill>
                <a:latin typeface="Arial" panose="020B0604020202020204" pitchFamily="34" charset="0"/>
                <a:cs typeface="Arial" panose="020B0604020202020204" pitchFamily="34" charset="0"/>
              </a:rPr>
              <a:t>G</a:t>
            </a:r>
            <a:r>
              <a:rPr lang="en-GB" dirty="0">
                <a:solidFill>
                  <a:srgbClr val="0000FF"/>
                </a:solidFill>
                <a:latin typeface="Arial" panose="020B0604020202020204" pitchFamily="34" charset="0"/>
                <a:cs typeface="Arial" panose="020B0604020202020204" pitchFamily="34" charset="0"/>
              </a:rPr>
              <a:t> is as large as σ²</a:t>
            </a:r>
            <a:r>
              <a:rPr lang="en-GB" baseline="-25000" dirty="0">
                <a:solidFill>
                  <a:srgbClr val="0000FF"/>
                </a:solidFill>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a:t>
            </a:r>
          </a:p>
        </p:txBody>
      </p:sp>
      <p:grpSp>
        <p:nvGrpSpPr>
          <p:cNvPr id="11" name="Group 10"/>
          <p:cNvGrpSpPr/>
          <p:nvPr/>
        </p:nvGrpSpPr>
        <p:grpSpPr>
          <a:xfrm>
            <a:off x="78828" y="5101389"/>
            <a:ext cx="12075077" cy="1556942"/>
            <a:chOff x="78828" y="5101389"/>
            <a:chExt cx="12075077" cy="1556942"/>
          </a:xfrm>
        </p:grpSpPr>
        <p:sp>
          <p:nvSpPr>
            <p:cNvPr id="3" name="TextBox 2"/>
            <p:cNvSpPr txBox="1"/>
            <p:nvPr/>
          </p:nvSpPr>
          <p:spPr>
            <a:xfrm>
              <a:off x="8027469" y="5101389"/>
              <a:ext cx="412643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Parent-offspring: With </a:t>
              </a:r>
              <a:r>
                <a:rPr lang="en-GB" dirty="0">
                  <a:solidFill>
                    <a:srgbClr val="C00000"/>
                  </a:solidFill>
                  <a:latin typeface="Arial" panose="020B0604020202020204" pitchFamily="34" charset="0"/>
                  <a:ea typeface="Times New Roman" panose="02020603050405020304" pitchFamily="18" charset="0"/>
                  <a:cs typeface="Arial" panose="020B0604020202020204" pitchFamily="34" charset="0"/>
                </a:rPr>
                <a:t>homozygous parents</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 the variances don’t not apply for the parent generation.</a:t>
              </a:r>
              <a:endParaRPr lang="en-GB" dirty="0">
                <a:solidFill>
                  <a:schemeClr val="tx1">
                    <a:lumMod val="50000"/>
                    <a:lumOff val="50000"/>
                  </a:schemeClr>
                </a:solidFill>
              </a:endParaRPr>
            </a:p>
          </p:txBody>
        </p:sp>
        <p:sp>
          <p:nvSpPr>
            <p:cNvPr id="10" name="TextBox 9"/>
            <p:cNvSpPr txBox="1"/>
            <p:nvPr/>
          </p:nvSpPr>
          <p:spPr>
            <a:xfrm>
              <a:off x="78828" y="6012000"/>
              <a:ext cx="12075077"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Parental homozygosity would lead to zero σ²</a:t>
              </a:r>
              <a:r>
                <a:rPr lang="en-GB" baseline="-250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D</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 yet probably to higher σ²</a:t>
              </a:r>
              <a:r>
                <a:rPr lang="en-GB" baseline="-250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G</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 in that generation;  therefore, the equations do not hold for the case of parent-offspring with inbred parents (albeit parents still unrelated, </a:t>
              </a:r>
              <a:r>
                <a:rPr lang="en-US" dirty="0" err="1">
                  <a:solidFill>
                    <a:schemeClr val="tx1">
                      <a:lumMod val="50000"/>
                      <a:lumOff val="50000"/>
                    </a:schemeClr>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baseline="-25000" dirty="0" err="1">
                  <a:solidFill>
                    <a:schemeClr val="tx1">
                      <a:lumMod val="50000"/>
                      <a:lumOff val="50000"/>
                    </a:schemeClr>
                  </a:solidFill>
                  <a:effectLst>
                    <a:outerShdw blurRad="50800" dist="38100" dir="2700000" algn="tl">
                      <a:srgbClr val="000000">
                        <a:alpha val="40000"/>
                      </a:srgbClr>
                    </a:outerShdw>
                  </a:effectLst>
                  <a:latin typeface="Arial" panose="020B0604020202020204" pitchFamily="34" charset="0"/>
                  <a:ea typeface="Calibri" panose="020F0502020204030204" pitchFamily="34" charset="0"/>
                  <a:cs typeface="Arial" panose="020B0604020202020204" pitchFamily="34" charset="0"/>
                </a:rPr>
                <a:t>P</a:t>
              </a:r>
              <a:r>
                <a:rPr lang="en-US" dirty="0">
                  <a:solidFill>
                    <a:schemeClr val="tx1">
                      <a:lumMod val="50000"/>
                      <a:lumOff val="50000"/>
                    </a:schemeClr>
                  </a:solidFill>
                  <a:latin typeface="Arial" panose="020B0604020202020204" pitchFamily="34" charset="0"/>
                  <a:cs typeface="Arial" panose="020B0604020202020204" pitchFamily="34" charset="0"/>
                </a:rPr>
                <a:t> =0</a:t>
              </a:r>
              <a:r>
                <a:rPr lang="en-GB"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a:t>
              </a:r>
              <a:endParaRPr lang="en-GB" dirty="0">
                <a:solidFill>
                  <a:schemeClr val="tx1">
                    <a:lumMod val="50000"/>
                    <a:lumOff val="50000"/>
                  </a:schemeClr>
                </a:solidFill>
              </a:endParaRPr>
            </a:p>
          </p:txBody>
        </p:sp>
      </p:gr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22</a:t>
            </a:fld>
            <a:endParaRPr lang="en-GB" sz="2400" dirty="0">
              <a:latin typeface="Arial" panose="020B0604020202020204" pitchFamily="34" charset="0"/>
              <a:cs typeface="Arial" panose="020B0604020202020204" pitchFamily="34" charset="0"/>
            </a:endParaRPr>
          </a:p>
        </p:txBody>
      </p:sp>
      <p:grpSp>
        <p:nvGrpSpPr>
          <p:cNvPr id="13" name="Group 12"/>
          <p:cNvGrpSpPr/>
          <p:nvPr/>
        </p:nvGrpSpPr>
        <p:grpSpPr>
          <a:xfrm>
            <a:off x="0" y="930271"/>
            <a:ext cx="7893981" cy="4921165"/>
            <a:chOff x="0" y="930271"/>
            <a:chExt cx="7893981" cy="4921165"/>
          </a:xfrm>
        </p:grpSpPr>
        <p:grpSp>
          <p:nvGrpSpPr>
            <p:cNvPr id="8" name="Group 7"/>
            <p:cNvGrpSpPr>
              <a:grpSpLocks noChangeAspect="1"/>
            </p:cNvGrpSpPr>
            <p:nvPr/>
          </p:nvGrpSpPr>
          <p:grpSpPr>
            <a:xfrm>
              <a:off x="0" y="930271"/>
              <a:ext cx="7893981" cy="4921165"/>
              <a:chOff x="0" y="948267"/>
              <a:chExt cx="8970433" cy="5592233"/>
            </a:xfrm>
          </p:grpSpPr>
          <p:sp>
            <p:nvSpPr>
              <p:cNvPr id="7" name="Rectangle 6"/>
              <p:cNvSpPr/>
              <p:nvPr/>
            </p:nvSpPr>
            <p:spPr>
              <a:xfrm>
                <a:off x="0" y="948267"/>
                <a:ext cx="8970433" cy="559223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p:cNvCxnSpPr/>
              <p:nvPr/>
            </p:nvCxnSpPr>
            <p:spPr>
              <a:xfrm flipV="1">
                <a:off x="78828" y="6472767"/>
                <a:ext cx="8824913" cy="16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12" name="Object 11"/>
            <p:cNvGraphicFramePr>
              <a:graphicFrameLocks noChangeAspect="1"/>
            </p:cNvGraphicFramePr>
            <p:nvPr>
              <p:extLst>
                <p:ext uri="{D42A27DB-BD31-4B8C-83A1-F6EECF244321}">
                  <p14:modId xmlns:p14="http://schemas.microsoft.com/office/powerpoint/2010/main" val="2928339689"/>
                </p:ext>
              </p:extLst>
            </p:nvPr>
          </p:nvGraphicFramePr>
          <p:xfrm>
            <a:off x="87313" y="964796"/>
            <a:ext cx="7764462" cy="4737100"/>
          </p:xfrm>
          <a:graphic>
            <a:graphicData uri="http://schemas.openxmlformats.org/presentationml/2006/ole">
              <mc:AlternateContent xmlns:mc="http://schemas.openxmlformats.org/markup-compatibility/2006">
                <mc:Choice xmlns:v="urn:schemas-microsoft-com:vml" Requires="v">
                  <p:oleObj spid="_x0000_s25951" name="Document" r:id="rId3" imgW="8825278" imgH="5382968" progId="Word.Document.12">
                    <p:link updateAutomatic="1"/>
                  </p:oleObj>
                </mc:Choice>
                <mc:Fallback>
                  <p:oleObj name="Document" r:id="rId3" imgW="8825278" imgH="5382968" progId="Word.Document.12">
                    <p:link updateAutomatic="1"/>
                    <p:pic>
                      <p:nvPicPr>
                        <p:cNvPr id="0" name=""/>
                        <p:cNvPicPr/>
                        <p:nvPr/>
                      </p:nvPicPr>
                      <p:blipFill>
                        <a:blip r:embed="rId4"/>
                        <a:stretch>
                          <a:fillRect/>
                        </a:stretch>
                      </p:blipFill>
                      <p:spPr>
                        <a:xfrm>
                          <a:off x="87313" y="964796"/>
                          <a:ext cx="7764462" cy="4737100"/>
                        </a:xfrm>
                        <a:prstGeom prst="rect">
                          <a:avLst/>
                        </a:prstGeom>
                      </p:spPr>
                    </p:pic>
                  </p:oleObj>
                </mc:Fallback>
              </mc:AlternateContent>
            </a:graphicData>
          </a:graphic>
        </p:graphicFrame>
      </p:grpSp>
      <p:sp>
        <p:nvSpPr>
          <p:cNvPr id="2" name="TextBox 1">
            <a:extLst>
              <a:ext uri="{FF2B5EF4-FFF2-40B4-BE49-F238E27FC236}">
                <a16:creationId xmlns:a16="http://schemas.microsoft.com/office/drawing/2014/main" id="{318DB7E2-08FB-4E2C-9004-E56086D7C80F}"/>
              </a:ext>
            </a:extLst>
          </p:cNvPr>
          <p:cNvSpPr txBox="1"/>
          <p:nvPr/>
        </p:nvSpPr>
        <p:spPr>
          <a:xfrm>
            <a:off x="9370381" y="156567"/>
            <a:ext cx="2783524" cy="584775"/>
          </a:xfrm>
          <a:prstGeom prst="rect">
            <a:avLst/>
          </a:prstGeom>
          <a:solidFill>
            <a:srgbClr val="FFFFFF">
              <a:alpha val="92157"/>
            </a:srgbClr>
          </a:solidFill>
          <a:effectLst>
            <a:outerShdw blurRad="63500" sx="102000" sy="102000" algn="ctr" rotWithShape="0">
              <a:prstClr val="black">
                <a:alpha val="40000"/>
              </a:prstClr>
            </a:outerShdw>
          </a:effectLst>
        </p:spPr>
        <p:txBody>
          <a:bodyPr wrap="square" rtlCol="0">
            <a:spAutoFit/>
          </a:bodyPr>
          <a:lstStyle/>
          <a:p>
            <a:pPr algn="ctr"/>
            <a:r>
              <a:rPr lang="en-GB" sz="1600" dirty="0">
                <a:latin typeface="Arial" panose="020B0604020202020204" pitchFamily="34" charset="0"/>
                <a:cs typeface="Arial" panose="020B0604020202020204" pitchFamily="34" charset="0"/>
              </a:rPr>
              <a:t>For example: r=</a:t>
            </a:r>
            <a:r>
              <a:rPr lang="en-GB" sz="1600" dirty="0">
                <a:solidFill>
                  <a:srgbClr val="0000FF"/>
                </a:solidFill>
                <a:latin typeface="Arial" panose="020B0604020202020204" pitchFamily="34" charset="0"/>
                <a:cs typeface="Arial" panose="020B0604020202020204" pitchFamily="34" charset="0"/>
              </a:rPr>
              <a:t>0.395</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18.03 / (45.59</a:t>
            </a:r>
            <a:r>
              <a:rPr lang="en-GB" sz="1600" baseline="30000" dirty="0">
                <a:latin typeface="Arial" panose="020B0604020202020204" pitchFamily="34" charset="0"/>
                <a:cs typeface="Arial" panose="020B0604020202020204" pitchFamily="34" charset="0"/>
              </a:rPr>
              <a:t>0.5</a:t>
            </a:r>
            <a:r>
              <a:rPr lang="en-GB" sz="1600" dirty="0">
                <a:latin typeface="Arial" panose="020B0604020202020204" pitchFamily="34" charset="0"/>
                <a:cs typeface="Arial" panose="020B0604020202020204" pitchFamily="34" charset="0"/>
              </a:rPr>
              <a:t> ∙ 45.59</a:t>
            </a:r>
            <a:r>
              <a:rPr lang="en-GB" sz="1600" baseline="30000" dirty="0">
                <a:latin typeface="Arial" panose="020B0604020202020204" pitchFamily="34" charset="0"/>
                <a:cs typeface="Arial" panose="020B0604020202020204" pitchFamily="34" charset="0"/>
              </a:rPr>
              <a:t>0.5</a:t>
            </a:r>
            <a:r>
              <a:rPr lang="en-GB"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68349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877" y="103395"/>
            <a:ext cx="12075330"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Francis Galton (1886). </a:t>
            </a:r>
            <a:r>
              <a:rPr lang="en-GB" sz="2400" dirty="0">
                <a:solidFill>
                  <a:srgbClr val="0000FF"/>
                </a:solidFill>
                <a:latin typeface="Arial" panose="020B0604020202020204" pitchFamily="34" charset="0"/>
                <a:cs typeface="Arial" panose="020B0604020202020204" pitchFamily="34" charset="0"/>
              </a:rPr>
              <a:t>Regression</a:t>
            </a:r>
            <a:r>
              <a:rPr lang="en-GB" sz="2400" dirty="0">
                <a:latin typeface="Arial" panose="020B0604020202020204" pitchFamily="34" charset="0"/>
                <a:cs typeface="Arial" panose="020B0604020202020204" pitchFamily="34" charset="0"/>
              </a:rPr>
              <a:t> towards mediocrity in hereditary stature. The Journal of the Anthropological Institute of Great Britain and Ireland. 15: 246–263. </a:t>
            </a:r>
          </a:p>
        </p:txBody>
      </p:sp>
      <p:grpSp>
        <p:nvGrpSpPr>
          <p:cNvPr id="25" name="Group 24"/>
          <p:cNvGrpSpPr/>
          <p:nvPr/>
        </p:nvGrpSpPr>
        <p:grpSpPr>
          <a:xfrm>
            <a:off x="304393" y="1180197"/>
            <a:ext cx="8644685" cy="5437151"/>
            <a:chOff x="304393" y="1193075"/>
            <a:chExt cx="8644685" cy="5437151"/>
          </a:xfrm>
        </p:grpSpPr>
        <p:pic>
          <p:nvPicPr>
            <p:cNvPr id="2" name="Picture 1"/>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324000" y="1257377"/>
              <a:ext cx="8625078" cy="5350002"/>
            </a:xfrm>
            <a:prstGeom prst="rect">
              <a:avLst/>
            </a:prstGeom>
          </p:spPr>
        </p:pic>
        <p:cxnSp>
          <p:nvCxnSpPr>
            <p:cNvPr id="8" name="Straight Arrow Connector 7"/>
            <p:cNvCxnSpPr/>
            <p:nvPr/>
          </p:nvCxnSpPr>
          <p:spPr>
            <a:xfrm>
              <a:off x="1278374" y="5911121"/>
              <a:ext cx="727522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153456" y="1334125"/>
              <a:ext cx="9993" cy="44620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278374" y="1361954"/>
              <a:ext cx="7275226" cy="4414256"/>
            </a:xfrm>
            <a:prstGeom prst="line">
              <a:avLst/>
            </a:prstGeom>
            <a:ln w="571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20191003">
              <a:off x="688831" y="4797919"/>
              <a:ext cx="1434059" cy="1538991"/>
            </a:xfrm>
            <a:prstGeom prst="arc">
              <a:avLst>
                <a:gd name="adj1" fmla="val 17053780"/>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15" name="TextBox 14"/>
            <p:cNvSpPr txBox="1"/>
            <p:nvPr/>
          </p:nvSpPr>
          <p:spPr>
            <a:xfrm>
              <a:off x="1278374" y="4941757"/>
              <a:ext cx="554636"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45°</a:t>
              </a:r>
            </a:p>
          </p:txBody>
        </p:sp>
        <p:sp>
          <p:nvSpPr>
            <p:cNvPr id="16" name="TextBox 15"/>
            <p:cNvSpPr txBox="1"/>
            <p:nvPr/>
          </p:nvSpPr>
          <p:spPr>
            <a:xfrm>
              <a:off x="1073508" y="5936106"/>
              <a:ext cx="7749915" cy="369332"/>
            </a:xfrm>
            <a:prstGeom prst="rect">
              <a:avLst/>
            </a:prstGeom>
            <a:solidFill>
              <a:schemeClr val="bg1"/>
            </a:solidFill>
          </p:spPr>
          <p:txBody>
            <a:bodyPr wrap="square" rtlCol="0">
              <a:spAutoFit/>
            </a:bodyPr>
            <a:lstStyle/>
            <a:p>
              <a:r>
                <a:rPr lang="en-GB" dirty="0">
                  <a:latin typeface="Arial" panose="020B0604020202020204" pitchFamily="34" charset="0"/>
                  <a:cs typeface="Arial" panose="020B0604020202020204" pitchFamily="34" charset="0"/>
                </a:rPr>
                <a:t> 60                       65                          70                        75                       80      </a:t>
              </a:r>
            </a:p>
          </p:txBody>
        </p:sp>
        <p:sp>
          <p:nvSpPr>
            <p:cNvPr id="5" name="TextBox 4"/>
            <p:cNvSpPr txBox="1"/>
            <p:nvPr/>
          </p:nvSpPr>
          <p:spPr>
            <a:xfrm>
              <a:off x="3621836" y="6260894"/>
              <a:ext cx="297304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Father‘s height (in inches)</a:t>
              </a:r>
            </a:p>
          </p:txBody>
        </p:sp>
        <p:sp>
          <p:nvSpPr>
            <p:cNvPr id="17" name="TextBox 16"/>
            <p:cNvSpPr txBox="1"/>
            <p:nvPr/>
          </p:nvSpPr>
          <p:spPr>
            <a:xfrm>
              <a:off x="650751" y="1193075"/>
              <a:ext cx="488477" cy="4801314"/>
            </a:xfrm>
            <a:prstGeom prst="rect">
              <a:avLst/>
            </a:prstGeom>
            <a:solidFill>
              <a:schemeClr val="bg1"/>
            </a:solidFill>
          </p:spPr>
          <p:txBody>
            <a:bodyPr wrap="square" rtlCol="0">
              <a:spAutoFit/>
            </a:bodyPr>
            <a:lstStyle/>
            <a:p>
              <a:r>
                <a:rPr lang="en-GB" dirty="0">
                  <a:latin typeface="Arial" panose="020B0604020202020204" pitchFamily="34" charset="0"/>
                  <a:cs typeface="Arial" panose="020B0604020202020204" pitchFamily="34" charset="0"/>
                </a:rPr>
                <a:t>80</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75</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70</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65</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60</a:t>
              </a:r>
            </a:p>
          </p:txBody>
        </p:sp>
        <p:sp>
          <p:nvSpPr>
            <p:cNvPr id="7" name="TextBox 6"/>
            <p:cNvSpPr txBox="1"/>
            <p:nvPr/>
          </p:nvSpPr>
          <p:spPr>
            <a:xfrm rot="16200000">
              <a:off x="-807430" y="3497213"/>
              <a:ext cx="259297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Son‘s height (in inches)</a:t>
              </a:r>
            </a:p>
          </p:txBody>
        </p:sp>
        <p:sp>
          <p:nvSpPr>
            <p:cNvPr id="19" name="Rectangle 18"/>
            <p:cNvSpPr/>
            <p:nvPr/>
          </p:nvSpPr>
          <p:spPr>
            <a:xfrm>
              <a:off x="1278374" y="1361954"/>
              <a:ext cx="7275226" cy="4434243"/>
            </a:xfrm>
            <a:prstGeom prst="rect">
              <a:avLst/>
            </a:prstGeom>
            <a:noFill/>
            <a:ln w="28575">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Connector 21"/>
            <p:cNvCxnSpPr/>
            <p:nvPr/>
          </p:nvCxnSpPr>
          <p:spPr>
            <a:xfrm flipV="1">
              <a:off x="1768244" y="2912758"/>
              <a:ext cx="5976906" cy="1625488"/>
            </a:xfrm>
            <a:prstGeom prst="line">
              <a:avLst/>
            </a:prstGeom>
            <a:ln w="3810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8673573" y="964845"/>
            <a:ext cx="3458634" cy="535531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dirty="0">
                <a:solidFill>
                  <a:srgbClr val="0000FF"/>
                </a:solidFill>
                <a:latin typeface="Arial" panose="020B0604020202020204" pitchFamily="34" charset="0"/>
                <a:cs typeface="Arial" panose="020B0604020202020204" pitchFamily="34" charset="0"/>
              </a:rPr>
              <a:t>Regression line.</a:t>
            </a:r>
          </a:p>
          <a:p>
            <a:r>
              <a:rPr lang="en-GB" dirty="0">
                <a:solidFill>
                  <a:srgbClr val="0000FF"/>
                </a:solidFill>
                <a:latin typeface="Arial" panose="020B0604020202020204" pitchFamily="34" charset="0"/>
                <a:cs typeface="Arial" panose="020B0604020202020204" pitchFamily="34" charset="0"/>
              </a:rPr>
              <a:t>Son’s height and father’s height. Galton’s original data (N=481).</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Tall fathers tend to have taller-than average offspring. Due to environment and mothers’ impact, fathers effects are not fully translated into sons’ effects.</a:t>
            </a:r>
          </a:p>
          <a:p>
            <a:endParaRPr lang="de-DE"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points of sons that have the same height as their fathers lie on the diagonal (on the bisector). However, the further we move away from the mean value, the more the points lie above (left part of x-axis) or </a:t>
            </a:r>
            <a:r>
              <a:rPr lang="en-GB" dirty="0">
                <a:solidFill>
                  <a:srgbClr val="0000FF"/>
                </a:solidFill>
                <a:latin typeface="Arial" panose="020B0604020202020204" pitchFamily="34" charset="0"/>
                <a:cs typeface="Arial" panose="020B0604020202020204" pitchFamily="34" charset="0"/>
              </a:rPr>
              <a:t>below</a:t>
            </a:r>
            <a:r>
              <a:rPr lang="en-GB" dirty="0">
                <a:latin typeface="Arial" panose="020B0604020202020204" pitchFamily="34" charset="0"/>
                <a:cs typeface="Arial" panose="020B0604020202020204" pitchFamily="34" charset="0"/>
              </a:rPr>
              <a:t> (right part </a:t>
            </a:r>
            <a:r>
              <a:rPr lang="en-GB" dirty="0">
                <a:solidFill>
                  <a:srgbClr val="0000FF"/>
                </a:solidFill>
                <a:latin typeface="Arial" panose="020B0604020202020204" pitchFamily="34" charset="0"/>
                <a:cs typeface="Arial" panose="020B0604020202020204" pitchFamily="34" charset="0"/>
              </a:rPr>
              <a:t>6 &gt; 2</a:t>
            </a:r>
            <a:r>
              <a:rPr lang="en-GB" dirty="0">
                <a:latin typeface="Arial" panose="020B0604020202020204" pitchFamily="34" charset="0"/>
                <a:cs typeface="Arial" panose="020B0604020202020204" pitchFamily="34" charset="0"/>
              </a:rPr>
              <a:t>).</a:t>
            </a:r>
          </a:p>
        </p:txBody>
      </p:sp>
      <p:sp>
        <p:nvSpPr>
          <p:cNvPr id="26" name="TextBox 25"/>
          <p:cNvSpPr txBox="1"/>
          <p:nvPr/>
        </p:nvSpPr>
        <p:spPr>
          <a:xfrm>
            <a:off x="1333403" y="1126067"/>
            <a:ext cx="3006232"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Sons are phenotypically similar to fathers for their body height. </a:t>
            </a:r>
          </a:p>
        </p:txBody>
      </p:sp>
      <p:sp>
        <p:nvSpPr>
          <p:cNvPr id="20" name="Rectangle 19"/>
          <p:cNvSpPr/>
          <p:nvPr/>
        </p:nvSpPr>
        <p:spPr>
          <a:xfrm>
            <a:off x="6012000" y="1350000"/>
            <a:ext cx="360000" cy="4549167"/>
          </a:xfrm>
          <a:prstGeom prst="rect">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p:cNvSpPr/>
          <p:nvPr/>
        </p:nvSpPr>
        <p:spPr>
          <a:xfrm>
            <a:off x="6012000" y="1350000"/>
            <a:ext cx="360000" cy="1467108"/>
          </a:xfrm>
          <a:prstGeom prst="rect">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latin typeface="Arial" panose="020B0604020202020204" pitchFamily="34" charset="0"/>
              <a:cs typeface="Arial" panose="020B0604020202020204" pitchFamily="34" charset="0"/>
            </a:endParaRPr>
          </a:p>
        </p:txBody>
      </p:sp>
      <p:sp>
        <p:nvSpPr>
          <p:cNvPr id="9" name="TextBox 8"/>
          <p:cNvSpPr txBox="1"/>
          <p:nvPr/>
        </p:nvSpPr>
        <p:spPr>
          <a:xfrm rot="19711328">
            <a:off x="1535625" y="4853372"/>
            <a:ext cx="2648755"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Angle bisector, diagonal</a:t>
            </a:r>
          </a:p>
        </p:txBody>
      </p:sp>
      <p:sp>
        <p:nvSpPr>
          <p:cNvPr id="23" name="TextBox 22"/>
          <p:cNvSpPr txBox="1"/>
          <p:nvPr/>
        </p:nvSpPr>
        <p:spPr>
          <a:xfrm rot="20703918">
            <a:off x="1688025" y="3825197"/>
            <a:ext cx="2648755" cy="369332"/>
          </a:xfrm>
          <a:prstGeom prst="rect">
            <a:avLst/>
          </a:prstGeom>
          <a:noFill/>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Regression line</a:t>
            </a:r>
          </a:p>
        </p:txBody>
      </p:sp>
      <p:sp>
        <p:nvSpPr>
          <p:cNvPr id="27" name="Textfeld 9"/>
          <p:cNvSpPr txBox="1"/>
          <p:nvPr/>
        </p:nvSpPr>
        <p:spPr bwMode="auto">
          <a:xfrm>
            <a:off x="6366846" y="4252256"/>
            <a:ext cx="2281735" cy="338554"/>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defRPr/>
            </a:pPr>
            <a:r>
              <a:rPr lang="en-GB" sz="1600" dirty="0">
                <a:solidFill>
                  <a:srgbClr val="0000FF"/>
                </a:solidFill>
                <a:latin typeface="Arial" panose="020B0604020202020204" pitchFamily="34" charset="0"/>
                <a:cs typeface="Arial" panose="020B0604020202020204" pitchFamily="34" charset="0"/>
              </a:rPr>
              <a:t>6 below </a:t>
            </a:r>
            <a:r>
              <a:rPr lang="en-GB" sz="1600" dirty="0">
                <a:latin typeface="Arial" panose="020B0604020202020204" pitchFamily="34" charset="0"/>
                <a:cs typeface="Arial" panose="020B0604020202020204" pitchFamily="34" charset="0"/>
              </a:rPr>
              <a:t>fathers’ mean</a:t>
            </a:r>
          </a:p>
        </p:txBody>
      </p:sp>
      <p:sp>
        <p:nvSpPr>
          <p:cNvPr id="28" name="Textfeld 10"/>
          <p:cNvSpPr txBox="1"/>
          <p:nvPr/>
        </p:nvSpPr>
        <p:spPr bwMode="auto">
          <a:xfrm>
            <a:off x="6366846" y="1625600"/>
            <a:ext cx="2326394" cy="338554"/>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defRPr/>
            </a:pPr>
            <a:r>
              <a:rPr lang="en-GB" sz="1600" dirty="0">
                <a:solidFill>
                  <a:schemeClr val="tx1">
                    <a:lumMod val="50000"/>
                    <a:lumOff val="50000"/>
                  </a:schemeClr>
                </a:solidFill>
                <a:latin typeface="Arial" panose="020B0604020202020204" pitchFamily="34" charset="0"/>
                <a:cs typeface="Arial" panose="020B0604020202020204" pitchFamily="34" charset="0"/>
              </a:rPr>
              <a:t>2 above </a:t>
            </a:r>
            <a:r>
              <a:rPr lang="en-GB" sz="1600" dirty="0">
                <a:latin typeface="Arial" panose="020B0604020202020204" pitchFamily="34" charset="0"/>
                <a:cs typeface="Arial" panose="020B0604020202020204" pitchFamily="34" charset="0"/>
              </a:rPr>
              <a:t>fathers’ mean</a:t>
            </a:r>
          </a:p>
        </p:txBody>
      </p:sp>
      <p:sp>
        <p:nvSpPr>
          <p:cNvPr id="30"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23</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155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7"/>
          <p:cNvCxnSpPr/>
          <p:nvPr/>
        </p:nvCxnSpPr>
        <p:spPr>
          <a:xfrm flipV="1">
            <a:off x="1495425" y="2286000"/>
            <a:ext cx="4549775" cy="1681163"/>
          </a:xfrm>
          <a:prstGeom prst="line">
            <a:avLst/>
          </a:prstGeom>
          <a:ln w="38100">
            <a:solidFill>
              <a:schemeClr val="tx1"/>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Textfeld 10"/>
          <p:cNvSpPr txBox="1">
            <a:spLocks noChangeArrowheads="1"/>
          </p:cNvSpPr>
          <p:nvPr/>
        </p:nvSpPr>
        <p:spPr bwMode="auto">
          <a:xfrm rot="16200000">
            <a:off x="126207" y="2728118"/>
            <a:ext cx="1079500" cy="322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GB" altLang="en-US" sz="1500" dirty="0"/>
              <a:t>genotypic</a:t>
            </a:r>
          </a:p>
        </p:txBody>
      </p:sp>
      <p:sp>
        <p:nvSpPr>
          <p:cNvPr id="5" name="TextBox 4"/>
          <p:cNvSpPr txBox="1"/>
          <p:nvPr/>
        </p:nvSpPr>
        <p:spPr>
          <a:xfrm>
            <a:off x="78828" y="42040"/>
            <a:ext cx="12075078" cy="44627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3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en-GB" altLang="de-DE" sz="2300" dirty="0">
                <a:latin typeface="Arial" panose="020B0604020202020204" pitchFamily="34" charset="0"/>
                <a:cs typeface="Arial" panose="020B0604020202020204" pitchFamily="34" charset="0"/>
              </a:rPr>
              <a:t>arent-</a:t>
            </a:r>
            <a:r>
              <a:rPr lang="en-GB" altLang="de-DE" sz="23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a:t>
            </a:r>
            <a:r>
              <a:rPr lang="en-GB" altLang="de-DE" sz="2300" dirty="0">
                <a:latin typeface="Arial" panose="020B0604020202020204" pitchFamily="34" charset="0"/>
                <a:cs typeface="Arial" panose="020B0604020202020204" pitchFamily="34" charset="0"/>
              </a:rPr>
              <a:t>ffspring: Offspring are individuals. Dominance Variance is </a:t>
            </a:r>
            <a:r>
              <a:rPr lang="en-GB" altLang="de-DE" sz="2300" dirty="0">
                <a:solidFill>
                  <a:srgbClr val="0000FF"/>
                </a:solidFill>
                <a:latin typeface="Arial" panose="020B0604020202020204" pitchFamily="34" charset="0"/>
                <a:cs typeface="Arial" panose="020B0604020202020204" pitchFamily="34" charset="0"/>
              </a:rPr>
              <a:t>small </a:t>
            </a:r>
            <a:r>
              <a:rPr lang="en-GB" altLang="de-DE" sz="2300" dirty="0">
                <a:latin typeface="Arial" panose="020B0604020202020204" pitchFamily="34" charset="0"/>
                <a:cs typeface="Arial" panose="020B0604020202020204" pitchFamily="34" charset="0"/>
              </a:rPr>
              <a:t>in this example.</a:t>
            </a:r>
            <a:endParaRPr lang="en-GB" sz="2300" dirty="0"/>
          </a:p>
        </p:txBody>
      </p:sp>
      <p:sp>
        <p:nvSpPr>
          <p:cNvPr id="4" name="AutoShape 3"/>
          <p:cNvSpPr>
            <a:spLocks noChangeAspect="1" noChangeArrowheads="1" noTextEdit="1"/>
          </p:cNvSpPr>
          <p:nvPr/>
        </p:nvSpPr>
        <p:spPr bwMode="auto">
          <a:xfrm>
            <a:off x="107950" y="115888"/>
            <a:ext cx="7431088"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64" name="Group 263"/>
          <p:cNvGrpSpPr/>
          <p:nvPr/>
        </p:nvGrpSpPr>
        <p:grpSpPr>
          <a:xfrm>
            <a:off x="475925" y="993775"/>
            <a:ext cx="6155063" cy="4572774"/>
            <a:chOff x="475925" y="993775"/>
            <a:chExt cx="6155063" cy="4572774"/>
          </a:xfrm>
        </p:grpSpPr>
        <p:sp>
          <p:nvSpPr>
            <p:cNvPr id="55" name="Line 6"/>
            <p:cNvSpPr>
              <a:spLocks noChangeShapeType="1"/>
            </p:cNvSpPr>
            <p:nvPr/>
          </p:nvSpPr>
          <p:spPr bwMode="auto">
            <a:xfrm flipV="1">
              <a:off x="985838"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Line 7"/>
            <p:cNvSpPr>
              <a:spLocks noChangeShapeType="1"/>
            </p:cNvSpPr>
            <p:nvPr/>
          </p:nvSpPr>
          <p:spPr bwMode="auto">
            <a:xfrm flipV="1">
              <a:off x="6545263"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7" name="Line 8"/>
            <p:cNvSpPr>
              <a:spLocks noChangeShapeType="1"/>
            </p:cNvSpPr>
            <p:nvPr/>
          </p:nvSpPr>
          <p:spPr bwMode="auto">
            <a:xfrm flipH="1">
              <a:off x="896938" y="51784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Line 9"/>
            <p:cNvSpPr>
              <a:spLocks noChangeShapeType="1"/>
            </p:cNvSpPr>
            <p:nvPr/>
          </p:nvSpPr>
          <p:spPr bwMode="auto">
            <a:xfrm>
              <a:off x="6545263" y="51784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0" name="Line 10"/>
            <p:cNvSpPr>
              <a:spLocks noChangeShapeType="1"/>
            </p:cNvSpPr>
            <p:nvPr/>
          </p:nvSpPr>
          <p:spPr bwMode="auto">
            <a:xfrm flipH="1">
              <a:off x="941388" y="46656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Line 12"/>
            <p:cNvSpPr>
              <a:spLocks noChangeShapeType="1"/>
            </p:cNvSpPr>
            <p:nvPr/>
          </p:nvSpPr>
          <p:spPr bwMode="auto">
            <a:xfrm flipH="1">
              <a:off x="896938" y="41544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Line 13"/>
            <p:cNvSpPr>
              <a:spLocks noChangeShapeType="1"/>
            </p:cNvSpPr>
            <p:nvPr/>
          </p:nvSpPr>
          <p:spPr bwMode="auto">
            <a:xfrm>
              <a:off x="6545263" y="41544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4" name="Line 14"/>
            <p:cNvSpPr>
              <a:spLocks noChangeShapeType="1"/>
            </p:cNvSpPr>
            <p:nvPr/>
          </p:nvSpPr>
          <p:spPr bwMode="auto">
            <a:xfrm flipH="1">
              <a:off x="941388" y="3641725"/>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15"/>
            <p:cNvSpPr>
              <a:spLocks noChangeShapeType="1"/>
            </p:cNvSpPr>
            <p:nvPr/>
          </p:nvSpPr>
          <p:spPr bwMode="auto">
            <a:xfrm>
              <a:off x="6545263" y="3641725"/>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6" name="Line 16"/>
            <p:cNvSpPr>
              <a:spLocks noChangeShapeType="1"/>
            </p:cNvSpPr>
            <p:nvPr/>
          </p:nvSpPr>
          <p:spPr bwMode="auto">
            <a:xfrm flipH="1">
              <a:off x="896938" y="3128963"/>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17"/>
            <p:cNvSpPr>
              <a:spLocks noChangeShapeType="1"/>
            </p:cNvSpPr>
            <p:nvPr/>
          </p:nvSpPr>
          <p:spPr bwMode="auto">
            <a:xfrm>
              <a:off x="6545263" y="3128963"/>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8" name="Line 18"/>
            <p:cNvSpPr>
              <a:spLocks noChangeShapeType="1"/>
            </p:cNvSpPr>
            <p:nvPr/>
          </p:nvSpPr>
          <p:spPr bwMode="auto">
            <a:xfrm flipH="1">
              <a:off x="941388" y="2617788"/>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19"/>
            <p:cNvSpPr>
              <a:spLocks noChangeShapeType="1"/>
            </p:cNvSpPr>
            <p:nvPr/>
          </p:nvSpPr>
          <p:spPr bwMode="auto">
            <a:xfrm>
              <a:off x="6545263" y="2617788"/>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0" name="Line 20"/>
            <p:cNvSpPr>
              <a:spLocks noChangeShapeType="1"/>
            </p:cNvSpPr>
            <p:nvPr/>
          </p:nvSpPr>
          <p:spPr bwMode="auto">
            <a:xfrm flipH="1">
              <a:off x="896938" y="21050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21"/>
            <p:cNvSpPr>
              <a:spLocks noChangeShapeType="1"/>
            </p:cNvSpPr>
            <p:nvPr/>
          </p:nvSpPr>
          <p:spPr bwMode="auto">
            <a:xfrm>
              <a:off x="6545263" y="21050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2" name="Line 22"/>
            <p:cNvSpPr>
              <a:spLocks noChangeShapeType="1"/>
            </p:cNvSpPr>
            <p:nvPr/>
          </p:nvSpPr>
          <p:spPr bwMode="auto">
            <a:xfrm flipH="1">
              <a:off x="941388" y="15922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23"/>
            <p:cNvSpPr>
              <a:spLocks noChangeShapeType="1"/>
            </p:cNvSpPr>
            <p:nvPr/>
          </p:nvSpPr>
          <p:spPr bwMode="auto">
            <a:xfrm>
              <a:off x="6545263" y="159226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4" name="Line 24"/>
            <p:cNvSpPr>
              <a:spLocks noChangeShapeType="1"/>
            </p:cNvSpPr>
            <p:nvPr/>
          </p:nvSpPr>
          <p:spPr bwMode="auto">
            <a:xfrm flipH="1">
              <a:off x="896938" y="10810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25"/>
            <p:cNvSpPr>
              <a:spLocks noChangeShapeType="1"/>
            </p:cNvSpPr>
            <p:nvPr/>
          </p:nvSpPr>
          <p:spPr bwMode="auto">
            <a:xfrm>
              <a:off x="6545263" y="10810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6" name="Rectangle 26"/>
            <p:cNvSpPr>
              <a:spLocks noChangeArrowheads="1"/>
            </p:cNvSpPr>
            <p:nvPr/>
          </p:nvSpPr>
          <p:spPr bwMode="auto">
            <a:xfrm rot="16200000">
              <a:off x="-772975" y="3003956"/>
              <a:ext cx="2774799"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Daughter's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7" name="Line 27"/>
            <p:cNvSpPr>
              <a:spLocks noChangeShapeType="1"/>
            </p:cNvSpPr>
            <p:nvPr/>
          </p:nvSpPr>
          <p:spPr bwMode="auto">
            <a:xfrm>
              <a:off x="985838" y="5178425"/>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28"/>
            <p:cNvSpPr>
              <a:spLocks noChangeShapeType="1"/>
            </p:cNvSpPr>
            <p:nvPr/>
          </p:nvSpPr>
          <p:spPr bwMode="auto">
            <a:xfrm>
              <a:off x="985838" y="1081088"/>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Line 29"/>
            <p:cNvSpPr>
              <a:spLocks noChangeShapeType="1"/>
            </p:cNvSpPr>
            <p:nvPr/>
          </p:nvSpPr>
          <p:spPr bwMode="auto">
            <a:xfrm>
              <a:off x="985838"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Line 30"/>
            <p:cNvSpPr>
              <a:spLocks noChangeShapeType="1"/>
            </p:cNvSpPr>
            <p:nvPr/>
          </p:nvSpPr>
          <p:spPr bwMode="auto">
            <a:xfrm flipV="1">
              <a:off x="985838"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Line 31"/>
            <p:cNvSpPr>
              <a:spLocks noChangeShapeType="1"/>
            </p:cNvSpPr>
            <p:nvPr/>
          </p:nvSpPr>
          <p:spPr bwMode="auto">
            <a:xfrm>
              <a:off x="13335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32"/>
            <p:cNvSpPr>
              <a:spLocks noChangeShapeType="1"/>
            </p:cNvSpPr>
            <p:nvPr/>
          </p:nvSpPr>
          <p:spPr bwMode="auto">
            <a:xfrm flipV="1">
              <a:off x="13335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33"/>
            <p:cNvSpPr>
              <a:spLocks noChangeShapeType="1"/>
            </p:cNvSpPr>
            <p:nvPr/>
          </p:nvSpPr>
          <p:spPr bwMode="auto">
            <a:xfrm>
              <a:off x="16811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Line 34"/>
            <p:cNvSpPr>
              <a:spLocks noChangeShapeType="1"/>
            </p:cNvSpPr>
            <p:nvPr/>
          </p:nvSpPr>
          <p:spPr bwMode="auto">
            <a:xfrm flipV="1">
              <a:off x="16811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35"/>
            <p:cNvSpPr>
              <a:spLocks noChangeShapeType="1"/>
            </p:cNvSpPr>
            <p:nvPr/>
          </p:nvSpPr>
          <p:spPr bwMode="auto">
            <a:xfrm>
              <a:off x="20272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36"/>
            <p:cNvSpPr>
              <a:spLocks noChangeShapeType="1"/>
            </p:cNvSpPr>
            <p:nvPr/>
          </p:nvSpPr>
          <p:spPr bwMode="auto">
            <a:xfrm flipV="1">
              <a:off x="20272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Line 37"/>
            <p:cNvSpPr>
              <a:spLocks noChangeShapeType="1"/>
            </p:cNvSpPr>
            <p:nvPr/>
          </p:nvSpPr>
          <p:spPr bwMode="auto">
            <a:xfrm>
              <a:off x="237490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38"/>
            <p:cNvSpPr>
              <a:spLocks noChangeShapeType="1"/>
            </p:cNvSpPr>
            <p:nvPr/>
          </p:nvSpPr>
          <p:spPr bwMode="auto">
            <a:xfrm flipV="1">
              <a:off x="237490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39"/>
            <p:cNvSpPr>
              <a:spLocks noChangeShapeType="1"/>
            </p:cNvSpPr>
            <p:nvPr/>
          </p:nvSpPr>
          <p:spPr bwMode="auto">
            <a:xfrm>
              <a:off x="27225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Line 40"/>
            <p:cNvSpPr>
              <a:spLocks noChangeShapeType="1"/>
            </p:cNvSpPr>
            <p:nvPr/>
          </p:nvSpPr>
          <p:spPr bwMode="auto">
            <a:xfrm flipV="1">
              <a:off x="27225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41"/>
            <p:cNvSpPr>
              <a:spLocks noChangeShapeType="1"/>
            </p:cNvSpPr>
            <p:nvPr/>
          </p:nvSpPr>
          <p:spPr bwMode="auto">
            <a:xfrm>
              <a:off x="307022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42"/>
            <p:cNvSpPr>
              <a:spLocks noChangeShapeType="1"/>
            </p:cNvSpPr>
            <p:nvPr/>
          </p:nvSpPr>
          <p:spPr bwMode="auto">
            <a:xfrm flipV="1">
              <a:off x="307022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Line 43"/>
            <p:cNvSpPr>
              <a:spLocks noChangeShapeType="1"/>
            </p:cNvSpPr>
            <p:nvPr/>
          </p:nvSpPr>
          <p:spPr bwMode="auto">
            <a:xfrm>
              <a:off x="341788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44"/>
            <p:cNvSpPr>
              <a:spLocks noChangeShapeType="1"/>
            </p:cNvSpPr>
            <p:nvPr/>
          </p:nvSpPr>
          <p:spPr bwMode="auto">
            <a:xfrm flipV="1">
              <a:off x="341788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45"/>
            <p:cNvSpPr>
              <a:spLocks noChangeShapeType="1"/>
            </p:cNvSpPr>
            <p:nvPr/>
          </p:nvSpPr>
          <p:spPr bwMode="auto">
            <a:xfrm>
              <a:off x="376555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Line 46"/>
            <p:cNvSpPr>
              <a:spLocks noChangeShapeType="1"/>
            </p:cNvSpPr>
            <p:nvPr/>
          </p:nvSpPr>
          <p:spPr bwMode="auto">
            <a:xfrm flipV="1">
              <a:off x="376555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7" name="Line 47"/>
            <p:cNvSpPr>
              <a:spLocks noChangeShapeType="1"/>
            </p:cNvSpPr>
            <p:nvPr/>
          </p:nvSpPr>
          <p:spPr bwMode="auto">
            <a:xfrm>
              <a:off x="411321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Line 48"/>
            <p:cNvSpPr>
              <a:spLocks noChangeShapeType="1"/>
            </p:cNvSpPr>
            <p:nvPr/>
          </p:nvSpPr>
          <p:spPr bwMode="auto">
            <a:xfrm flipV="1">
              <a:off x="411321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Line 49"/>
            <p:cNvSpPr>
              <a:spLocks noChangeShapeType="1"/>
            </p:cNvSpPr>
            <p:nvPr/>
          </p:nvSpPr>
          <p:spPr bwMode="auto">
            <a:xfrm>
              <a:off x="44608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Line 50"/>
            <p:cNvSpPr>
              <a:spLocks noChangeShapeType="1"/>
            </p:cNvSpPr>
            <p:nvPr/>
          </p:nvSpPr>
          <p:spPr bwMode="auto">
            <a:xfrm flipV="1">
              <a:off x="44608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Line 51"/>
            <p:cNvSpPr>
              <a:spLocks noChangeShapeType="1"/>
            </p:cNvSpPr>
            <p:nvPr/>
          </p:nvSpPr>
          <p:spPr bwMode="auto">
            <a:xfrm>
              <a:off x="480695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Line 52"/>
            <p:cNvSpPr>
              <a:spLocks noChangeShapeType="1"/>
            </p:cNvSpPr>
            <p:nvPr/>
          </p:nvSpPr>
          <p:spPr bwMode="auto">
            <a:xfrm flipV="1">
              <a:off x="480695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Line 53"/>
            <p:cNvSpPr>
              <a:spLocks noChangeShapeType="1"/>
            </p:cNvSpPr>
            <p:nvPr/>
          </p:nvSpPr>
          <p:spPr bwMode="auto">
            <a:xfrm>
              <a:off x="515461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Line 54"/>
            <p:cNvSpPr>
              <a:spLocks noChangeShapeType="1"/>
            </p:cNvSpPr>
            <p:nvPr/>
          </p:nvSpPr>
          <p:spPr bwMode="auto">
            <a:xfrm flipV="1">
              <a:off x="515461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55"/>
            <p:cNvSpPr>
              <a:spLocks noChangeShapeType="1"/>
            </p:cNvSpPr>
            <p:nvPr/>
          </p:nvSpPr>
          <p:spPr bwMode="auto">
            <a:xfrm>
              <a:off x="55022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Line 56"/>
            <p:cNvSpPr>
              <a:spLocks noChangeShapeType="1"/>
            </p:cNvSpPr>
            <p:nvPr/>
          </p:nvSpPr>
          <p:spPr bwMode="auto">
            <a:xfrm flipV="1">
              <a:off x="55022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Line 57"/>
            <p:cNvSpPr>
              <a:spLocks noChangeShapeType="1"/>
            </p:cNvSpPr>
            <p:nvPr/>
          </p:nvSpPr>
          <p:spPr bwMode="auto">
            <a:xfrm>
              <a:off x="58499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8" name="Line 58"/>
            <p:cNvSpPr>
              <a:spLocks noChangeShapeType="1"/>
            </p:cNvSpPr>
            <p:nvPr/>
          </p:nvSpPr>
          <p:spPr bwMode="auto">
            <a:xfrm flipV="1">
              <a:off x="58499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9" name="Line 59"/>
            <p:cNvSpPr>
              <a:spLocks noChangeShapeType="1"/>
            </p:cNvSpPr>
            <p:nvPr/>
          </p:nvSpPr>
          <p:spPr bwMode="auto">
            <a:xfrm>
              <a:off x="61976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0" name="Line 60"/>
            <p:cNvSpPr>
              <a:spLocks noChangeShapeType="1"/>
            </p:cNvSpPr>
            <p:nvPr/>
          </p:nvSpPr>
          <p:spPr bwMode="auto">
            <a:xfrm flipV="1">
              <a:off x="61976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1" name="Line 61"/>
            <p:cNvSpPr>
              <a:spLocks noChangeShapeType="1"/>
            </p:cNvSpPr>
            <p:nvPr/>
          </p:nvSpPr>
          <p:spPr bwMode="auto">
            <a:xfrm>
              <a:off x="654526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Line 62"/>
            <p:cNvSpPr>
              <a:spLocks noChangeShapeType="1"/>
            </p:cNvSpPr>
            <p:nvPr/>
          </p:nvSpPr>
          <p:spPr bwMode="auto">
            <a:xfrm flipV="1">
              <a:off x="654526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3" name="Rectangle 63"/>
            <p:cNvSpPr>
              <a:spLocks noChangeArrowheads="1"/>
            </p:cNvSpPr>
            <p:nvPr/>
          </p:nvSpPr>
          <p:spPr bwMode="auto">
            <a:xfrm>
              <a:off x="2316164" y="5289550"/>
              <a:ext cx="2745850"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Mother's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4" name="Oval 64"/>
            <p:cNvSpPr>
              <a:spLocks noChangeArrowheads="1"/>
            </p:cNvSpPr>
            <p:nvPr/>
          </p:nvSpPr>
          <p:spPr bwMode="auto">
            <a:xfrm>
              <a:off x="5997575" y="1687513"/>
              <a:ext cx="63500" cy="61912"/>
            </a:xfrm>
            <a:prstGeom prst="ellipse">
              <a:avLst/>
            </a:prstGeom>
            <a:solidFill>
              <a:srgbClr val="C00000"/>
            </a:solidFill>
            <a:ln w="28575">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5" name="Oval 65"/>
            <p:cNvSpPr>
              <a:spLocks noChangeArrowheads="1"/>
            </p:cNvSpPr>
            <p:nvPr/>
          </p:nvSpPr>
          <p:spPr bwMode="auto">
            <a:xfrm>
              <a:off x="5997575" y="2843213"/>
              <a:ext cx="63500" cy="61912"/>
            </a:xfrm>
            <a:prstGeom prst="ellipse">
              <a:avLst/>
            </a:prstGeom>
            <a:solidFill>
              <a:srgbClr val="C00000"/>
            </a:solidFill>
            <a:ln w="28575">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6" name="Oval 66"/>
            <p:cNvSpPr>
              <a:spLocks noChangeArrowheads="1"/>
            </p:cNvSpPr>
            <p:nvPr/>
          </p:nvSpPr>
          <p:spPr bwMode="auto">
            <a:xfrm>
              <a:off x="5284788" y="14732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7" name="Oval 67"/>
            <p:cNvSpPr>
              <a:spLocks noChangeArrowheads="1"/>
            </p:cNvSpPr>
            <p:nvPr/>
          </p:nvSpPr>
          <p:spPr bwMode="auto">
            <a:xfrm>
              <a:off x="5284788" y="22225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8" name="Oval 68"/>
            <p:cNvSpPr>
              <a:spLocks noChangeArrowheads="1"/>
            </p:cNvSpPr>
            <p:nvPr/>
          </p:nvSpPr>
          <p:spPr bwMode="auto">
            <a:xfrm>
              <a:off x="5284788" y="28321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9" name="Oval 69"/>
            <p:cNvSpPr>
              <a:spLocks noChangeArrowheads="1"/>
            </p:cNvSpPr>
            <p:nvPr/>
          </p:nvSpPr>
          <p:spPr bwMode="auto">
            <a:xfrm>
              <a:off x="5284788" y="3582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0" name="Oval 70"/>
            <p:cNvSpPr>
              <a:spLocks noChangeArrowheads="1"/>
            </p:cNvSpPr>
            <p:nvPr/>
          </p:nvSpPr>
          <p:spPr bwMode="auto">
            <a:xfrm>
              <a:off x="4835525" y="13954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1" name="Oval 71"/>
            <p:cNvSpPr>
              <a:spLocks noChangeArrowheads="1"/>
            </p:cNvSpPr>
            <p:nvPr/>
          </p:nvSpPr>
          <p:spPr bwMode="auto">
            <a:xfrm>
              <a:off x="4835525" y="20351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2" name="Oval 72"/>
            <p:cNvSpPr>
              <a:spLocks noChangeArrowheads="1"/>
            </p:cNvSpPr>
            <p:nvPr/>
          </p:nvSpPr>
          <p:spPr bwMode="auto">
            <a:xfrm>
              <a:off x="4835525" y="2486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3" name="Oval 73"/>
            <p:cNvSpPr>
              <a:spLocks noChangeArrowheads="1"/>
            </p:cNvSpPr>
            <p:nvPr/>
          </p:nvSpPr>
          <p:spPr bwMode="auto">
            <a:xfrm>
              <a:off x="4835525" y="29130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4" name="Oval 74"/>
            <p:cNvSpPr>
              <a:spLocks noChangeArrowheads="1"/>
            </p:cNvSpPr>
            <p:nvPr/>
          </p:nvSpPr>
          <p:spPr bwMode="auto">
            <a:xfrm>
              <a:off x="4835525" y="3349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5" name="Oval 75"/>
            <p:cNvSpPr>
              <a:spLocks noChangeArrowheads="1"/>
            </p:cNvSpPr>
            <p:nvPr/>
          </p:nvSpPr>
          <p:spPr bwMode="auto">
            <a:xfrm>
              <a:off x="4835525" y="39909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6" name="Oval 76"/>
            <p:cNvSpPr>
              <a:spLocks noChangeArrowheads="1"/>
            </p:cNvSpPr>
            <p:nvPr/>
          </p:nvSpPr>
          <p:spPr bwMode="auto">
            <a:xfrm>
              <a:off x="4479925" y="16811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7" name="Oval 77"/>
            <p:cNvSpPr>
              <a:spLocks noChangeArrowheads="1"/>
            </p:cNvSpPr>
            <p:nvPr/>
          </p:nvSpPr>
          <p:spPr bwMode="auto">
            <a:xfrm>
              <a:off x="4479925" y="20113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8" name="Oval 78"/>
            <p:cNvSpPr>
              <a:spLocks noChangeArrowheads="1"/>
            </p:cNvSpPr>
            <p:nvPr/>
          </p:nvSpPr>
          <p:spPr bwMode="auto">
            <a:xfrm>
              <a:off x="4479925" y="22748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9" name="Oval 79"/>
            <p:cNvSpPr>
              <a:spLocks noChangeArrowheads="1"/>
            </p:cNvSpPr>
            <p:nvPr/>
          </p:nvSpPr>
          <p:spPr bwMode="auto">
            <a:xfrm>
              <a:off x="447992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0" name="Oval 80"/>
            <p:cNvSpPr>
              <a:spLocks noChangeArrowheads="1"/>
            </p:cNvSpPr>
            <p:nvPr/>
          </p:nvSpPr>
          <p:spPr bwMode="auto">
            <a:xfrm>
              <a:off x="4479925" y="2719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1" name="Oval 81"/>
            <p:cNvSpPr>
              <a:spLocks noChangeArrowheads="1"/>
            </p:cNvSpPr>
            <p:nvPr/>
          </p:nvSpPr>
          <p:spPr bwMode="auto">
            <a:xfrm>
              <a:off x="4479925" y="29527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2" name="Oval 82"/>
            <p:cNvSpPr>
              <a:spLocks noChangeArrowheads="1"/>
            </p:cNvSpPr>
            <p:nvPr/>
          </p:nvSpPr>
          <p:spPr bwMode="auto">
            <a:xfrm>
              <a:off x="4479925" y="31432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3" name="Oval 83"/>
            <p:cNvSpPr>
              <a:spLocks noChangeArrowheads="1"/>
            </p:cNvSpPr>
            <p:nvPr/>
          </p:nvSpPr>
          <p:spPr bwMode="auto">
            <a:xfrm>
              <a:off x="4479925" y="33734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4" name="Oval 84"/>
            <p:cNvSpPr>
              <a:spLocks noChangeArrowheads="1"/>
            </p:cNvSpPr>
            <p:nvPr/>
          </p:nvSpPr>
          <p:spPr bwMode="auto">
            <a:xfrm>
              <a:off x="4479925" y="3635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5" name="Oval 85"/>
            <p:cNvSpPr>
              <a:spLocks noChangeArrowheads="1"/>
            </p:cNvSpPr>
            <p:nvPr/>
          </p:nvSpPr>
          <p:spPr bwMode="auto">
            <a:xfrm>
              <a:off x="4479925" y="3967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6" name="Oval 86"/>
            <p:cNvSpPr>
              <a:spLocks noChangeArrowheads="1"/>
            </p:cNvSpPr>
            <p:nvPr/>
          </p:nvSpPr>
          <p:spPr bwMode="auto">
            <a:xfrm>
              <a:off x="4167188" y="14970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7" name="Oval 87"/>
            <p:cNvSpPr>
              <a:spLocks noChangeArrowheads="1"/>
            </p:cNvSpPr>
            <p:nvPr/>
          </p:nvSpPr>
          <p:spPr bwMode="auto">
            <a:xfrm>
              <a:off x="4167188" y="17811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8" name="Oval 88"/>
            <p:cNvSpPr>
              <a:spLocks noChangeArrowheads="1"/>
            </p:cNvSpPr>
            <p:nvPr/>
          </p:nvSpPr>
          <p:spPr bwMode="auto">
            <a:xfrm>
              <a:off x="4167188" y="19954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9" name="Oval 89"/>
            <p:cNvSpPr>
              <a:spLocks noChangeArrowheads="1"/>
            </p:cNvSpPr>
            <p:nvPr/>
          </p:nvSpPr>
          <p:spPr bwMode="auto">
            <a:xfrm>
              <a:off x="4167188" y="21748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0" name="Oval 90"/>
            <p:cNvSpPr>
              <a:spLocks noChangeArrowheads="1"/>
            </p:cNvSpPr>
            <p:nvPr/>
          </p:nvSpPr>
          <p:spPr bwMode="auto">
            <a:xfrm>
              <a:off x="4167188" y="233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1" name="Oval 91"/>
            <p:cNvSpPr>
              <a:spLocks noChangeArrowheads="1"/>
            </p:cNvSpPr>
            <p:nvPr/>
          </p:nvSpPr>
          <p:spPr bwMode="auto">
            <a:xfrm>
              <a:off x="4167188" y="2479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2" name="Oval 92"/>
            <p:cNvSpPr>
              <a:spLocks noChangeArrowheads="1"/>
            </p:cNvSpPr>
            <p:nvPr/>
          </p:nvSpPr>
          <p:spPr bwMode="auto">
            <a:xfrm>
              <a:off x="4167188"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3" name="Oval 93"/>
            <p:cNvSpPr>
              <a:spLocks noChangeArrowheads="1"/>
            </p:cNvSpPr>
            <p:nvPr/>
          </p:nvSpPr>
          <p:spPr bwMode="auto">
            <a:xfrm>
              <a:off x="4167188" y="27479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4" name="Oval 94"/>
            <p:cNvSpPr>
              <a:spLocks noChangeArrowheads="1"/>
            </p:cNvSpPr>
            <p:nvPr/>
          </p:nvSpPr>
          <p:spPr bwMode="auto">
            <a:xfrm>
              <a:off x="4167188" y="2874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5" name="Oval 95"/>
            <p:cNvSpPr>
              <a:spLocks noChangeArrowheads="1"/>
            </p:cNvSpPr>
            <p:nvPr/>
          </p:nvSpPr>
          <p:spPr bwMode="auto">
            <a:xfrm>
              <a:off x="4167188" y="31305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6" name="Oval 96"/>
            <p:cNvSpPr>
              <a:spLocks noChangeArrowheads="1"/>
            </p:cNvSpPr>
            <p:nvPr/>
          </p:nvSpPr>
          <p:spPr bwMode="auto">
            <a:xfrm>
              <a:off x="4167188" y="32607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7" name="Oval 97"/>
            <p:cNvSpPr>
              <a:spLocks noChangeArrowheads="1"/>
            </p:cNvSpPr>
            <p:nvPr/>
          </p:nvSpPr>
          <p:spPr bwMode="auto">
            <a:xfrm>
              <a:off x="4167188" y="3398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8" name="Oval 98"/>
            <p:cNvSpPr>
              <a:spLocks noChangeArrowheads="1"/>
            </p:cNvSpPr>
            <p:nvPr/>
          </p:nvSpPr>
          <p:spPr bwMode="auto">
            <a:xfrm>
              <a:off x="4167188" y="35464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9" name="Oval 99"/>
            <p:cNvSpPr>
              <a:spLocks noChangeArrowheads="1"/>
            </p:cNvSpPr>
            <p:nvPr/>
          </p:nvSpPr>
          <p:spPr bwMode="auto">
            <a:xfrm>
              <a:off x="4167188" y="35750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0" name="Oval 100"/>
            <p:cNvSpPr>
              <a:spLocks noChangeArrowheads="1"/>
            </p:cNvSpPr>
            <p:nvPr/>
          </p:nvSpPr>
          <p:spPr bwMode="auto">
            <a:xfrm>
              <a:off x="4167188" y="37020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1" name="Oval 101"/>
            <p:cNvSpPr>
              <a:spLocks noChangeArrowheads="1"/>
            </p:cNvSpPr>
            <p:nvPr/>
          </p:nvSpPr>
          <p:spPr bwMode="auto">
            <a:xfrm>
              <a:off x="4167188" y="3890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2" name="Oval 102"/>
            <p:cNvSpPr>
              <a:spLocks noChangeArrowheads="1"/>
            </p:cNvSpPr>
            <p:nvPr/>
          </p:nvSpPr>
          <p:spPr bwMode="auto">
            <a:xfrm>
              <a:off x="4167188" y="41052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3" name="Oval 103"/>
            <p:cNvSpPr>
              <a:spLocks noChangeArrowheads="1"/>
            </p:cNvSpPr>
            <p:nvPr/>
          </p:nvSpPr>
          <p:spPr bwMode="auto">
            <a:xfrm>
              <a:off x="4167188" y="4451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4" name="Oval 104"/>
            <p:cNvSpPr>
              <a:spLocks noChangeArrowheads="1"/>
            </p:cNvSpPr>
            <p:nvPr/>
          </p:nvSpPr>
          <p:spPr bwMode="auto">
            <a:xfrm>
              <a:off x="3876675" y="16129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5" name="Oval 105"/>
            <p:cNvSpPr>
              <a:spLocks noChangeArrowheads="1"/>
            </p:cNvSpPr>
            <p:nvPr/>
          </p:nvSpPr>
          <p:spPr bwMode="auto">
            <a:xfrm>
              <a:off x="3876675" y="1800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6" name="Oval 106"/>
            <p:cNvSpPr>
              <a:spLocks noChangeArrowheads="1"/>
            </p:cNvSpPr>
            <p:nvPr/>
          </p:nvSpPr>
          <p:spPr bwMode="auto">
            <a:xfrm>
              <a:off x="3876675" y="1952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7" name="Oval 107"/>
            <p:cNvSpPr>
              <a:spLocks noChangeArrowheads="1"/>
            </p:cNvSpPr>
            <p:nvPr/>
          </p:nvSpPr>
          <p:spPr bwMode="auto">
            <a:xfrm>
              <a:off x="3876675" y="2084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8" name="Oval 108"/>
            <p:cNvSpPr>
              <a:spLocks noChangeArrowheads="1"/>
            </p:cNvSpPr>
            <p:nvPr/>
          </p:nvSpPr>
          <p:spPr bwMode="auto">
            <a:xfrm>
              <a:off x="3876675" y="2201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9" name="Oval 109"/>
            <p:cNvSpPr>
              <a:spLocks noChangeArrowheads="1"/>
            </p:cNvSpPr>
            <p:nvPr/>
          </p:nvSpPr>
          <p:spPr bwMode="auto">
            <a:xfrm>
              <a:off x="3876675" y="230981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0" name="Oval 110"/>
            <p:cNvSpPr>
              <a:spLocks noChangeArrowheads="1"/>
            </p:cNvSpPr>
            <p:nvPr/>
          </p:nvSpPr>
          <p:spPr bwMode="auto">
            <a:xfrm>
              <a:off x="3876675" y="2409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1" name="Oval 111"/>
            <p:cNvSpPr>
              <a:spLocks noChangeArrowheads="1"/>
            </p:cNvSpPr>
            <p:nvPr/>
          </p:nvSpPr>
          <p:spPr bwMode="auto">
            <a:xfrm>
              <a:off x="387667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2" name="Oval 112"/>
            <p:cNvSpPr>
              <a:spLocks noChangeArrowheads="1"/>
            </p:cNvSpPr>
            <p:nvPr/>
          </p:nvSpPr>
          <p:spPr bwMode="auto">
            <a:xfrm>
              <a:off x="3876675" y="25939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3" name="Oval 113"/>
            <p:cNvSpPr>
              <a:spLocks noChangeArrowheads="1"/>
            </p:cNvSpPr>
            <p:nvPr/>
          </p:nvSpPr>
          <p:spPr bwMode="auto">
            <a:xfrm>
              <a:off x="3876675" y="26797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4" name="Oval 114"/>
            <p:cNvSpPr>
              <a:spLocks noChangeArrowheads="1"/>
            </p:cNvSpPr>
            <p:nvPr/>
          </p:nvSpPr>
          <p:spPr bwMode="auto">
            <a:xfrm>
              <a:off x="3876675" y="27638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5" name="Oval 115"/>
            <p:cNvSpPr>
              <a:spLocks noChangeArrowheads="1"/>
            </p:cNvSpPr>
            <p:nvPr/>
          </p:nvSpPr>
          <p:spPr bwMode="auto">
            <a:xfrm>
              <a:off x="3876675" y="2846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6" name="Oval 116"/>
            <p:cNvSpPr>
              <a:spLocks noChangeArrowheads="1"/>
            </p:cNvSpPr>
            <p:nvPr/>
          </p:nvSpPr>
          <p:spPr bwMode="auto">
            <a:xfrm>
              <a:off x="3876675" y="2925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7" name="Oval 117"/>
            <p:cNvSpPr>
              <a:spLocks noChangeArrowheads="1"/>
            </p:cNvSpPr>
            <p:nvPr/>
          </p:nvSpPr>
          <p:spPr bwMode="auto">
            <a:xfrm>
              <a:off x="3876675" y="3006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8" name="Oval 118"/>
            <p:cNvSpPr>
              <a:spLocks noChangeArrowheads="1"/>
            </p:cNvSpPr>
            <p:nvPr/>
          </p:nvSpPr>
          <p:spPr bwMode="auto">
            <a:xfrm>
              <a:off x="3876675" y="31654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9" name="Oval 119"/>
            <p:cNvSpPr>
              <a:spLocks noChangeArrowheads="1"/>
            </p:cNvSpPr>
            <p:nvPr/>
          </p:nvSpPr>
          <p:spPr bwMode="auto">
            <a:xfrm>
              <a:off x="3876675" y="3248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0" name="Oval 120"/>
            <p:cNvSpPr>
              <a:spLocks noChangeArrowheads="1"/>
            </p:cNvSpPr>
            <p:nvPr/>
          </p:nvSpPr>
          <p:spPr bwMode="auto">
            <a:xfrm>
              <a:off x="3876675" y="3328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1" name="Oval 121"/>
            <p:cNvSpPr>
              <a:spLocks noChangeArrowheads="1"/>
            </p:cNvSpPr>
            <p:nvPr/>
          </p:nvSpPr>
          <p:spPr bwMode="auto">
            <a:xfrm>
              <a:off x="3876675" y="34131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2" name="Oval 122"/>
            <p:cNvSpPr>
              <a:spLocks noChangeArrowheads="1"/>
            </p:cNvSpPr>
            <p:nvPr/>
          </p:nvSpPr>
          <p:spPr bwMode="auto">
            <a:xfrm>
              <a:off x="3876675" y="34448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3" name="Oval 123"/>
            <p:cNvSpPr>
              <a:spLocks noChangeArrowheads="1"/>
            </p:cNvSpPr>
            <p:nvPr/>
          </p:nvSpPr>
          <p:spPr bwMode="auto">
            <a:xfrm>
              <a:off x="3876675" y="3498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4" name="Oval 124"/>
            <p:cNvSpPr>
              <a:spLocks noChangeArrowheads="1"/>
            </p:cNvSpPr>
            <p:nvPr/>
          </p:nvSpPr>
          <p:spPr bwMode="auto">
            <a:xfrm>
              <a:off x="3876675" y="35893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5" name="Oval 125"/>
            <p:cNvSpPr>
              <a:spLocks noChangeArrowheads="1"/>
            </p:cNvSpPr>
            <p:nvPr/>
          </p:nvSpPr>
          <p:spPr bwMode="auto">
            <a:xfrm>
              <a:off x="3876675" y="36830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6" name="Oval 126"/>
            <p:cNvSpPr>
              <a:spLocks noChangeArrowheads="1"/>
            </p:cNvSpPr>
            <p:nvPr/>
          </p:nvSpPr>
          <p:spPr bwMode="auto">
            <a:xfrm>
              <a:off x="3876675" y="378301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7" name="Oval 127"/>
            <p:cNvSpPr>
              <a:spLocks noChangeArrowheads="1"/>
            </p:cNvSpPr>
            <p:nvPr/>
          </p:nvSpPr>
          <p:spPr bwMode="auto">
            <a:xfrm>
              <a:off x="3876675" y="3889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8" name="Oval 128"/>
            <p:cNvSpPr>
              <a:spLocks noChangeArrowheads="1"/>
            </p:cNvSpPr>
            <p:nvPr/>
          </p:nvSpPr>
          <p:spPr bwMode="auto">
            <a:xfrm>
              <a:off x="3876675" y="4006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9" name="Oval 129"/>
            <p:cNvSpPr>
              <a:spLocks noChangeArrowheads="1"/>
            </p:cNvSpPr>
            <p:nvPr/>
          </p:nvSpPr>
          <p:spPr bwMode="auto">
            <a:xfrm>
              <a:off x="3876675" y="42926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0" name="Oval 130"/>
            <p:cNvSpPr>
              <a:spLocks noChangeArrowheads="1"/>
            </p:cNvSpPr>
            <p:nvPr/>
          </p:nvSpPr>
          <p:spPr bwMode="auto">
            <a:xfrm>
              <a:off x="3876675" y="4479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1" name="Oval 131"/>
            <p:cNvSpPr>
              <a:spLocks noChangeArrowheads="1"/>
            </p:cNvSpPr>
            <p:nvPr/>
          </p:nvSpPr>
          <p:spPr bwMode="auto">
            <a:xfrm>
              <a:off x="3876675" y="47339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2" name="Oval 132"/>
            <p:cNvSpPr>
              <a:spLocks noChangeArrowheads="1"/>
            </p:cNvSpPr>
            <p:nvPr/>
          </p:nvSpPr>
          <p:spPr bwMode="auto">
            <a:xfrm>
              <a:off x="3590925" y="1717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3" name="Oval 133"/>
            <p:cNvSpPr>
              <a:spLocks noChangeArrowheads="1"/>
            </p:cNvSpPr>
            <p:nvPr/>
          </p:nvSpPr>
          <p:spPr bwMode="auto">
            <a:xfrm>
              <a:off x="3590925" y="19050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4" name="Oval 134"/>
            <p:cNvSpPr>
              <a:spLocks noChangeArrowheads="1"/>
            </p:cNvSpPr>
            <p:nvPr/>
          </p:nvSpPr>
          <p:spPr bwMode="auto">
            <a:xfrm>
              <a:off x="3590925" y="20589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5" name="Oval 135"/>
            <p:cNvSpPr>
              <a:spLocks noChangeArrowheads="1"/>
            </p:cNvSpPr>
            <p:nvPr/>
          </p:nvSpPr>
          <p:spPr bwMode="auto">
            <a:xfrm>
              <a:off x="3590925" y="2189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6" name="Oval 136"/>
            <p:cNvSpPr>
              <a:spLocks noChangeArrowheads="1"/>
            </p:cNvSpPr>
            <p:nvPr/>
          </p:nvSpPr>
          <p:spPr bwMode="auto">
            <a:xfrm>
              <a:off x="3590925" y="230822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7" name="Oval 137"/>
            <p:cNvSpPr>
              <a:spLocks noChangeArrowheads="1"/>
            </p:cNvSpPr>
            <p:nvPr/>
          </p:nvSpPr>
          <p:spPr bwMode="auto">
            <a:xfrm>
              <a:off x="3590925" y="24145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8" name="Oval 138"/>
            <p:cNvSpPr>
              <a:spLocks noChangeArrowheads="1"/>
            </p:cNvSpPr>
            <p:nvPr/>
          </p:nvSpPr>
          <p:spPr bwMode="auto">
            <a:xfrm>
              <a:off x="3590925" y="25146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9" name="Oval 139"/>
            <p:cNvSpPr>
              <a:spLocks noChangeArrowheads="1"/>
            </p:cNvSpPr>
            <p:nvPr/>
          </p:nvSpPr>
          <p:spPr bwMode="auto">
            <a:xfrm>
              <a:off x="3590925" y="26098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0" name="Oval 140"/>
            <p:cNvSpPr>
              <a:spLocks noChangeArrowheads="1"/>
            </p:cNvSpPr>
            <p:nvPr/>
          </p:nvSpPr>
          <p:spPr bwMode="auto">
            <a:xfrm>
              <a:off x="3590925" y="26987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1" name="Oval 141"/>
            <p:cNvSpPr>
              <a:spLocks noChangeArrowheads="1"/>
            </p:cNvSpPr>
            <p:nvPr/>
          </p:nvSpPr>
          <p:spPr bwMode="auto">
            <a:xfrm>
              <a:off x="3590925" y="27860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2" name="Oval 142"/>
            <p:cNvSpPr>
              <a:spLocks noChangeArrowheads="1"/>
            </p:cNvSpPr>
            <p:nvPr/>
          </p:nvSpPr>
          <p:spPr bwMode="auto">
            <a:xfrm>
              <a:off x="3590925" y="28686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3" name="Oval 143"/>
            <p:cNvSpPr>
              <a:spLocks noChangeArrowheads="1"/>
            </p:cNvSpPr>
            <p:nvPr/>
          </p:nvSpPr>
          <p:spPr bwMode="auto">
            <a:xfrm>
              <a:off x="3590925" y="2951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4" name="Oval 144"/>
            <p:cNvSpPr>
              <a:spLocks noChangeArrowheads="1"/>
            </p:cNvSpPr>
            <p:nvPr/>
          </p:nvSpPr>
          <p:spPr bwMode="auto">
            <a:xfrm>
              <a:off x="3590925" y="30305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5" name="Oval 145"/>
            <p:cNvSpPr>
              <a:spLocks noChangeArrowheads="1"/>
            </p:cNvSpPr>
            <p:nvPr/>
          </p:nvSpPr>
          <p:spPr bwMode="auto">
            <a:xfrm>
              <a:off x="3590925" y="31115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 name="Oval 146"/>
            <p:cNvSpPr>
              <a:spLocks noChangeArrowheads="1"/>
            </p:cNvSpPr>
            <p:nvPr/>
          </p:nvSpPr>
          <p:spPr bwMode="auto">
            <a:xfrm>
              <a:off x="3590925" y="3271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7" name="Oval 147"/>
            <p:cNvSpPr>
              <a:spLocks noChangeArrowheads="1"/>
            </p:cNvSpPr>
            <p:nvPr/>
          </p:nvSpPr>
          <p:spPr bwMode="auto">
            <a:xfrm>
              <a:off x="3590925" y="33512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8" name="Oval 148"/>
            <p:cNvSpPr>
              <a:spLocks noChangeArrowheads="1"/>
            </p:cNvSpPr>
            <p:nvPr/>
          </p:nvSpPr>
          <p:spPr bwMode="auto">
            <a:xfrm>
              <a:off x="3590925" y="34337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9" name="Oval 149"/>
            <p:cNvSpPr>
              <a:spLocks noChangeArrowheads="1"/>
            </p:cNvSpPr>
            <p:nvPr/>
          </p:nvSpPr>
          <p:spPr bwMode="auto">
            <a:xfrm>
              <a:off x="3590925" y="35179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0" name="Oval 150"/>
            <p:cNvSpPr>
              <a:spLocks noChangeArrowheads="1"/>
            </p:cNvSpPr>
            <p:nvPr/>
          </p:nvSpPr>
          <p:spPr bwMode="auto">
            <a:xfrm>
              <a:off x="3590925" y="35496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1" name="Oval 151"/>
            <p:cNvSpPr>
              <a:spLocks noChangeArrowheads="1"/>
            </p:cNvSpPr>
            <p:nvPr/>
          </p:nvSpPr>
          <p:spPr bwMode="auto">
            <a:xfrm>
              <a:off x="3590925" y="360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2" name="Oval 152"/>
            <p:cNvSpPr>
              <a:spLocks noChangeArrowheads="1"/>
            </p:cNvSpPr>
            <p:nvPr/>
          </p:nvSpPr>
          <p:spPr bwMode="auto">
            <a:xfrm>
              <a:off x="359092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3" name="Oval 153"/>
            <p:cNvSpPr>
              <a:spLocks noChangeArrowheads="1"/>
            </p:cNvSpPr>
            <p:nvPr/>
          </p:nvSpPr>
          <p:spPr bwMode="auto">
            <a:xfrm>
              <a:off x="3590925" y="37877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4" name="Oval 154"/>
            <p:cNvSpPr>
              <a:spLocks noChangeArrowheads="1"/>
            </p:cNvSpPr>
            <p:nvPr/>
          </p:nvSpPr>
          <p:spPr bwMode="auto">
            <a:xfrm>
              <a:off x="3590925" y="38877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5" name="Oval 155"/>
            <p:cNvSpPr>
              <a:spLocks noChangeArrowheads="1"/>
            </p:cNvSpPr>
            <p:nvPr/>
          </p:nvSpPr>
          <p:spPr bwMode="auto">
            <a:xfrm>
              <a:off x="3590925" y="39957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6" name="Oval 156"/>
            <p:cNvSpPr>
              <a:spLocks noChangeArrowheads="1"/>
            </p:cNvSpPr>
            <p:nvPr/>
          </p:nvSpPr>
          <p:spPr bwMode="auto">
            <a:xfrm>
              <a:off x="3590925" y="41132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7" name="Oval 157"/>
            <p:cNvSpPr>
              <a:spLocks noChangeArrowheads="1"/>
            </p:cNvSpPr>
            <p:nvPr/>
          </p:nvSpPr>
          <p:spPr bwMode="auto">
            <a:xfrm>
              <a:off x="3590925" y="43973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8" name="Oval 158"/>
            <p:cNvSpPr>
              <a:spLocks noChangeArrowheads="1"/>
            </p:cNvSpPr>
            <p:nvPr/>
          </p:nvSpPr>
          <p:spPr bwMode="auto">
            <a:xfrm>
              <a:off x="3590925" y="4584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9" name="Oval 159"/>
            <p:cNvSpPr>
              <a:spLocks noChangeArrowheads="1"/>
            </p:cNvSpPr>
            <p:nvPr/>
          </p:nvSpPr>
          <p:spPr bwMode="auto">
            <a:xfrm>
              <a:off x="3590925" y="4838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0" name="Oval 160"/>
            <p:cNvSpPr>
              <a:spLocks noChangeArrowheads="1"/>
            </p:cNvSpPr>
            <p:nvPr/>
          </p:nvSpPr>
          <p:spPr bwMode="auto">
            <a:xfrm>
              <a:off x="3300413" y="18176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1" name="Oval 161"/>
            <p:cNvSpPr>
              <a:spLocks noChangeArrowheads="1"/>
            </p:cNvSpPr>
            <p:nvPr/>
          </p:nvSpPr>
          <p:spPr bwMode="auto">
            <a:xfrm>
              <a:off x="3300413" y="21002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2" name="Oval 162"/>
            <p:cNvSpPr>
              <a:spLocks noChangeArrowheads="1"/>
            </p:cNvSpPr>
            <p:nvPr/>
          </p:nvSpPr>
          <p:spPr bwMode="auto">
            <a:xfrm>
              <a:off x="3300413" y="2316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3" name="Oval 163"/>
            <p:cNvSpPr>
              <a:spLocks noChangeArrowheads="1"/>
            </p:cNvSpPr>
            <p:nvPr/>
          </p:nvSpPr>
          <p:spPr bwMode="auto">
            <a:xfrm>
              <a:off x="3300413" y="249555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4" name="Oval 164"/>
            <p:cNvSpPr>
              <a:spLocks noChangeArrowheads="1"/>
            </p:cNvSpPr>
            <p:nvPr/>
          </p:nvSpPr>
          <p:spPr bwMode="auto">
            <a:xfrm>
              <a:off x="3300413" y="26543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5" name="Oval 165"/>
            <p:cNvSpPr>
              <a:spLocks noChangeArrowheads="1"/>
            </p:cNvSpPr>
            <p:nvPr/>
          </p:nvSpPr>
          <p:spPr bwMode="auto">
            <a:xfrm>
              <a:off x="3300413" y="2798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6" name="Oval 166"/>
            <p:cNvSpPr>
              <a:spLocks noChangeArrowheads="1"/>
            </p:cNvSpPr>
            <p:nvPr/>
          </p:nvSpPr>
          <p:spPr bwMode="auto">
            <a:xfrm>
              <a:off x="3300413" y="29368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7" name="Oval 167"/>
            <p:cNvSpPr>
              <a:spLocks noChangeArrowheads="1"/>
            </p:cNvSpPr>
            <p:nvPr/>
          </p:nvSpPr>
          <p:spPr bwMode="auto">
            <a:xfrm>
              <a:off x="3300413" y="30670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8" name="Oval 168"/>
            <p:cNvSpPr>
              <a:spLocks noChangeArrowheads="1"/>
            </p:cNvSpPr>
            <p:nvPr/>
          </p:nvSpPr>
          <p:spPr bwMode="auto">
            <a:xfrm>
              <a:off x="3300413" y="3194050"/>
              <a:ext cx="61913"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9" name="Oval 169"/>
            <p:cNvSpPr>
              <a:spLocks noChangeArrowheads="1"/>
            </p:cNvSpPr>
            <p:nvPr/>
          </p:nvSpPr>
          <p:spPr bwMode="auto">
            <a:xfrm>
              <a:off x="3300413" y="3451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0" name="Oval 170"/>
            <p:cNvSpPr>
              <a:spLocks noChangeArrowheads="1"/>
            </p:cNvSpPr>
            <p:nvPr/>
          </p:nvSpPr>
          <p:spPr bwMode="auto">
            <a:xfrm>
              <a:off x="3300413" y="35814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1" name="Oval 171"/>
            <p:cNvSpPr>
              <a:spLocks noChangeArrowheads="1"/>
            </p:cNvSpPr>
            <p:nvPr/>
          </p:nvSpPr>
          <p:spPr bwMode="auto">
            <a:xfrm>
              <a:off x="3300413" y="3717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2" name="Oval 172"/>
            <p:cNvSpPr>
              <a:spLocks noChangeArrowheads="1"/>
            </p:cNvSpPr>
            <p:nvPr/>
          </p:nvSpPr>
          <p:spPr bwMode="auto">
            <a:xfrm>
              <a:off x="3300413" y="38655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3" name="Oval 173"/>
            <p:cNvSpPr>
              <a:spLocks noChangeArrowheads="1"/>
            </p:cNvSpPr>
            <p:nvPr/>
          </p:nvSpPr>
          <p:spPr bwMode="auto">
            <a:xfrm>
              <a:off x="3300413" y="38941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4" name="Oval 174"/>
            <p:cNvSpPr>
              <a:spLocks noChangeArrowheads="1"/>
            </p:cNvSpPr>
            <p:nvPr/>
          </p:nvSpPr>
          <p:spPr bwMode="auto">
            <a:xfrm>
              <a:off x="3300413" y="4022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 name="Oval 175"/>
            <p:cNvSpPr>
              <a:spLocks noChangeArrowheads="1"/>
            </p:cNvSpPr>
            <p:nvPr/>
          </p:nvSpPr>
          <p:spPr bwMode="auto">
            <a:xfrm>
              <a:off x="3300413" y="42116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 name="Oval 176"/>
            <p:cNvSpPr>
              <a:spLocks noChangeArrowheads="1"/>
            </p:cNvSpPr>
            <p:nvPr/>
          </p:nvSpPr>
          <p:spPr bwMode="auto">
            <a:xfrm>
              <a:off x="3300413" y="44259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7" name="Oval 177"/>
            <p:cNvSpPr>
              <a:spLocks noChangeArrowheads="1"/>
            </p:cNvSpPr>
            <p:nvPr/>
          </p:nvSpPr>
          <p:spPr bwMode="auto">
            <a:xfrm>
              <a:off x="3300413" y="4772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8" name="Oval 178"/>
            <p:cNvSpPr>
              <a:spLocks noChangeArrowheads="1"/>
            </p:cNvSpPr>
            <p:nvPr/>
          </p:nvSpPr>
          <p:spPr bwMode="auto">
            <a:xfrm>
              <a:off x="2987675" y="2230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9" name="Oval 179"/>
            <p:cNvSpPr>
              <a:spLocks noChangeArrowheads="1"/>
            </p:cNvSpPr>
            <p:nvPr/>
          </p:nvSpPr>
          <p:spPr bwMode="auto">
            <a:xfrm>
              <a:off x="2987675" y="25606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0" name="Oval 180"/>
            <p:cNvSpPr>
              <a:spLocks noChangeArrowheads="1"/>
            </p:cNvSpPr>
            <p:nvPr/>
          </p:nvSpPr>
          <p:spPr bwMode="auto">
            <a:xfrm>
              <a:off x="2987675" y="2824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1" name="Oval 181"/>
            <p:cNvSpPr>
              <a:spLocks noChangeArrowheads="1"/>
            </p:cNvSpPr>
            <p:nvPr/>
          </p:nvSpPr>
          <p:spPr bwMode="auto">
            <a:xfrm>
              <a:off x="2987675" y="3054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2" name="Oval 182"/>
            <p:cNvSpPr>
              <a:spLocks noChangeArrowheads="1"/>
            </p:cNvSpPr>
            <p:nvPr/>
          </p:nvSpPr>
          <p:spPr bwMode="auto">
            <a:xfrm>
              <a:off x="2987675" y="32686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3" name="Oval 183"/>
            <p:cNvSpPr>
              <a:spLocks noChangeArrowheads="1"/>
            </p:cNvSpPr>
            <p:nvPr/>
          </p:nvSpPr>
          <p:spPr bwMode="auto">
            <a:xfrm>
              <a:off x="2987675" y="3502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4" name="Oval 184"/>
            <p:cNvSpPr>
              <a:spLocks noChangeArrowheads="1"/>
            </p:cNvSpPr>
            <p:nvPr/>
          </p:nvSpPr>
          <p:spPr bwMode="auto">
            <a:xfrm>
              <a:off x="298767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5" name="Oval 185"/>
            <p:cNvSpPr>
              <a:spLocks noChangeArrowheads="1"/>
            </p:cNvSpPr>
            <p:nvPr/>
          </p:nvSpPr>
          <p:spPr bwMode="auto">
            <a:xfrm>
              <a:off x="2987675" y="39243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6" name="Oval 186"/>
            <p:cNvSpPr>
              <a:spLocks noChangeArrowheads="1"/>
            </p:cNvSpPr>
            <p:nvPr/>
          </p:nvSpPr>
          <p:spPr bwMode="auto">
            <a:xfrm>
              <a:off x="2987675" y="41862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7" name="Oval 187"/>
            <p:cNvSpPr>
              <a:spLocks noChangeArrowheads="1"/>
            </p:cNvSpPr>
            <p:nvPr/>
          </p:nvSpPr>
          <p:spPr bwMode="auto">
            <a:xfrm>
              <a:off x="2987675" y="4516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8" name="Oval 188"/>
            <p:cNvSpPr>
              <a:spLocks noChangeArrowheads="1"/>
            </p:cNvSpPr>
            <p:nvPr/>
          </p:nvSpPr>
          <p:spPr bwMode="auto">
            <a:xfrm>
              <a:off x="2632075" y="2206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9" name="Oval 189"/>
            <p:cNvSpPr>
              <a:spLocks noChangeArrowheads="1"/>
            </p:cNvSpPr>
            <p:nvPr/>
          </p:nvSpPr>
          <p:spPr bwMode="auto">
            <a:xfrm>
              <a:off x="2632075" y="2846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0" name="Oval 190"/>
            <p:cNvSpPr>
              <a:spLocks noChangeArrowheads="1"/>
            </p:cNvSpPr>
            <p:nvPr/>
          </p:nvSpPr>
          <p:spPr bwMode="auto">
            <a:xfrm>
              <a:off x="2632075" y="3298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1" name="Oval 191"/>
            <p:cNvSpPr>
              <a:spLocks noChangeArrowheads="1"/>
            </p:cNvSpPr>
            <p:nvPr/>
          </p:nvSpPr>
          <p:spPr bwMode="auto">
            <a:xfrm>
              <a:off x="2632075" y="3725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2" name="Oval 192"/>
            <p:cNvSpPr>
              <a:spLocks noChangeArrowheads="1"/>
            </p:cNvSpPr>
            <p:nvPr/>
          </p:nvSpPr>
          <p:spPr bwMode="auto">
            <a:xfrm>
              <a:off x="2632075" y="41624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3" name="Oval 193"/>
            <p:cNvSpPr>
              <a:spLocks noChangeArrowheads="1"/>
            </p:cNvSpPr>
            <p:nvPr/>
          </p:nvSpPr>
          <p:spPr bwMode="auto">
            <a:xfrm>
              <a:off x="2632075" y="48037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4" name="Oval 194"/>
            <p:cNvSpPr>
              <a:spLocks noChangeArrowheads="1"/>
            </p:cNvSpPr>
            <p:nvPr/>
          </p:nvSpPr>
          <p:spPr bwMode="auto">
            <a:xfrm>
              <a:off x="2182813"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5" name="Oval 195"/>
            <p:cNvSpPr>
              <a:spLocks noChangeArrowheads="1"/>
            </p:cNvSpPr>
            <p:nvPr/>
          </p:nvSpPr>
          <p:spPr bwMode="auto">
            <a:xfrm>
              <a:off x="2182813" y="33655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6" name="Oval 196"/>
            <p:cNvSpPr>
              <a:spLocks noChangeArrowheads="1"/>
            </p:cNvSpPr>
            <p:nvPr/>
          </p:nvSpPr>
          <p:spPr bwMode="auto">
            <a:xfrm>
              <a:off x="2182813" y="39751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7" name="Oval 197"/>
            <p:cNvSpPr>
              <a:spLocks noChangeArrowheads="1"/>
            </p:cNvSpPr>
            <p:nvPr/>
          </p:nvSpPr>
          <p:spPr bwMode="auto">
            <a:xfrm>
              <a:off x="2182813" y="47244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8" name="Oval 198"/>
            <p:cNvSpPr>
              <a:spLocks noChangeArrowheads="1"/>
            </p:cNvSpPr>
            <p:nvPr/>
          </p:nvSpPr>
          <p:spPr bwMode="auto">
            <a:xfrm>
              <a:off x="1468438" y="3355975"/>
              <a:ext cx="63500" cy="63500"/>
            </a:xfrm>
            <a:prstGeom prst="ellipse">
              <a:avLst/>
            </a:prstGeom>
            <a:solidFill>
              <a:srgbClr val="C00000"/>
            </a:solidFill>
            <a:ln w="28575">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9" name="Oval 199"/>
            <p:cNvSpPr>
              <a:spLocks noChangeArrowheads="1"/>
            </p:cNvSpPr>
            <p:nvPr/>
          </p:nvSpPr>
          <p:spPr bwMode="auto">
            <a:xfrm>
              <a:off x="1468438" y="4511675"/>
              <a:ext cx="63500" cy="63500"/>
            </a:xfrm>
            <a:prstGeom prst="ellipse">
              <a:avLst/>
            </a:prstGeom>
            <a:solidFill>
              <a:srgbClr val="C00000"/>
            </a:solidFill>
            <a:ln w="28575">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61" name="Line 11"/>
          <p:cNvSpPr>
            <a:spLocks noChangeShapeType="1"/>
          </p:cNvSpPr>
          <p:nvPr/>
        </p:nvSpPr>
        <p:spPr bwMode="auto">
          <a:xfrm>
            <a:off x="2283465" y="75803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Rectangle 230"/>
          <p:cNvSpPr>
            <a:spLocks noChangeArrowheads="1"/>
          </p:cNvSpPr>
          <p:nvPr/>
        </p:nvSpPr>
        <p:spPr bwMode="auto">
          <a:xfrm>
            <a:off x="618177" y="597695"/>
            <a:ext cx="5497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latin typeface="Arial" panose="020B0604020202020204" pitchFamily="34" charset="0"/>
              </a:rPr>
              <a:t>Many individual offspring per parental genotypic value</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
        <p:nvSpPr>
          <p:cNvPr id="42" name="Oval 231"/>
          <p:cNvSpPr>
            <a:spLocks noChangeArrowheads="1"/>
          </p:cNvSpPr>
          <p:nvPr/>
        </p:nvSpPr>
        <p:spPr bwMode="auto">
          <a:xfrm>
            <a:off x="318140" y="682338"/>
            <a:ext cx="104775" cy="104775"/>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8" name="Tabelle 4"/>
          <p:cNvGraphicFramePr>
            <a:graphicFrameLocks noGrp="1"/>
          </p:cNvGraphicFramePr>
          <p:nvPr>
            <p:extLst>
              <p:ext uri="{D42A27DB-BD31-4B8C-83A1-F6EECF244321}">
                <p14:modId xmlns:p14="http://schemas.microsoft.com/office/powerpoint/2010/main" val="765875476"/>
              </p:ext>
            </p:extLst>
          </p:nvPr>
        </p:nvGraphicFramePr>
        <p:xfrm>
          <a:off x="6641147" y="1081087"/>
          <a:ext cx="3977006" cy="137160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1988503">
                  <a:extLst>
                    <a:ext uri="{9D8B030D-6E8A-4147-A177-3AD203B41FA5}">
                      <a16:colId xmlns:a16="http://schemas.microsoft.com/office/drawing/2014/main" val="20000"/>
                    </a:ext>
                  </a:extLst>
                </a:gridCol>
                <a:gridCol w="1988503">
                  <a:extLst>
                    <a:ext uri="{9D8B030D-6E8A-4147-A177-3AD203B41FA5}">
                      <a16:colId xmlns:a16="http://schemas.microsoft.com/office/drawing/2014/main" val="20001"/>
                    </a:ext>
                  </a:extLst>
                </a:gridCol>
              </a:tblGrid>
              <a:tr h="365834">
                <a:tc>
                  <a:txBody>
                    <a:bodyPr/>
                    <a:lstStyle/>
                    <a:p>
                      <a:pPr algn="ctr">
                        <a:spcAft>
                          <a:spcPts val="0"/>
                        </a:spcAft>
                      </a:pPr>
                      <a:r>
                        <a:rPr lang="en-GB" sz="1800" dirty="0">
                          <a:effectLst/>
                          <a:latin typeface="Arial" panose="020B0604020202020204" pitchFamily="34" charset="0"/>
                          <a:cs typeface="Arial" panose="020B0604020202020204" pitchFamily="34" charset="0"/>
                        </a:rPr>
                        <a:t>Relatives to be compared</a:t>
                      </a:r>
                      <a:endParaRPr lang="en-GB" sz="1800" dirty="0">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spcAft>
                          <a:spcPts val="0"/>
                        </a:spcAft>
                      </a:pPr>
                      <a:r>
                        <a:rPr lang="en-GB" sz="1800" dirty="0">
                          <a:effectLst/>
                          <a:latin typeface="Arial" panose="020B0604020202020204" pitchFamily="34" charset="0"/>
                          <a:cs typeface="Arial" panose="020B0604020202020204" pitchFamily="34" charset="0"/>
                        </a:rPr>
                        <a:t>Parents are not inbred</a:t>
                      </a:r>
                      <a:endParaRPr lang="en-GB" sz="1800" dirty="0">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27013">
                <a:tc rowSpan="2">
                  <a:txBody>
                    <a:bodyPr/>
                    <a:lstStyle/>
                    <a:p>
                      <a:pPr algn="ctr">
                        <a:spcAft>
                          <a:spcPts val="0"/>
                        </a:spcAft>
                      </a:pPr>
                      <a:r>
                        <a:rPr lang="en-GB" sz="1800" dirty="0">
                          <a:solidFill>
                            <a:schemeClr val="tx1"/>
                          </a:solidFill>
                          <a:effectLst/>
                          <a:latin typeface="Arial" panose="020B0604020202020204" pitchFamily="34" charset="0"/>
                          <a:cs typeface="Arial" panose="020B0604020202020204" pitchFamily="34" charset="0"/>
                        </a:rPr>
                        <a:t>Parent (N=1) vs. offspring (N=1)</a:t>
                      </a:r>
                      <a:endParaRPr lang="en-GB" sz="18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spcAft>
                          <a:spcPts val="0"/>
                        </a:spcAft>
                      </a:pPr>
                      <a:r>
                        <a:rPr lang="el-GR" sz="1800" dirty="0">
                          <a:solidFill>
                            <a:schemeClr val="tx1"/>
                          </a:solidFill>
                          <a:effectLst/>
                          <a:latin typeface="Arial" panose="020B0604020202020204" pitchFamily="34" charset="0"/>
                          <a:cs typeface="Arial" panose="020B0604020202020204" pitchFamily="34" charset="0"/>
                        </a:rPr>
                        <a:t>ω</a:t>
                      </a:r>
                      <a:r>
                        <a:rPr lang="de-DE" sz="1800" baseline="-25000" dirty="0">
                          <a:solidFill>
                            <a:srgbClr val="0000FF"/>
                          </a:solidFill>
                          <a:effectLst/>
                          <a:latin typeface="Arial" panose="020B0604020202020204" pitchFamily="34" charset="0"/>
                          <a:cs typeface="Arial" panose="020B0604020202020204" pitchFamily="34" charset="0"/>
                        </a:rPr>
                        <a:t>P</a:t>
                      </a:r>
                      <a:r>
                        <a:rPr lang="de-DE" sz="1800" baseline="-25000" dirty="0">
                          <a:solidFill>
                            <a:schemeClr val="tx1"/>
                          </a:solidFill>
                          <a:effectLst/>
                          <a:latin typeface="Arial" panose="020B0604020202020204" pitchFamily="34" charset="0"/>
                          <a:cs typeface="Arial" panose="020B0604020202020204" pitchFamily="34" charset="0"/>
                        </a:rPr>
                        <a:t>O</a:t>
                      </a:r>
                      <a:r>
                        <a:rPr lang="en-GB" sz="1800" dirty="0">
                          <a:solidFill>
                            <a:schemeClr val="tx1"/>
                          </a:solidFill>
                          <a:effectLst/>
                          <a:latin typeface="Arial" panose="020B0604020202020204" pitchFamily="34" charset="0"/>
                          <a:cs typeface="Arial" panose="020B0604020202020204" pitchFamily="34" charset="0"/>
                        </a:rPr>
                        <a:t> </a:t>
                      </a:r>
                      <a:r>
                        <a:rPr lang="en-GB" sz="1800" dirty="0">
                          <a:solidFill>
                            <a:srgbClr val="0000FF"/>
                          </a:solidFill>
                          <a:effectLst/>
                          <a:latin typeface="Arial" panose="020B0604020202020204" pitchFamily="34" charset="0"/>
                          <a:cs typeface="Arial" panose="020B0604020202020204" pitchFamily="34" charset="0"/>
                        </a:rPr>
                        <a:t>≈</a:t>
                      </a:r>
                      <a:r>
                        <a:rPr lang="en-GB" sz="1800" dirty="0">
                          <a:solidFill>
                            <a:schemeClr val="tx1"/>
                          </a:solidFill>
                          <a:effectLst/>
                          <a:latin typeface="Arial" panose="020B0604020202020204" pitchFamily="34" charset="0"/>
                          <a:cs typeface="Arial" panose="020B0604020202020204" pitchFamily="34" charset="0"/>
                        </a:rPr>
                        <a:t>  ½ σ²</a:t>
                      </a:r>
                      <a:r>
                        <a:rPr lang="en-GB" sz="1800" baseline="-25000" dirty="0">
                          <a:solidFill>
                            <a:schemeClr val="tx1"/>
                          </a:solidFill>
                          <a:effectLst/>
                          <a:latin typeface="Arial" panose="020B0604020202020204" pitchFamily="34" charset="0"/>
                          <a:cs typeface="Arial" panose="020B0604020202020204" pitchFamily="34" charset="0"/>
                        </a:rPr>
                        <a:t>A</a:t>
                      </a:r>
                      <a:endParaRPr lang="en-GB" sz="1800" baseline="-250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27557">
                <a:tc vMerge="1">
                  <a:txBody>
                    <a:bodyPr/>
                    <a:lstStyle/>
                    <a:p>
                      <a:endParaRPr lang="en-GB"/>
                    </a:p>
                  </a:txBody>
                  <a:tcPr/>
                </a:tc>
                <a:tc>
                  <a:txBody>
                    <a:bodyPr/>
                    <a:lstStyle/>
                    <a:p>
                      <a:pPr algn="ctr">
                        <a:spcAft>
                          <a:spcPts val="0"/>
                        </a:spcAft>
                      </a:pPr>
                      <a:r>
                        <a:rPr lang="en-GB" sz="1800" dirty="0" err="1">
                          <a:solidFill>
                            <a:schemeClr val="tx1"/>
                          </a:solidFill>
                          <a:effectLst/>
                          <a:latin typeface="Arial" panose="020B0604020202020204" pitchFamily="34" charset="0"/>
                          <a:cs typeface="Arial" panose="020B0604020202020204" pitchFamily="34" charset="0"/>
                        </a:rPr>
                        <a:t>b</a:t>
                      </a:r>
                      <a:r>
                        <a:rPr lang="en-GB" sz="1800" baseline="-25000" dirty="0" err="1">
                          <a:solidFill>
                            <a:srgbClr val="0000FF"/>
                          </a:solidFill>
                          <a:effectLst/>
                          <a:latin typeface="Arial" panose="020B0604020202020204" pitchFamily="34" charset="0"/>
                          <a:cs typeface="Arial" panose="020B0604020202020204" pitchFamily="34" charset="0"/>
                        </a:rPr>
                        <a:t>P</a:t>
                      </a:r>
                      <a:r>
                        <a:rPr lang="en-GB" sz="1800" baseline="-25000" dirty="0" err="1">
                          <a:solidFill>
                            <a:schemeClr val="tx1"/>
                          </a:solidFill>
                          <a:effectLst/>
                          <a:latin typeface="Arial" panose="020B0604020202020204" pitchFamily="34" charset="0"/>
                          <a:cs typeface="Arial" panose="020B0604020202020204" pitchFamily="34" charset="0"/>
                        </a:rPr>
                        <a:t>O</a:t>
                      </a:r>
                      <a:r>
                        <a:rPr lang="en-GB" sz="1800" baseline="-25000" dirty="0">
                          <a:solidFill>
                            <a:schemeClr val="tx1"/>
                          </a:solidFill>
                          <a:effectLst/>
                          <a:latin typeface="Arial" panose="020B0604020202020204" pitchFamily="34" charset="0"/>
                          <a:cs typeface="Arial" panose="020B0604020202020204" pitchFamily="34" charset="0"/>
                        </a:rPr>
                        <a:t> </a:t>
                      </a:r>
                      <a:r>
                        <a:rPr lang="en-GB" sz="1800" dirty="0">
                          <a:solidFill>
                            <a:srgbClr val="0000FF"/>
                          </a:solidFill>
                          <a:effectLst/>
                          <a:latin typeface="Arial" panose="020B0604020202020204" pitchFamily="34" charset="0"/>
                          <a:cs typeface="Arial" panose="020B0604020202020204" pitchFamily="34" charset="0"/>
                        </a:rPr>
                        <a:t>≈</a:t>
                      </a:r>
                      <a:r>
                        <a:rPr lang="en-GB" sz="1800" dirty="0">
                          <a:solidFill>
                            <a:schemeClr val="tx1"/>
                          </a:solidFill>
                          <a:effectLst/>
                          <a:latin typeface="Arial" panose="020B0604020202020204" pitchFamily="34" charset="0"/>
                          <a:cs typeface="Arial" panose="020B0604020202020204" pitchFamily="34" charset="0"/>
                        </a:rPr>
                        <a:t>  ½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err="1">
                          <a:solidFill>
                            <a:schemeClr val="tx1"/>
                          </a:solidFill>
                          <a:effectLst/>
                          <a:latin typeface="Arial" panose="020B0604020202020204" pitchFamily="34" charset="0"/>
                          <a:cs typeface="Arial" panose="020B0604020202020204" pitchFamily="34" charset="0"/>
                        </a:rPr>
                        <a:t>r</a:t>
                      </a:r>
                      <a:r>
                        <a:rPr lang="en-GB" sz="1800" baseline="-25000" dirty="0" err="1">
                          <a:solidFill>
                            <a:srgbClr val="0000FF"/>
                          </a:solidFill>
                          <a:effectLst/>
                          <a:latin typeface="Arial" panose="020B0604020202020204" pitchFamily="34" charset="0"/>
                          <a:cs typeface="Arial" panose="020B0604020202020204" pitchFamily="34" charset="0"/>
                        </a:rPr>
                        <a:t>P</a:t>
                      </a:r>
                      <a:r>
                        <a:rPr lang="en-GB" sz="1800" baseline="-25000" dirty="0" err="1">
                          <a:solidFill>
                            <a:schemeClr val="tx1"/>
                          </a:solidFill>
                          <a:effectLst/>
                          <a:latin typeface="Arial" panose="020B0604020202020204" pitchFamily="34" charset="0"/>
                          <a:cs typeface="Arial" panose="020B0604020202020204" pitchFamily="34" charset="0"/>
                        </a:rPr>
                        <a:t>O</a:t>
                      </a:r>
                      <a:r>
                        <a:rPr lang="en-GB" sz="1800" baseline="-25000" dirty="0">
                          <a:solidFill>
                            <a:schemeClr val="tx1"/>
                          </a:solidFill>
                          <a:effectLst/>
                          <a:latin typeface="Arial" panose="020B0604020202020204" pitchFamily="34" charset="0"/>
                          <a:cs typeface="Arial" panose="020B0604020202020204" pitchFamily="34" charset="0"/>
                        </a:rPr>
                        <a:t> </a:t>
                      </a:r>
                      <a:r>
                        <a:rPr lang="en-GB" sz="1800" dirty="0">
                          <a:solidFill>
                            <a:srgbClr val="0000FF"/>
                          </a:solidFill>
                          <a:effectLst/>
                          <a:latin typeface="Arial" panose="020B0604020202020204" pitchFamily="34" charset="0"/>
                          <a:cs typeface="Arial" panose="020B0604020202020204" pitchFamily="34" charset="0"/>
                        </a:rPr>
                        <a:t>≈</a:t>
                      </a:r>
                      <a:r>
                        <a:rPr lang="en-GB" sz="1800" dirty="0">
                          <a:solidFill>
                            <a:schemeClr val="tx1"/>
                          </a:solidFill>
                          <a:effectLst/>
                          <a:latin typeface="Arial" panose="020B0604020202020204" pitchFamily="34" charset="0"/>
                          <a:cs typeface="Arial" panose="020B0604020202020204" pitchFamily="34" charset="0"/>
                        </a:rPr>
                        <a:t>  ½ </a:t>
                      </a:r>
                      <a:endParaRPr lang="en-GB" sz="18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65" name="TextBox 264"/>
          <p:cNvSpPr txBox="1"/>
          <p:nvPr/>
        </p:nvSpPr>
        <p:spPr>
          <a:xfrm>
            <a:off x="6609553" y="3704947"/>
            <a:ext cx="5495135"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Note that genetic regression and genetic correlation are identical. This is because genetic variance σ²</a:t>
            </a:r>
            <a:r>
              <a:rPr lang="en-GB" baseline="-25000" dirty="0">
                <a:latin typeface="Arial" panose="020B0604020202020204" pitchFamily="34" charset="0"/>
                <a:cs typeface="Arial" panose="020B0604020202020204" pitchFamily="34" charset="0"/>
              </a:rPr>
              <a:t>G </a:t>
            </a:r>
            <a:r>
              <a:rPr lang="en-GB" dirty="0">
                <a:latin typeface="Arial" panose="020B0604020202020204" pitchFamily="34" charset="0"/>
                <a:cs typeface="Arial" panose="020B0604020202020204" pitchFamily="34" charset="0"/>
              </a:rPr>
              <a:t>between mothers (previous generation of the population) matches the genetic variance between daughters (current generation of the population).</a:t>
            </a:r>
          </a:p>
        </p:txBody>
      </p:sp>
      <p:sp>
        <p:nvSpPr>
          <p:cNvPr id="2" name="TextBox 1"/>
          <p:cNvSpPr txBox="1"/>
          <p:nvPr/>
        </p:nvSpPr>
        <p:spPr>
          <a:xfrm rot="20360737">
            <a:off x="2665332" y="2795860"/>
            <a:ext cx="1790353" cy="369332"/>
          </a:xfrm>
          <a:prstGeom prst="rect">
            <a:avLst/>
          </a:prstGeom>
          <a:solidFill>
            <a:srgbClr val="F2F2F2">
              <a:alpha val="87843"/>
            </a:srgbClr>
          </a:solidFill>
        </p:spPr>
        <p:txBody>
          <a:bodyPr wrap="square" rtlCol="0">
            <a:spAutoFit/>
          </a:bodyPr>
          <a:lstStyle/>
          <a:p>
            <a:r>
              <a:rPr lang="en-GB" dirty="0">
                <a:latin typeface="Arial" panose="020B0604020202020204" pitchFamily="34" charset="0"/>
                <a:cs typeface="Arial" panose="020B0604020202020204" pitchFamily="34" charset="0"/>
              </a:rPr>
              <a:t>Regression line</a:t>
            </a:r>
          </a:p>
        </p:txBody>
      </p:sp>
      <p:sp>
        <p:nvSpPr>
          <p:cNvPr id="257" name="TextBox 256"/>
          <p:cNvSpPr txBox="1"/>
          <p:nvPr/>
        </p:nvSpPr>
        <p:spPr>
          <a:xfrm>
            <a:off x="78828" y="5869975"/>
            <a:ext cx="12075077"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It goes without saying: The number of dots per each mother-genotype value is N=∞. Even if for example only </a:t>
            </a:r>
            <a:r>
              <a:rPr lang="en-GB" dirty="0">
                <a:solidFill>
                  <a:srgbClr val="C00000"/>
                </a:solidFill>
                <a:latin typeface="Arial" panose="020B0604020202020204" pitchFamily="34" charset="0"/>
                <a:cs typeface="Arial" panose="020B0604020202020204" pitchFamily="34" charset="0"/>
              </a:rPr>
              <a:t>two</a:t>
            </a:r>
            <a:r>
              <a:rPr lang="en-GB" dirty="0">
                <a:solidFill>
                  <a:schemeClr val="tx1">
                    <a:lumMod val="50000"/>
                    <a:lumOff val="50000"/>
                  </a:schemeClr>
                </a:solidFill>
                <a:latin typeface="Arial" panose="020B0604020202020204" pitchFamily="34" charset="0"/>
                <a:cs typeface="Arial" panose="020B0604020202020204" pitchFamily="34" charset="0"/>
              </a:rPr>
              <a:t> daughters are shown per mother-value, they are meant to be very many and to be a perfect sample of the N=∞ possible daughters that theoretically could exist.</a:t>
            </a: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24</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6641147" y="2566988"/>
            <a:ext cx="546354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P</a:t>
            </a:r>
            <a:r>
              <a:rPr lang="en-GB" dirty="0">
                <a:solidFill>
                  <a:schemeClr val="tx1">
                    <a:lumMod val="50000"/>
                    <a:lumOff val="50000"/>
                  </a:schemeClr>
                </a:solidFill>
                <a:latin typeface="Arial" panose="020B0604020202020204" pitchFamily="34" charset="0"/>
                <a:cs typeface="Arial" panose="020B0604020202020204" pitchFamily="34" charset="0"/>
              </a:rPr>
              <a:t> means parent, it does not mean phenotypic value. We deal here with genetic data.</a:t>
            </a:r>
          </a:p>
        </p:txBody>
      </p:sp>
    </p:spTree>
    <p:extLst>
      <p:ext uri="{BB962C8B-B14F-4D97-AF65-F5344CB8AC3E}">
        <p14:creationId xmlns:p14="http://schemas.microsoft.com/office/powerpoint/2010/main" val="2212777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7"/>
          <p:cNvCxnSpPr/>
          <p:nvPr/>
        </p:nvCxnSpPr>
        <p:spPr>
          <a:xfrm flipV="1">
            <a:off x="1495425" y="2286000"/>
            <a:ext cx="4549775" cy="1681163"/>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Textfeld 10"/>
          <p:cNvSpPr txBox="1">
            <a:spLocks noChangeArrowheads="1"/>
          </p:cNvSpPr>
          <p:nvPr/>
        </p:nvSpPr>
        <p:spPr bwMode="auto">
          <a:xfrm rot="16200000">
            <a:off x="126207" y="2728118"/>
            <a:ext cx="1079500" cy="322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GB" altLang="en-US" sz="1500" dirty="0"/>
              <a:t>genotypic</a:t>
            </a:r>
          </a:p>
        </p:txBody>
      </p:sp>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Parent-offspring: Offspring individuals or Offspring-family means?</a:t>
            </a:r>
            <a:endParaRPr lang="en-GB" dirty="0"/>
          </a:p>
        </p:txBody>
      </p:sp>
      <p:sp>
        <p:nvSpPr>
          <p:cNvPr id="4" name="AutoShape 3"/>
          <p:cNvSpPr>
            <a:spLocks noChangeAspect="1" noChangeArrowheads="1" noTextEdit="1"/>
          </p:cNvSpPr>
          <p:nvPr/>
        </p:nvSpPr>
        <p:spPr bwMode="auto">
          <a:xfrm>
            <a:off x="107950" y="115888"/>
            <a:ext cx="7431088"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64" name="Group 263"/>
          <p:cNvGrpSpPr/>
          <p:nvPr/>
        </p:nvGrpSpPr>
        <p:grpSpPr>
          <a:xfrm>
            <a:off x="475925" y="993775"/>
            <a:ext cx="6155063" cy="4572774"/>
            <a:chOff x="475925" y="993775"/>
            <a:chExt cx="6155063" cy="4572774"/>
          </a:xfrm>
        </p:grpSpPr>
        <p:sp>
          <p:nvSpPr>
            <p:cNvPr id="55" name="Line 6"/>
            <p:cNvSpPr>
              <a:spLocks noChangeShapeType="1"/>
            </p:cNvSpPr>
            <p:nvPr/>
          </p:nvSpPr>
          <p:spPr bwMode="auto">
            <a:xfrm flipV="1">
              <a:off x="985838"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Line 7"/>
            <p:cNvSpPr>
              <a:spLocks noChangeShapeType="1"/>
            </p:cNvSpPr>
            <p:nvPr/>
          </p:nvSpPr>
          <p:spPr bwMode="auto">
            <a:xfrm flipV="1">
              <a:off x="6545263"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7" name="Line 8"/>
            <p:cNvSpPr>
              <a:spLocks noChangeShapeType="1"/>
            </p:cNvSpPr>
            <p:nvPr/>
          </p:nvSpPr>
          <p:spPr bwMode="auto">
            <a:xfrm flipH="1">
              <a:off x="896938" y="51784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Line 9"/>
            <p:cNvSpPr>
              <a:spLocks noChangeShapeType="1"/>
            </p:cNvSpPr>
            <p:nvPr/>
          </p:nvSpPr>
          <p:spPr bwMode="auto">
            <a:xfrm>
              <a:off x="6545263" y="51784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0" name="Line 10"/>
            <p:cNvSpPr>
              <a:spLocks noChangeShapeType="1"/>
            </p:cNvSpPr>
            <p:nvPr/>
          </p:nvSpPr>
          <p:spPr bwMode="auto">
            <a:xfrm flipH="1">
              <a:off x="941388" y="46656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Line 12"/>
            <p:cNvSpPr>
              <a:spLocks noChangeShapeType="1"/>
            </p:cNvSpPr>
            <p:nvPr/>
          </p:nvSpPr>
          <p:spPr bwMode="auto">
            <a:xfrm flipH="1">
              <a:off x="896938" y="41544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Line 13"/>
            <p:cNvSpPr>
              <a:spLocks noChangeShapeType="1"/>
            </p:cNvSpPr>
            <p:nvPr/>
          </p:nvSpPr>
          <p:spPr bwMode="auto">
            <a:xfrm>
              <a:off x="6545263" y="41544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4" name="Line 14"/>
            <p:cNvSpPr>
              <a:spLocks noChangeShapeType="1"/>
            </p:cNvSpPr>
            <p:nvPr/>
          </p:nvSpPr>
          <p:spPr bwMode="auto">
            <a:xfrm flipH="1">
              <a:off x="941388" y="3641725"/>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15"/>
            <p:cNvSpPr>
              <a:spLocks noChangeShapeType="1"/>
            </p:cNvSpPr>
            <p:nvPr/>
          </p:nvSpPr>
          <p:spPr bwMode="auto">
            <a:xfrm>
              <a:off x="6545263" y="3641725"/>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6" name="Line 16"/>
            <p:cNvSpPr>
              <a:spLocks noChangeShapeType="1"/>
            </p:cNvSpPr>
            <p:nvPr/>
          </p:nvSpPr>
          <p:spPr bwMode="auto">
            <a:xfrm flipH="1">
              <a:off x="896938" y="3128963"/>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17"/>
            <p:cNvSpPr>
              <a:spLocks noChangeShapeType="1"/>
            </p:cNvSpPr>
            <p:nvPr/>
          </p:nvSpPr>
          <p:spPr bwMode="auto">
            <a:xfrm>
              <a:off x="6545263" y="3128963"/>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8" name="Line 18"/>
            <p:cNvSpPr>
              <a:spLocks noChangeShapeType="1"/>
            </p:cNvSpPr>
            <p:nvPr/>
          </p:nvSpPr>
          <p:spPr bwMode="auto">
            <a:xfrm flipH="1">
              <a:off x="941388" y="2617788"/>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19"/>
            <p:cNvSpPr>
              <a:spLocks noChangeShapeType="1"/>
            </p:cNvSpPr>
            <p:nvPr/>
          </p:nvSpPr>
          <p:spPr bwMode="auto">
            <a:xfrm>
              <a:off x="6545263" y="2617788"/>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0" name="Line 20"/>
            <p:cNvSpPr>
              <a:spLocks noChangeShapeType="1"/>
            </p:cNvSpPr>
            <p:nvPr/>
          </p:nvSpPr>
          <p:spPr bwMode="auto">
            <a:xfrm flipH="1">
              <a:off x="896938" y="21050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21"/>
            <p:cNvSpPr>
              <a:spLocks noChangeShapeType="1"/>
            </p:cNvSpPr>
            <p:nvPr/>
          </p:nvSpPr>
          <p:spPr bwMode="auto">
            <a:xfrm>
              <a:off x="6545263" y="21050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2" name="Line 22"/>
            <p:cNvSpPr>
              <a:spLocks noChangeShapeType="1"/>
            </p:cNvSpPr>
            <p:nvPr/>
          </p:nvSpPr>
          <p:spPr bwMode="auto">
            <a:xfrm flipH="1">
              <a:off x="941388" y="15922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23"/>
            <p:cNvSpPr>
              <a:spLocks noChangeShapeType="1"/>
            </p:cNvSpPr>
            <p:nvPr/>
          </p:nvSpPr>
          <p:spPr bwMode="auto">
            <a:xfrm>
              <a:off x="6545263" y="159226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4" name="Line 24"/>
            <p:cNvSpPr>
              <a:spLocks noChangeShapeType="1"/>
            </p:cNvSpPr>
            <p:nvPr/>
          </p:nvSpPr>
          <p:spPr bwMode="auto">
            <a:xfrm flipH="1">
              <a:off x="896938" y="10810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25"/>
            <p:cNvSpPr>
              <a:spLocks noChangeShapeType="1"/>
            </p:cNvSpPr>
            <p:nvPr/>
          </p:nvSpPr>
          <p:spPr bwMode="auto">
            <a:xfrm>
              <a:off x="6545263" y="10810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6" name="Rectangle 26"/>
            <p:cNvSpPr>
              <a:spLocks noChangeArrowheads="1"/>
            </p:cNvSpPr>
            <p:nvPr/>
          </p:nvSpPr>
          <p:spPr bwMode="auto">
            <a:xfrm rot="16200000">
              <a:off x="-772975" y="3003956"/>
              <a:ext cx="2774799"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Daughter's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7" name="Line 27"/>
            <p:cNvSpPr>
              <a:spLocks noChangeShapeType="1"/>
            </p:cNvSpPr>
            <p:nvPr/>
          </p:nvSpPr>
          <p:spPr bwMode="auto">
            <a:xfrm>
              <a:off x="985838" y="5178425"/>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28"/>
            <p:cNvSpPr>
              <a:spLocks noChangeShapeType="1"/>
            </p:cNvSpPr>
            <p:nvPr/>
          </p:nvSpPr>
          <p:spPr bwMode="auto">
            <a:xfrm>
              <a:off x="985838" y="1081088"/>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Line 29"/>
            <p:cNvSpPr>
              <a:spLocks noChangeShapeType="1"/>
            </p:cNvSpPr>
            <p:nvPr/>
          </p:nvSpPr>
          <p:spPr bwMode="auto">
            <a:xfrm>
              <a:off x="985838"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Line 30"/>
            <p:cNvSpPr>
              <a:spLocks noChangeShapeType="1"/>
            </p:cNvSpPr>
            <p:nvPr/>
          </p:nvSpPr>
          <p:spPr bwMode="auto">
            <a:xfrm flipV="1">
              <a:off x="985838"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Line 31"/>
            <p:cNvSpPr>
              <a:spLocks noChangeShapeType="1"/>
            </p:cNvSpPr>
            <p:nvPr/>
          </p:nvSpPr>
          <p:spPr bwMode="auto">
            <a:xfrm>
              <a:off x="13335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32"/>
            <p:cNvSpPr>
              <a:spLocks noChangeShapeType="1"/>
            </p:cNvSpPr>
            <p:nvPr/>
          </p:nvSpPr>
          <p:spPr bwMode="auto">
            <a:xfrm flipV="1">
              <a:off x="13335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33"/>
            <p:cNvSpPr>
              <a:spLocks noChangeShapeType="1"/>
            </p:cNvSpPr>
            <p:nvPr/>
          </p:nvSpPr>
          <p:spPr bwMode="auto">
            <a:xfrm>
              <a:off x="16811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Line 34"/>
            <p:cNvSpPr>
              <a:spLocks noChangeShapeType="1"/>
            </p:cNvSpPr>
            <p:nvPr/>
          </p:nvSpPr>
          <p:spPr bwMode="auto">
            <a:xfrm flipV="1">
              <a:off x="16811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35"/>
            <p:cNvSpPr>
              <a:spLocks noChangeShapeType="1"/>
            </p:cNvSpPr>
            <p:nvPr/>
          </p:nvSpPr>
          <p:spPr bwMode="auto">
            <a:xfrm>
              <a:off x="20272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36"/>
            <p:cNvSpPr>
              <a:spLocks noChangeShapeType="1"/>
            </p:cNvSpPr>
            <p:nvPr/>
          </p:nvSpPr>
          <p:spPr bwMode="auto">
            <a:xfrm flipV="1">
              <a:off x="20272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Line 37"/>
            <p:cNvSpPr>
              <a:spLocks noChangeShapeType="1"/>
            </p:cNvSpPr>
            <p:nvPr/>
          </p:nvSpPr>
          <p:spPr bwMode="auto">
            <a:xfrm>
              <a:off x="237490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38"/>
            <p:cNvSpPr>
              <a:spLocks noChangeShapeType="1"/>
            </p:cNvSpPr>
            <p:nvPr/>
          </p:nvSpPr>
          <p:spPr bwMode="auto">
            <a:xfrm flipV="1">
              <a:off x="237490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39"/>
            <p:cNvSpPr>
              <a:spLocks noChangeShapeType="1"/>
            </p:cNvSpPr>
            <p:nvPr/>
          </p:nvSpPr>
          <p:spPr bwMode="auto">
            <a:xfrm>
              <a:off x="27225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Line 40"/>
            <p:cNvSpPr>
              <a:spLocks noChangeShapeType="1"/>
            </p:cNvSpPr>
            <p:nvPr/>
          </p:nvSpPr>
          <p:spPr bwMode="auto">
            <a:xfrm flipV="1">
              <a:off x="27225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41"/>
            <p:cNvSpPr>
              <a:spLocks noChangeShapeType="1"/>
            </p:cNvSpPr>
            <p:nvPr/>
          </p:nvSpPr>
          <p:spPr bwMode="auto">
            <a:xfrm>
              <a:off x="307022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42"/>
            <p:cNvSpPr>
              <a:spLocks noChangeShapeType="1"/>
            </p:cNvSpPr>
            <p:nvPr/>
          </p:nvSpPr>
          <p:spPr bwMode="auto">
            <a:xfrm flipV="1">
              <a:off x="307022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Line 43"/>
            <p:cNvSpPr>
              <a:spLocks noChangeShapeType="1"/>
            </p:cNvSpPr>
            <p:nvPr/>
          </p:nvSpPr>
          <p:spPr bwMode="auto">
            <a:xfrm>
              <a:off x="341788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44"/>
            <p:cNvSpPr>
              <a:spLocks noChangeShapeType="1"/>
            </p:cNvSpPr>
            <p:nvPr/>
          </p:nvSpPr>
          <p:spPr bwMode="auto">
            <a:xfrm flipV="1">
              <a:off x="341788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45"/>
            <p:cNvSpPr>
              <a:spLocks noChangeShapeType="1"/>
            </p:cNvSpPr>
            <p:nvPr/>
          </p:nvSpPr>
          <p:spPr bwMode="auto">
            <a:xfrm>
              <a:off x="376555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Line 46"/>
            <p:cNvSpPr>
              <a:spLocks noChangeShapeType="1"/>
            </p:cNvSpPr>
            <p:nvPr/>
          </p:nvSpPr>
          <p:spPr bwMode="auto">
            <a:xfrm flipV="1">
              <a:off x="376555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7" name="Line 47"/>
            <p:cNvSpPr>
              <a:spLocks noChangeShapeType="1"/>
            </p:cNvSpPr>
            <p:nvPr/>
          </p:nvSpPr>
          <p:spPr bwMode="auto">
            <a:xfrm>
              <a:off x="411321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Line 48"/>
            <p:cNvSpPr>
              <a:spLocks noChangeShapeType="1"/>
            </p:cNvSpPr>
            <p:nvPr/>
          </p:nvSpPr>
          <p:spPr bwMode="auto">
            <a:xfrm flipV="1">
              <a:off x="411321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Line 49"/>
            <p:cNvSpPr>
              <a:spLocks noChangeShapeType="1"/>
            </p:cNvSpPr>
            <p:nvPr/>
          </p:nvSpPr>
          <p:spPr bwMode="auto">
            <a:xfrm>
              <a:off x="44608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Line 50"/>
            <p:cNvSpPr>
              <a:spLocks noChangeShapeType="1"/>
            </p:cNvSpPr>
            <p:nvPr/>
          </p:nvSpPr>
          <p:spPr bwMode="auto">
            <a:xfrm flipV="1">
              <a:off x="44608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Line 51"/>
            <p:cNvSpPr>
              <a:spLocks noChangeShapeType="1"/>
            </p:cNvSpPr>
            <p:nvPr/>
          </p:nvSpPr>
          <p:spPr bwMode="auto">
            <a:xfrm>
              <a:off x="480695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Line 52"/>
            <p:cNvSpPr>
              <a:spLocks noChangeShapeType="1"/>
            </p:cNvSpPr>
            <p:nvPr/>
          </p:nvSpPr>
          <p:spPr bwMode="auto">
            <a:xfrm flipV="1">
              <a:off x="480695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Line 53"/>
            <p:cNvSpPr>
              <a:spLocks noChangeShapeType="1"/>
            </p:cNvSpPr>
            <p:nvPr/>
          </p:nvSpPr>
          <p:spPr bwMode="auto">
            <a:xfrm>
              <a:off x="515461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Line 54"/>
            <p:cNvSpPr>
              <a:spLocks noChangeShapeType="1"/>
            </p:cNvSpPr>
            <p:nvPr/>
          </p:nvSpPr>
          <p:spPr bwMode="auto">
            <a:xfrm flipV="1">
              <a:off x="515461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55"/>
            <p:cNvSpPr>
              <a:spLocks noChangeShapeType="1"/>
            </p:cNvSpPr>
            <p:nvPr/>
          </p:nvSpPr>
          <p:spPr bwMode="auto">
            <a:xfrm>
              <a:off x="55022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Line 56"/>
            <p:cNvSpPr>
              <a:spLocks noChangeShapeType="1"/>
            </p:cNvSpPr>
            <p:nvPr/>
          </p:nvSpPr>
          <p:spPr bwMode="auto">
            <a:xfrm flipV="1">
              <a:off x="55022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Line 57"/>
            <p:cNvSpPr>
              <a:spLocks noChangeShapeType="1"/>
            </p:cNvSpPr>
            <p:nvPr/>
          </p:nvSpPr>
          <p:spPr bwMode="auto">
            <a:xfrm>
              <a:off x="58499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8" name="Line 58"/>
            <p:cNvSpPr>
              <a:spLocks noChangeShapeType="1"/>
            </p:cNvSpPr>
            <p:nvPr/>
          </p:nvSpPr>
          <p:spPr bwMode="auto">
            <a:xfrm flipV="1">
              <a:off x="58499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9" name="Line 59"/>
            <p:cNvSpPr>
              <a:spLocks noChangeShapeType="1"/>
            </p:cNvSpPr>
            <p:nvPr/>
          </p:nvSpPr>
          <p:spPr bwMode="auto">
            <a:xfrm>
              <a:off x="61976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0" name="Line 60"/>
            <p:cNvSpPr>
              <a:spLocks noChangeShapeType="1"/>
            </p:cNvSpPr>
            <p:nvPr/>
          </p:nvSpPr>
          <p:spPr bwMode="auto">
            <a:xfrm flipV="1">
              <a:off x="61976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1" name="Line 61"/>
            <p:cNvSpPr>
              <a:spLocks noChangeShapeType="1"/>
            </p:cNvSpPr>
            <p:nvPr/>
          </p:nvSpPr>
          <p:spPr bwMode="auto">
            <a:xfrm>
              <a:off x="654526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Line 62"/>
            <p:cNvSpPr>
              <a:spLocks noChangeShapeType="1"/>
            </p:cNvSpPr>
            <p:nvPr/>
          </p:nvSpPr>
          <p:spPr bwMode="auto">
            <a:xfrm flipV="1">
              <a:off x="654526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3" name="Rectangle 63"/>
            <p:cNvSpPr>
              <a:spLocks noChangeArrowheads="1"/>
            </p:cNvSpPr>
            <p:nvPr/>
          </p:nvSpPr>
          <p:spPr bwMode="auto">
            <a:xfrm>
              <a:off x="2316164" y="5289550"/>
              <a:ext cx="2745850"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Mother's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14" name="Oval 64"/>
            <p:cNvSpPr>
              <a:spLocks noChangeArrowheads="1"/>
            </p:cNvSpPr>
            <p:nvPr/>
          </p:nvSpPr>
          <p:spPr bwMode="auto">
            <a:xfrm>
              <a:off x="5997575" y="16875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5" name="Oval 65"/>
            <p:cNvSpPr>
              <a:spLocks noChangeArrowheads="1"/>
            </p:cNvSpPr>
            <p:nvPr/>
          </p:nvSpPr>
          <p:spPr bwMode="auto">
            <a:xfrm>
              <a:off x="5997575" y="28432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6" name="Oval 66"/>
            <p:cNvSpPr>
              <a:spLocks noChangeArrowheads="1"/>
            </p:cNvSpPr>
            <p:nvPr/>
          </p:nvSpPr>
          <p:spPr bwMode="auto">
            <a:xfrm>
              <a:off x="5284788" y="14732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7" name="Oval 67"/>
            <p:cNvSpPr>
              <a:spLocks noChangeArrowheads="1"/>
            </p:cNvSpPr>
            <p:nvPr/>
          </p:nvSpPr>
          <p:spPr bwMode="auto">
            <a:xfrm>
              <a:off x="5284788" y="22225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8" name="Oval 68"/>
            <p:cNvSpPr>
              <a:spLocks noChangeArrowheads="1"/>
            </p:cNvSpPr>
            <p:nvPr/>
          </p:nvSpPr>
          <p:spPr bwMode="auto">
            <a:xfrm>
              <a:off x="5284788" y="28321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9" name="Oval 69"/>
            <p:cNvSpPr>
              <a:spLocks noChangeArrowheads="1"/>
            </p:cNvSpPr>
            <p:nvPr/>
          </p:nvSpPr>
          <p:spPr bwMode="auto">
            <a:xfrm>
              <a:off x="5284788" y="3582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0" name="Oval 70"/>
            <p:cNvSpPr>
              <a:spLocks noChangeArrowheads="1"/>
            </p:cNvSpPr>
            <p:nvPr/>
          </p:nvSpPr>
          <p:spPr bwMode="auto">
            <a:xfrm>
              <a:off x="4835525" y="13954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1" name="Oval 71"/>
            <p:cNvSpPr>
              <a:spLocks noChangeArrowheads="1"/>
            </p:cNvSpPr>
            <p:nvPr/>
          </p:nvSpPr>
          <p:spPr bwMode="auto">
            <a:xfrm>
              <a:off x="4835525" y="20351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2" name="Oval 72"/>
            <p:cNvSpPr>
              <a:spLocks noChangeArrowheads="1"/>
            </p:cNvSpPr>
            <p:nvPr/>
          </p:nvSpPr>
          <p:spPr bwMode="auto">
            <a:xfrm>
              <a:off x="4835525" y="2486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3" name="Oval 73"/>
            <p:cNvSpPr>
              <a:spLocks noChangeArrowheads="1"/>
            </p:cNvSpPr>
            <p:nvPr/>
          </p:nvSpPr>
          <p:spPr bwMode="auto">
            <a:xfrm>
              <a:off x="4835525" y="29130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4" name="Oval 74"/>
            <p:cNvSpPr>
              <a:spLocks noChangeArrowheads="1"/>
            </p:cNvSpPr>
            <p:nvPr/>
          </p:nvSpPr>
          <p:spPr bwMode="auto">
            <a:xfrm>
              <a:off x="4835525" y="3349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5" name="Oval 75"/>
            <p:cNvSpPr>
              <a:spLocks noChangeArrowheads="1"/>
            </p:cNvSpPr>
            <p:nvPr/>
          </p:nvSpPr>
          <p:spPr bwMode="auto">
            <a:xfrm>
              <a:off x="4835525" y="39909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6" name="Oval 76"/>
            <p:cNvSpPr>
              <a:spLocks noChangeArrowheads="1"/>
            </p:cNvSpPr>
            <p:nvPr/>
          </p:nvSpPr>
          <p:spPr bwMode="auto">
            <a:xfrm>
              <a:off x="4479925" y="16811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7" name="Oval 77"/>
            <p:cNvSpPr>
              <a:spLocks noChangeArrowheads="1"/>
            </p:cNvSpPr>
            <p:nvPr/>
          </p:nvSpPr>
          <p:spPr bwMode="auto">
            <a:xfrm>
              <a:off x="4479925" y="20113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8" name="Oval 78"/>
            <p:cNvSpPr>
              <a:spLocks noChangeArrowheads="1"/>
            </p:cNvSpPr>
            <p:nvPr/>
          </p:nvSpPr>
          <p:spPr bwMode="auto">
            <a:xfrm>
              <a:off x="4479925" y="22748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9" name="Oval 79"/>
            <p:cNvSpPr>
              <a:spLocks noChangeArrowheads="1"/>
            </p:cNvSpPr>
            <p:nvPr/>
          </p:nvSpPr>
          <p:spPr bwMode="auto">
            <a:xfrm>
              <a:off x="447992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0" name="Oval 80"/>
            <p:cNvSpPr>
              <a:spLocks noChangeArrowheads="1"/>
            </p:cNvSpPr>
            <p:nvPr/>
          </p:nvSpPr>
          <p:spPr bwMode="auto">
            <a:xfrm>
              <a:off x="4479925" y="2719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1" name="Oval 81"/>
            <p:cNvSpPr>
              <a:spLocks noChangeArrowheads="1"/>
            </p:cNvSpPr>
            <p:nvPr/>
          </p:nvSpPr>
          <p:spPr bwMode="auto">
            <a:xfrm>
              <a:off x="4479925" y="29527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2" name="Oval 82"/>
            <p:cNvSpPr>
              <a:spLocks noChangeArrowheads="1"/>
            </p:cNvSpPr>
            <p:nvPr/>
          </p:nvSpPr>
          <p:spPr bwMode="auto">
            <a:xfrm>
              <a:off x="4479925" y="31432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3" name="Oval 83"/>
            <p:cNvSpPr>
              <a:spLocks noChangeArrowheads="1"/>
            </p:cNvSpPr>
            <p:nvPr/>
          </p:nvSpPr>
          <p:spPr bwMode="auto">
            <a:xfrm>
              <a:off x="4479925" y="33734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4" name="Oval 84"/>
            <p:cNvSpPr>
              <a:spLocks noChangeArrowheads="1"/>
            </p:cNvSpPr>
            <p:nvPr/>
          </p:nvSpPr>
          <p:spPr bwMode="auto">
            <a:xfrm>
              <a:off x="4479925" y="3635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5" name="Oval 85"/>
            <p:cNvSpPr>
              <a:spLocks noChangeArrowheads="1"/>
            </p:cNvSpPr>
            <p:nvPr/>
          </p:nvSpPr>
          <p:spPr bwMode="auto">
            <a:xfrm>
              <a:off x="4479925" y="3967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6" name="Oval 86"/>
            <p:cNvSpPr>
              <a:spLocks noChangeArrowheads="1"/>
            </p:cNvSpPr>
            <p:nvPr/>
          </p:nvSpPr>
          <p:spPr bwMode="auto">
            <a:xfrm>
              <a:off x="4167188" y="14970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7" name="Oval 87"/>
            <p:cNvSpPr>
              <a:spLocks noChangeArrowheads="1"/>
            </p:cNvSpPr>
            <p:nvPr/>
          </p:nvSpPr>
          <p:spPr bwMode="auto">
            <a:xfrm>
              <a:off x="4167188" y="17811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8" name="Oval 88"/>
            <p:cNvSpPr>
              <a:spLocks noChangeArrowheads="1"/>
            </p:cNvSpPr>
            <p:nvPr/>
          </p:nvSpPr>
          <p:spPr bwMode="auto">
            <a:xfrm>
              <a:off x="4167188" y="19954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9" name="Oval 89"/>
            <p:cNvSpPr>
              <a:spLocks noChangeArrowheads="1"/>
            </p:cNvSpPr>
            <p:nvPr/>
          </p:nvSpPr>
          <p:spPr bwMode="auto">
            <a:xfrm>
              <a:off x="4167188" y="21748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0" name="Oval 90"/>
            <p:cNvSpPr>
              <a:spLocks noChangeArrowheads="1"/>
            </p:cNvSpPr>
            <p:nvPr/>
          </p:nvSpPr>
          <p:spPr bwMode="auto">
            <a:xfrm>
              <a:off x="4167188" y="233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1" name="Oval 91"/>
            <p:cNvSpPr>
              <a:spLocks noChangeArrowheads="1"/>
            </p:cNvSpPr>
            <p:nvPr/>
          </p:nvSpPr>
          <p:spPr bwMode="auto">
            <a:xfrm>
              <a:off x="4167188" y="2479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2" name="Oval 92"/>
            <p:cNvSpPr>
              <a:spLocks noChangeArrowheads="1"/>
            </p:cNvSpPr>
            <p:nvPr/>
          </p:nvSpPr>
          <p:spPr bwMode="auto">
            <a:xfrm>
              <a:off x="4167188"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3" name="Oval 93"/>
            <p:cNvSpPr>
              <a:spLocks noChangeArrowheads="1"/>
            </p:cNvSpPr>
            <p:nvPr/>
          </p:nvSpPr>
          <p:spPr bwMode="auto">
            <a:xfrm>
              <a:off x="4167188" y="27479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4" name="Oval 94"/>
            <p:cNvSpPr>
              <a:spLocks noChangeArrowheads="1"/>
            </p:cNvSpPr>
            <p:nvPr/>
          </p:nvSpPr>
          <p:spPr bwMode="auto">
            <a:xfrm>
              <a:off x="4167188" y="2874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5" name="Oval 95"/>
            <p:cNvSpPr>
              <a:spLocks noChangeArrowheads="1"/>
            </p:cNvSpPr>
            <p:nvPr/>
          </p:nvSpPr>
          <p:spPr bwMode="auto">
            <a:xfrm>
              <a:off x="4167188" y="31305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6" name="Oval 96"/>
            <p:cNvSpPr>
              <a:spLocks noChangeArrowheads="1"/>
            </p:cNvSpPr>
            <p:nvPr/>
          </p:nvSpPr>
          <p:spPr bwMode="auto">
            <a:xfrm>
              <a:off x="4167188" y="32607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7" name="Oval 97"/>
            <p:cNvSpPr>
              <a:spLocks noChangeArrowheads="1"/>
            </p:cNvSpPr>
            <p:nvPr/>
          </p:nvSpPr>
          <p:spPr bwMode="auto">
            <a:xfrm>
              <a:off x="4167188" y="3398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8" name="Oval 98"/>
            <p:cNvSpPr>
              <a:spLocks noChangeArrowheads="1"/>
            </p:cNvSpPr>
            <p:nvPr/>
          </p:nvSpPr>
          <p:spPr bwMode="auto">
            <a:xfrm>
              <a:off x="4167188" y="35464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9" name="Oval 99"/>
            <p:cNvSpPr>
              <a:spLocks noChangeArrowheads="1"/>
            </p:cNvSpPr>
            <p:nvPr/>
          </p:nvSpPr>
          <p:spPr bwMode="auto">
            <a:xfrm>
              <a:off x="4167188" y="35750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0" name="Oval 100"/>
            <p:cNvSpPr>
              <a:spLocks noChangeArrowheads="1"/>
            </p:cNvSpPr>
            <p:nvPr/>
          </p:nvSpPr>
          <p:spPr bwMode="auto">
            <a:xfrm>
              <a:off x="4167188" y="37020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1" name="Oval 101"/>
            <p:cNvSpPr>
              <a:spLocks noChangeArrowheads="1"/>
            </p:cNvSpPr>
            <p:nvPr/>
          </p:nvSpPr>
          <p:spPr bwMode="auto">
            <a:xfrm>
              <a:off x="4167188" y="3890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2" name="Oval 102"/>
            <p:cNvSpPr>
              <a:spLocks noChangeArrowheads="1"/>
            </p:cNvSpPr>
            <p:nvPr/>
          </p:nvSpPr>
          <p:spPr bwMode="auto">
            <a:xfrm>
              <a:off x="4167188" y="41052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3" name="Oval 103"/>
            <p:cNvSpPr>
              <a:spLocks noChangeArrowheads="1"/>
            </p:cNvSpPr>
            <p:nvPr/>
          </p:nvSpPr>
          <p:spPr bwMode="auto">
            <a:xfrm>
              <a:off x="4167188" y="4451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4" name="Oval 104"/>
            <p:cNvSpPr>
              <a:spLocks noChangeArrowheads="1"/>
            </p:cNvSpPr>
            <p:nvPr/>
          </p:nvSpPr>
          <p:spPr bwMode="auto">
            <a:xfrm>
              <a:off x="3876675" y="16129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5" name="Oval 105"/>
            <p:cNvSpPr>
              <a:spLocks noChangeArrowheads="1"/>
            </p:cNvSpPr>
            <p:nvPr/>
          </p:nvSpPr>
          <p:spPr bwMode="auto">
            <a:xfrm>
              <a:off x="3876675" y="1800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6" name="Oval 106"/>
            <p:cNvSpPr>
              <a:spLocks noChangeArrowheads="1"/>
            </p:cNvSpPr>
            <p:nvPr/>
          </p:nvSpPr>
          <p:spPr bwMode="auto">
            <a:xfrm>
              <a:off x="3876675" y="1952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7" name="Oval 107"/>
            <p:cNvSpPr>
              <a:spLocks noChangeArrowheads="1"/>
            </p:cNvSpPr>
            <p:nvPr/>
          </p:nvSpPr>
          <p:spPr bwMode="auto">
            <a:xfrm>
              <a:off x="3876675" y="2084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8" name="Oval 108"/>
            <p:cNvSpPr>
              <a:spLocks noChangeArrowheads="1"/>
            </p:cNvSpPr>
            <p:nvPr/>
          </p:nvSpPr>
          <p:spPr bwMode="auto">
            <a:xfrm>
              <a:off x="3876675" y="2201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9" name="Oval 109"/>
            <p:cNvSpPr>
              <a:spLocks noChangeArrowheads="1"/>
            </p:cNvSpPr>
            <p:nvPr/>
          </p:nvSpPr>
          <p:spPr bwMode="auto">
            <a:xfrm>
              <a:off x="3876675" y="230981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0" name="Oval 110"/>
            <p:cNvSpPr>
              <a:spLocks noChangeArrowheads="1"/>
            </p:cNvSpPr>
            <p:nvPr/>
          </p:nvSpPr>
          <p:spPr bwMode="auto">
            <a:xfrm>
              <a:off x="3876675" y="2409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1" name="Oval 111"/>
            <p:cNvSpPr>
              <a:spLocks noChangeArrowheads="1"/>
            </p:cNvSpPr>
            <p:nvPr/>
          </p:nvSpPr>
          <p:spPr bwMode="auto">
            <a:xfrm>
              <a:off x="387667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2" name="Oval 112"/>
            <p:cNvSpPr>
              <a:spLocks noChangeArrowheads="1"/>
            </p:cNvSpPr>
            <p:nvPr/>
          </p:nvSpPr>
          <p:spPr bwMode="auto">
            <a:xfrm>
              <a:off x="3876675" y="25939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3" name="Oval 113"/>
            <p:cNvSpPr>
              <a:spLocks noChangeArrowheads="1"/>
            </p:cNvSpPr>
            <p:nvPr/>
          </p:nvSpPr>
          <p:spPr bwMode="auto">
            <a:xfrm>
              <a:off x="3876675" y="26797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4" name="Oval 114"/>
            <p:cNvSpPr>
              <a:spLocks noChangeArrowheads="1"/>
            </p:cNvSpPr>
            <p:nvPr/>
          </p:nvSpPr>
          <p:spPr bwMode="auto">
            <a:xfrm>
              <a:off x="3876675" y="27638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5" name="Oval 115"/>
            <p:cNvSpPr>
              <a:spLocks noChangeArrowheads="1"/>
            </p:cNvSpPr>
            <p:nvPr/>
          </p:nvSpPr>
          <p:spPr bwMode="auto">
            <a:xfrm>
              <a:off x="3876675" y="2846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6" name="Oval 116"/>
            <p:cNvSpPr>
              <a:spLocks noChangeArrowheads="1"/>
            </p:cNvSpPr>
            <p:nvPr/>
          </p:nvSpPr>
          <p:spPr bwMode="auto">
            <a:xfrm>
              <a:off x="3876675" y="2925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7" name="Oval 117"/>
            <p:cNvSpPr>
              <a:spLocks noChangeArrowheads="1"/>
            </p:cNvSpPr>
            <p:nvPr/>
          </p:nvSpPr>
          <p:spPr bwMode="auto">
            <a:xfrm>
              <a:off x="3876675" y="3006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8" name="Oval 118"/>
            <p:cNvSpPr>
              <a:spLocks noChangeArrowheads="1"/>
            </p:cNvSpPr>
            <p:nvPr/>
          </p:nvSpPr>
          <p:spPr bwMode="auto">
            <a:xfrm>
              <a:off x="3876675" y="31654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9" name="Oval 119"/>
            <p:cNvSpPr>
              <a:spLocks noChangeArrowheads="1"/>
            </p:cNvSpPr>
            <p:nvPr/>
          </p:nvSpPr>
          <p:spPr bwMode="auto">
            <a:xfrm>
              <a:off x="3876675" y="3248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0" name="Oval 120"/>
            <p:cNvSpPr>
              <a:spLocks noChangeArrowheads="1"/>
            </p:cNvSpPr>
            <p:nvPr/>
          </p:nvSpPr>
          <p:spPr bwMode="auto">
            <a:xfrm>
              <a:off x="3876675" y="3328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1" name="Oval 121"/>
            <p:cNvSpPr>
              <a:spLocks noChangeArrowheads="1"/>
            </p:cNvSpPr>
            <p:nvPr/>
          </p:nvSpPr>
          <p:spPr bwMode="auto">
            <a:xfrm>
              <a:off x="3876675" y="34131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2" name="Oval 122"/>
            <p:cNvSpPr>
              <a:spLocks noChangeArrowheads="1"/>
            </p:cNvSpPr>
            <p:nvPr/>
          </p:nvSpPr>
          <p:spPr bwMode="auto">
            <a:xfrm>
              <a:off x="3876675" y="34448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3" name="Oval 123"/>
            <p:cNvSpPr>
              <a:spLocks noChangeArrowheads="1"/>
            </p:cNvSpPr>
            <p:nvPr/>
          </p:nvSpPr>
          <p:spPr bwMode="auto">
            <a:xfrm>
              <a:off x="3876675" y="3498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4" name="Oval 124"/>
            <p:cNvSpPr>
              <a:spLocks noChangeArrowheads="1"/>
            </p:cNvSpPr>
            <p:nvPr/>
          </p:nvSpPr>
          <p:spPr bwMode="auto">
            <a:xfrm>
              <a:off x="3876675" y="35893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5" name="Oval 125"/>
            <p:cNvSpPr>
              <a:spLocks noChangeArrowheads="1"/>
            </p:cNvSpPr>
            <p:nvPr/>
          </p:nvSpPr>
          <p:spPr bwMode="auto">
            <a:xfrm>
              <a:off x="3876675" y="36830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6" name="Oval 126"/>
            <p:cNvSpPr>
              <a:spLocks noChangeArrowheads="1"/>
            </p:cNvSpPr>
            <p:nvPr/>
          </p:nvSpPr>
          <p:spPr bwMode="auto">
            <a:xfrm>
              <a:off x="3876675" y="378301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7" name="Oval 127"/>
            <p:cNvSpPr>
              <a:spLocks noChangeArrowheads="1"/>
            </p:cNvSpPr>
            <p:nvPr/>
          </p:nvSpPr>
          <p:spPr bwMode="auto">
            <a:xfrm>
              <a:off x="3876675" y="3889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8" name="Oval 128"/>
            <p:cNvSpPr>
              <a:spLocks noChangeArrowheads="1"/>
            </p:cNvSpPr>
            <p:nvPr/>
          </p:nvSpPr>
          <p:spPr bwMode="auto">
            <a:xfrm>
              <a:off x="3876675" y="4006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9" name="Oval 129"/>
            <p:cNvSpPr>
              <a:spLocks noChangeArrowheads="1"/>
            </p:cNvSpPr>
            <p:nvPr/>
          </p:nvSpPr>
          <p:spPr bwMode="auto">
            <a:xfrm>
              <a:off x="3876675" y="42926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0" name="Oval 130"/>
            <p:cNvSpPr>
              <a:spLocks noChangeArrowheads="1"/>
            </p:cNvSpPr>
            <p:nvPr/>
          </p:nvSpPr>
          <p:spPr bwMode="auto">
            <a:xfrm>
              <a:off x="3876675" y="4479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1" name="Oval 131"/>
            <p:cNvSpPr>
              <a:spLocks noChangeArrowheads="1"/>
            </p:cNvSpPr>
            <p:nvPr/>
          </p:nvSpPr>
          <p:spPr bwMode="auto">
            <a:xfrm>
              <a:off x="3876675" y="47339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2" name="Oval 132"/>
            <p:cNvSpPr>
              <a:spLocks noChangeArrowheads="1"/>
            </p:cNvSpPr>
            <p:nvPr/>
          </p:nvSpPr>
          <p:spPr bwMode="auto">
            <a:xfrm>
              <a:off x="3590925" y="1717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3" name="Oval 133"/>
            <p:cNvSpPr>
              <a:spLocks noChangeArrowheads="1"/>
            </p:cNvSpPr>
            <p:nvPr/>
          </p:nvSpPr>
          <p:spPr bwMode="auto">
            <a:xfrm>
              <a:off x="3590925" y="19050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4" name="Oval 134"/>
            <p:cNvSpPr>
              <a:spLocks noChangeArrowheads="1"/>
            </p:cNvSpPr>
            <p:nvPr/>
          </p:nvSpPr>
          <p:spPr bwMode="auto">
            <a:xfrm>
              <a:off x="3590925" y="20589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5" name="Oval 135"/>
            <p:cNvSpPr>
              <a:spLocks noChangeArrowheads="1"/>
            </p:cNvSpPr>
            <p:nvPr/>
          </p:nvSpPr>
          <p:spPr bwMode="auto">
            <a:xfrm>
              <a:off x="3590925" y="2189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6" name="Oval 136"/>
            <p:cNvSpPr>
              <a:spLocks noChangeArrowheads="1"/>
            </p:cNvSpPr>
            <p:nvPr/>
          </p:nvSpPr>
          <p:spPr bwMode="auto">
            <a:xfrm>
              <a:off x="3590925" y="230822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7" name="Oval 137"/>
            <p:cNvSpPr>
              <a:spLocks noChangeArrowheads="1"/>
            </p:cNvSpPr>
            <p:nvPr/>
          </p:nvSpPr>
          <p:spPr bwMode="auto">
            <a:xfrm>
              <a:off x="3590925" y="24145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8" name="Oval 138"/>
            <p:cNvSpPr>
              <a:spLocks noChangeArrowheads="1"/>
            </p:cNvSpPr>
            <p:nvPr/>
          </p:nvSpPr>
          <p:spPr bwMode="auto">
            <a:xfrm>
              <a:off x="3590925" y="25146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9" name="Oval 139"/>
            <p:cNvSpPr>
              <a:spLocks noChangeArrowheads="1"/>
            </p:cNvSpPr>
            <p:nvPr/>
          </p:nvSpPr>
          <p:spPr bwMode="auto">
            <a:xfrm>
              <a:off x="3590925" y="26098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0" name="Oval 140"/>
            <p:cNvSpPr>
              <a:spLocks noChangeArrowheads="1"/>
            </p:cNvSpPr>
            <p:nvPr/>
          </p:nvSpPr>
          <p:spPr bwMode="auto">
            <a:xfrm>
              <a:off x="3590925" y="26987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1" name="Oval 141"/>
            <p:cNvSpPr>
              <a:spLocks noChangeArrowheads="1"/>
            </p:cNvSpPr>
            <p:nvPr/>
          </p:nvSpPr>
          <p:spPr bwMode="auto">
            <a:xfrm>
              <a:off x="3590925" y="27860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2" name="Oval 142"/>
            <p:cNvSpPr>
              <a:spLocks noChangeArrowheads="1"/>
            </p:cNvSpPr>
            <p:nvPr/>
          </p:nvSpPr>
          <p:spPr bwMode="auto">
            <a:xfrm>
              <a:off x="3590925" y="28686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3" name="Oval 143"/>
            <p:cNvSpPr>
              <a:spLocks noChangeArrowheads="1"/>
            </p:cNvSpPr>
            <p:nvPr/>
          </p:nvSpPr>
          <p:spPr bwMode="auto">
            <a:xfrm>
              <a:off x="3590925" y="2951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4" name="Oval 144"/>
            <p:cNvSpPr>
              <a:spLocks noChangeArrowheads="1"/>
            </p:cNvSpPr>
            <p:nvPr/>
          </p:nvSpPr>
          <p:spPr bwMode="auto">
            <a:xfrm>
              <a:off x="3590925" y="30305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5" name="Oval 145"/>
            <p:cNvSpPr>
              <a:spLocks noChangeArrowheads="1"/>
            </p:cNvSpPr>
            <p:nvPr/>
          </p:nvSpPr>
          <p:spPr bwMode="auto">
            <a:xfrm>
              <a:off x="3590925" y="31115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 name="Oval 146"/>
            <p:cNvSpPr>
              <a:spLocks noChangeArrowheads="1"/>
            </p:cNvSpPr>
            <p:nvPr/>
          </p:nvSpPr>
          <p:spPr bwMode="auto">
            <a:xfrm>
              <a:off x="3590925" y="3271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7" name="Oval 147"/>
            <p:cNvSpPr>
              <a:spLocks noChangeArrowheads="1"/>
            </p:cNvSpPr>
            <p:nvPr/>
          </p:nvSpPr>
          <p:spPr bwMode="auto">
            <a:xfrm>
              <a:off x="3590925" y="33512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8" name="Oval 148"/>
            <p:cNvSpPr>
              <a:spLocks noChangeArrowheads="1"/>
            </p:cNvSpPr>
            <p:nvPr/>
          </p:nvSpPr>
          <p:spPr bwMode="auto">
            <a:xfrm>
              <a:off x="3590925" y="34337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9" name="Oval 149"/>
            <p:cNvSpPr>
              <a:spLocks noChangeArrowheads="1"/>
            </p:cNvSpPr>
            <p:nvPr/>
          </p:nvSpPr>
          <p:spPr bwMode="auto">
            <a:xfrm>
              <a:off x="3590925" y="35179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0" name="Oval 150"/>
            <p:cNvSpPr>
              <a:spLocks noChangeArrowheads="1"/>
            </p:cNvSpPr>
            <p:nvPr/>
          </p:nvSpPr>
          <p:spPr bwMode="auto">
            <a:xfrm>
              <a:off x="3590925" y="35496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1" name="Oval 151"/>
            <p:cNvSpPr>
              <a:spLocks noChangeArrowheads="1"/>
            </p:cNvSpPr>
            <p:nvPr/>
          </p:nvSpPr>
          <p:spPr bwMode="auto">
            <a:xfrm>
              <a:off x="3590925" y="360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2" name="Oval 152"/>
            <p:cNvSpPr>
              <a:spLocks noChangeArrowheads="1"/>
            </p:cNvSpPr>
            <p:nvPr/>
          </p:nvSpPr>
          <p:spPr bwMode="auto">
            <a:xfrm>
              <a:off x="359092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3" name="Oval 153"/>
            <p:cNvSpPr>
              <a:spLocks noChangeArrowheads="1"/>
            </p:cNvSpPr>
            <p:nvPr/>
          </p:nvSpPr>
          <p:spPr bwMode="auto">
            <a:xfrm>
              <a:off x="3590925" y="37877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4" name="Oval 154"/>
            <p:cNvSpPr>
              <a:spLocks noChangeArrowheads="1"/>
            </p:cNvSpPr>
            <p:nvPr/>
          </p:nvSpPr>
          <p:spPr bwMode="auto">
            <a:xfrm>
              <a:off x="3590925" y="38877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5" name="Oval 155"/>
            <p:cNvSpPr>
              <a:spLocks noChangeArrowheads="1"/>
            </p:cNvSpPr>
            <p:nvPr/>
          </p:nvSpPr>
          <p:spPr bwMode="auto">
            <a:xfrm>
              <a:off x="3590925" y="39957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6" name="Oval 156"/>
            <p:cNvSpPr>
              <a:spLocks noChangeArrowheads="1"/>
            </p:cNvSpPr>
            <p:nvPr/>
          </p:nvSpPr>
          <p:spPr bwMode="auto">
            <a:xfrm>
              <a:off x="3590925" y="41132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7" name="Oval 157"/>
            <p:cNvSpPr>
              <a:spLocks noChangeArrowheads="1"/>
            </p:cNvSpPr>
            <p:nvPr/>
          </p:nvSpPr>
          <p:spPr bwMode="auto">
            <a:xfrm>
              <a:off x="3590925" y="43973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8" name="Oval 158"/>
            <p:cNvSpPr>
              <a:spLocks noChangeArrowheads="1"/>
            </p:cNvSpPr>
            <p:nvPr/>
          </p:nvSpPr>
          <p:spPr bwMode="auto">
            <a:xfrm>
              <a:off x="3590925" y="4584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9" name="Oval 159"/>
            <p:cNvSpPr>
              <a:spLocks noChangeArrowheads="1"/>
            </p:cNvSpPr>
            <p:nvPr/>
          </p:nvSpPr>
          <p:spPr bwMode="auto">
            <a:xfrm>
              <a:off x="3590925" y="4838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0" name="Oval 160"/>
            <p:cNvSpPr>
              <a:spLocks noChangeArrowheads="1"/>
            </p:cNvSpPr>
            <p:nvPr/>
          </p:nvSpPr>
          <p:spPr bwMode="auto">
            <a:xfrm>
              <a:off x="3300413" y="18176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1" name="Oval 161"/>
            <p:cNvSpPr>
              <a:spLocks noChangeArrowheads="1"/>
            </p:cNvSpPr>
            <p:nvPr/>
          </p:nvSpPr>
          <p:spPr bwMode="auto">
            <a:xfrm>
              <a:off x="3300413" y="21002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2" name="Oval 162"/>
            <p:cNvSpPr>
              <a:spLocks noChangeArrowheads="1"/>
            </p:cNvSpPr>
            <p:nvPr/>
          </p:nvSpPr>
          <p:spPr bwMode="auto">
            <a:xfrm>
              <a:off x="3300413" y="2316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3" name="Oval 163"/>
            <p:cNvSpPr>
              <a:spLocks noChangeArrowheads="1"/>
            </p:cNvSpPr>
            <p:nvPr/>
          </p:nvSpPr>
          <p:spPr bwMode="auto">
            <a:xfrm>
              <a:off x="3300413" y="249555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4" name="Oval 164"/>
            <p:cNvSpPr>
              <a:spLocks noChangeArrowheads="1"/>
            </p:cNvSpPr>
            <p:nvPr/>
          </p:nvSpPr>
          <p:spPr bwMode="auto">
            <a:xfrm>
              <a:off x="3300413" y="26543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5" name="Oval 165"/>
            <p:cNvSpPr>
              <a:spLocks noChangeArrowheads="1"/>
            </p:cNvSpPr>
            <p:nvPr/>
          </p:nvSpPr>
          <p:spPr bwMode="auto">
            <a:xfrm>
              <a:off x="3300413" y="2798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6" name="Oval 166"/>
            <p:cNvSpPr>
              <a:spLocks noChangeArrowheads="1"/>
            </p:cNvSpPr>
            <p:nvPr/>
          </p:nvSpPr>
          <p:spPr bwMode="auto">
            <a:xfrm>
              <a:off x="3300413" y="29368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7" name="Oval 167"/>
            <p:cNvSpPr>
              <a:spLocks noChangeArrowheads="1"/>
            </p:cNvSpPr>
            <p:nvPr/>
          </p:nvSpPr>
          <p:spPr bwMode="auto">
            <a:xfrm>
              <a:off x="3300413" y="30670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8" name="Oval 168"/>
            <p:cNvSpPr>
              <a:spLocks noChangeArrowheads="1"/>
            </p:cNvSpPr>
            <p:nvPr/>
          </p:nvSpPr>
          <p:spPr bwMode="auto">
            <a:xfrm>
              <a:off x="3300413" y="3194050"/>
              <a:ext cx="61913"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9" name="Oval 169"/>
            <p:cNvSpPr>
              <a:spLocks noChangeArrowheads="1"/>
            </p:cNvSpPr>
            <p:nvPr/>
          </p:nvSpPr>
          <p:spPr bwMode="auto">
            <a:xfrm>
              <a:off x="3300413" y="3451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0" name="Oval 170"/>
            <p:cNvSpPr>
              <a:spLocks noChangeArrowheads="1"/>
            </p:cNvSpPr>
            <p:nvPr/>
          </p:nvSpPr>
          <p:spPr bwMode="auto">
            <a:xfrm>
              <a:off x="3300413" y="35814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1" name="Oval 171"/>
            <p:cNvSpPr>
              <a:spLocks noChangeArrowheads="1"/>
            </p:cNvSpPr>
            <p:nvPr/>
          </p:nvSpPr>
          <p:spPr bwMode="auto">
            <a:xfrm>
              <a:off x="3300413" y="3717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2" name="Oval 172"/>
            <p:cNvSpPr>
              <a:spLocks noChangeArrowheads="1"/>
            </p:cNvSpPr>
            <p:nvPr/>
          </p:nvSpPr>
          <p:spPr bwMode="auto">
            <a:xfrm>
              <a:off x="3300413" y="38655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3" name="Oval 173"/>
            <p:cNvSpPr>
              <a:spLocks noChangeArrowheads="1"/>
            </p:cNvSpPr>
            <p:nvPr/>
          </p:nvSpPr>
          <p:spPr bwMode="auto">
            <a:xfrm>
              <a:off x="3300413" y="38941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4" name="Oval 174"/>
            <p:cNvSpPr>
              <a:spLocks noChangeArrowheads="1"/>
            </p:cNvSpPr>
            <p:nvPr/>
          </p:nvSpPr>
          <p:spPr bwMode="auto">
            <a:xfrm>
              <a:off x="3300413" y="4022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 name="Oval 175"/>
            <p:cNvSpPr>
              <a:spLocks noChangeArrowheads="1"/>
            </p:cNvSpPr>
            <p:nvPr/>
          </p:nvSpPr>
          <p:spPr bwMode="auto">
            <a:xfrm>
              <a:off x="3300413" y="42116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 name="Oval 176"/>
            <p:cNvSpPr>
              <a:spLocks noChangeArrowheads="1"/>
            </p:cNvSpPr>
            <p:nvPr/>
          </p:nvSpPr>
          <p:spPr bwMode="auto">
            <a:xfrm>
              <a:off x="3300413" y="44259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7" name="Oval 177"/>
            <p:cNvSpPr>
              <a:spLocks noChangeArrowheads="1"/>
            </p:cNvSpPr>
            <p:nvPr/>
          </p:nvSpPr>
          <p:spPr bwMode="auto">
            <a:xfrm>
              <a:off x="3300413" y="4772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8" name="Oval 178"/>
            <p:cNvSpPr>
              <a:spLocks noChangeArrowheads="1"/>
            </p:cNvSpPr>
            <p:nvPr/>
          </p:nvSpPr>
          <p:spPr bwMode="auto">
            <a:xfrm>
              <a:off x="2987675" y="2230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9" name="Oval 179"/>
            <p:cNvSpPr>
              <a:spLocks noChangeArrowheads="1"/>
            </p:cNvSpPr>
            <p:nvPr/>
          </p:nvSpPr>
          <p:spPr bwMode="auto">
            <a:xfrm>
              <a:off x="2987675" y="25606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0" name="Oval 180"/>
            <p:cNvSpPr>
              <a:spLocks noChangeArrowheads="1"/>
            </p:cNvSpPr>
            <p:nvPr/>
          </p:nvSpPr>
          <p:spPr bwMode="auto">
            <a:xfrm>
              <a:off x="2987675" y="2824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1" name="Oval 181"/>
            <p:cNvSpPr>
              <a:spLocks noChangeArrowheads="1"/>
            </p:cNvSpPr>
            <p:nvPr/>
          </p:nvSpPr>
          <p:spPr bwMode="auto">
            <a:xfrm>
              <a:off x="2987675" y="3054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2" name="Oval 182"/>
            <p:cNvSpPr>
              <a:spLocks noChangeArrowheads="1"/>
            </p:cNvSpPr>
            <p:nvPr/>
          </p:nvSpPr>
          <p:spPr bwMode="auto">
            <a:xfrm>
              <a:off x="2987675" y="32686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3" name="Oval 183"/>
            <p:cNvSpPr>
              <a:spLocks noChangeArrowheads="1"/>
            </p:cNvSpPr>
            <p:nvPr/>
          </p:nvSpPr>
          <p:spPr bwMode="auto">
            <a:xfrm>
              <a:off x="2987675" y="3502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4" name="Oval 184"/>
            <p:cNvSpPr>
              <a:spLocks noChangeArrowheads="1"/>
            </p:cNvSpPr>
            <p:nvPr/>
          </p:nvSpPr>
          <p:spPr bwMode="auto">
            <a:xfrm>
              <a:off x="298767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5" name="Oval 185"/>
            <p:cNvSpPr>
              <a:spLocks noChangeArrowheads="1"/>
            </p:cNvSpPr>
            <p:nvPr/>
          </p:nvSpPr>
          <p:spPr bwMode="auto">
            <a:xfrm>
              <a:off x="2987675" y="39243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6" name="Oval 186"/>
            <p:cNvSpPr>
              <a:spLocks noChangeArrowheads="1"/>
            </p:cNvSpPr>
            <p:nvPr/>
          </p:nvSpPr>
          <p:spPr bwMode="auto">
            <a:xfrm>
              <a:off x="2987675" y="41862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7" name="Oval 187"/>
            <p:cNvSpPr>
              <a:spLocks noChangeArrowheads="1"/>
            </p:cNvSpPr>
            <p:nvPr/>
          </p:nvSpPr>
          <p:spPr bwMode="auto">
            <a:xfrm>
              <a:off x="2987675" y="4516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8" name="Oval 188"/>
            <p:cNvSpPr>
              <a:spLocks noChangeArrowheads="1"/>
            </p:cNvSpPr>
            <p:nvPr/>
          </p:nvSpPr>
          <p:spPr bwMode="auto">
            <a:xfrm>
              <a:off x="2632075" y="2206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9" name="Oval 189"/>
            <p:cNvSpPr>
              <a:spLocks noChangeArrowheads="1"/>
            </p:cNvSpPr>
            <p:nvPr/>
          </p:nvSpPr>
          <p:spPr bwMode="auto">
            <a:xfrm>
              <a:off x="2632075" y="2846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0" name="Oval 190"/>
            <p:cNvSpPr>
              <a:spLocks noChangeArrowheads="1"/>
            </p:cNvSpPr>
            <p:nvPr/>
          </p:nvSpPr>
          <p:spPr bwMode="auto">
            <a:xfrm>
              <a:off x="2632075" y="3298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1" name="Oval 191"/>
            <p:cNvSpPr>
              <a:spLocks noChangeArrowheads="1"/>
            </p:cNvSpPr>
            <p:nvPr/>
          </p:nvSpPr>
          <p:spPr bwMode="auto">
            <a:xfrm>
              <a:off x="2632075" y="3725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2" name="Oval 192"/>
            <p:cNvSpPr>
              <a:spLocks noChangeArrowheads="1"/>
            </p:cNvSpPr>
            <p:nvPr/>
          </p:nvSpPr>
          <p:spPr bwMode="auto">
            <a:xfrm>
              <a:off x="2632075" y="41624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3" name="Oval 193"/>
            <p:cNvSpPr>
              <a:spLocks noChangeArrowheads="1"/>
            </p:cNvSpPr>
            <p:nvPr/>
          </p:nvSpPr>
          <p:spPr bwMode="auto">
            <a:xfrm>
              <a:off x="2632075" y="48037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4" name="Oval 194"/>
            <p:cNvSpPr>
              <a:spLocks noChangeArrowheads="1"/>
            </p:cNvSpPr>
            <p:nvPr/>
          </p:nvSpPr>
          <p:spPr bwMode="auto">
            <a:xfrm>
              <a:off x="2182813"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5" name="Oval 195"/>
            <p:cNvSpPr>
              <a:spLocks noChangeArrowheads="1"/>
            </p:cNvSpPr>
            <p:nvPr/>
          </p:nvSpPr>
          <p:spPr bwMode="auto">
            <a:xfrm>
              <a:off x="2182813" y="33655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6" name="Oval 196"/>
            <p:cNvSpPr>
              <a:spLocks noChangeArrowheads="1"/>
            </p:cNvSpPr>
            <p:nvPr/>
          </p:nvSpPr>
          <p:spPr bwMode="auto">
            <a:xfrm>
              <a:off x="2182813" y="39751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7" name="Oval 197"/>
            <p:cNvSpPr>
              <a:spLocks noChangeArrowheads="1"/>
            </p:cNvSpPr>
            <p:nvPr/>
          </p:nvSpPr>
          <p:spPr bwMode="auto">
            <a:xfrm>
              <a:off x="2182813" y="47244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8" name="Oval 198"/>
            <p:cNvSpPr>
              <a:spLocks noChangeArrowheads="1"/>
            </p:cNvSpPr>
            <p:nvPr/>
          </p:nvSpPr>
          <p:spPr bwMode="auto">
            <a:xfrm>
              <a:off x="1468438" y="33559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9" name="Oval 199"/>
            <p:cNvSpPr>
              <a:spLocks noChangeArrowheads="1"/>
            </p:cNvSpPr>
            <p:nvPr/>
          </p:nvSpPr>
          <p:spPr bwMode="auto">
            <a:xfrm>
              <a:off x="1468438" y="4511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50" name="Oval 200"/>
            <p:cNvSpPr>
              <a:spLocks noChangeArrowheads="1"/>
            </p:cNvSpPr>
            <p:nvPr/>
          </p:nvSpPr>
          <p:spPr bwMode="auto">
            <a:xfrm>
              <a:off x="5959475" y="2225675"/>
              <a:ext cx="139700" cy="139700"/>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1" name="Oval 201"/>
            <p:cNvSpPr>
              <a:spLocks noChangeArrowheads="1"/>
            </p:cNvSpPr>
            <p:nvPr/>
          </p:nvSpPr>
          <p:spPr bwMode="auto">
            <a:xfrm>
              <a:off x="5246688" y="2489200"/>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2" name="Oval 202"/>
            <p:cNvSpPr>
              <a:spLocks noChangeArrowheads="1"/>
            </p:cNvSpPr>
            <p:nvPr/>
          </p:nvSpPr>
          <p:spPr bwMode="auto">
            <a:xfrm>
              <a:off x="4797425" y="2657475"/>
              <a:ext cx="139700"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3" name="Oval 203"/>
            <p:cNvSpPr>
              <a:spLocks noChangeArrowheads="1"/>
            </p:cNvSpPr>
            <p:nvPr/>
          </p:nvSpPr>
          <p:spPr bwMode="auto">
            <a:xfrm>
              <a:off x="4441825" y="2789238"/>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4" name="Oval 204"/>
            <p:cNvSpPr>
              <a:spLocks noChangeArrowheads="1"/>
            </p:cNvSpPr>
            <p:nvPr/>
          </p:nvSpPr>
          <p:spPr bwMode="auto">
            <a:xfrm>
              <a:off x="4129088" y="2936875"/>
              <a:ext cx="139700" cy="139700"/>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17" name="Oval 206"/>
          <p:cNvSpPr>
            <a:spLocks noChangeArrowheads="1"/>
          </p:cNvSpPr>
          <p:nvPr/>
        </p:nvSpPr>
        <p:spPr bwMode="auto">
          <a:xfrm>
            <a:off x="3838575" y="3043238"/>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 name="Oval 207"/>
          <p:cNvSpPr>
            <a:spLocks noChangeArrowheads="1"/>
          </p:cNvSpPr>
          <p:nvPr/>
        </p:nvSpPr>
        <p:spPr bwMode="auto">
          <a:xfrm>
            <a:off x="3554413" y="3079750"/>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Oval 208"/>
          <p:cNvSpPr>
            <a:spLocks noChangeArrowheads="1"/>
          </p:cNvSpPr>
          <p:nvPr/>
        </p:nvSpPr>
        <p:spPr bwMode="auto">
          <a:xfrm>
            <a:off x="3262313" y="3184525"/>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Oval 209"/>
          <p:cNvSpPr>
            <a:spLocks noChangeArrowheads="1"/>
          </p:cNvSpPr>
          <p:nvPr/>
        </p:nvSpPr>
        <p:spPr bwMode="auto">
          <a:xfrm>
            <a:off x="2949575" y="3333750"/>
            <a:ext cx="139700"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Oval 210"/>
          <p:cNvSpPr>
            <a:spLocks noChangeArrowheads="1"/>
          </p:cNvSpPr>
          <p:nvPr/>
        </p:nvSpPr>
        <p:spPr bwMode="auto">
          <a:xfrm>
            <a:off x="2593975" y="3463925"/>
            <a:ext cx="138113" cy="139700"/>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Oval 211"/>
          <p:cNvSpPr>
            <a:spLocks noChangeArrowheads="1"/>
          </p:cNvSpPr>
          <p:nvPr/>
        </p:nvSpPr>
        <p:spPr bwMode="auto">
          <a:xfrm>
            <a:off x="2146300" y="3632200"/>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Oval 212"/>
          <p:cNvSpPr>
            <a:spLocks noChangeArrowheads="1"/>
          </p:cNvSpPr>
          <p:nvPr/>
        </p:nvSpPr>
        <p:spPr bwMode="auto">
          <a:xfrm>
            <a:off x="1431925" y="3895725"/>
            <a:ext cx="138113" cy="1381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Oval 215"/>
          <p:cNvSpPr>
            <a:spLocks noChangeArrowheads="1"/>
          </p:cNvSpPr>
          <p:nvPr/>
        </p:nvSpPr>
        <p:spPr bwMode="auto">
          <a:xfrm>
            <a:off x="4778375" y="2855913"/>
            <a:ext cx="176213" cy="177800"/>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256" name="Group 255"/>
          <p:cNvGrpSpPr/>
          <p:nvPr/>
        </p:nvGrpSpPr>
        <p:grpSpPr>
          <a:xfrm>
            <a:off x="318140" y="597695"/>
            <a:ext cx="3950716" cy="475437"/>
            <a:chOff x="4579938" y="4505325"/>
            <a:chExt cx="3950716" cy="475437"/>
          </a:xfrm>
          <a:effectLst/>
        </p:grpSpPr>
        <p:sp>
          <p:nvSpPr>
            <p:cNvPr id="61" name="Line 11"/>
            <p:cNvSpPr>
              <a:spLocks noChangeShapeType="1"/>
            </p:cNvSpPr>
            <p:nvPr/>
          </p:nvSpPr>
          <p:spPr bwMode="auto">
            <a:xfrm>
              <a:off x="6545263" y="466566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Rectangle 230"/>
            <p:cNvSpPr>
              <a:spLocks noChangeArrowheads="1"/>
            </p:cNvSpPr>
            <p:nvPr/>
          </p:nvSpPr>
          <p:spPr bwMode="auto">
            <a:xfrm>
              <a:off x="4879975" y="4505325"/>
              <a:ext cx="36506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latin typeface="Arial" panose="020B0604020202020204" pitchFamily="34" charset="0"/>
                </a:rPr>
                <a:t>Many individual offspring per parent</a:t>
              </a:r>
              <a:endParaRPr kumimoji="0" lang="en-GB" altLang="en-US" b="0" i="0" u="none" strike="noStrike" cap="none" normalizeH="0" baseline="0" dirty="0">
                <a:ln>
                  <a:noFill/>
                </a:ln>
                <a:solidFill>
                  <a:schemeClr val="tx1"/>
                </a:solidFill>
                <a:latin typeface="Arial" panose="020B0604020202020204" pitchFamily="34" charset="0"/>
              </a:endParaRPr>
            </a:p>
          </p:txBody>
        </p:sp>
        <p:sp>
          <p:nvSpPr>
            <p:cNvPr id="42" name="Oval 231"/>
            <p:cNvSpPr>
              <a:spLocks noChangeArrowheads="1"/>
            </p:cNvSpPr>
            <p:nvPr/>
          </p:nvSpPr>
          <p:spPr bwMode="auto">
            <a:xfrm>
              <a:off x="4579938" y="4575529"/>
              <a:ext cx="104775" cy="104775"/>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3" name="Rectangle 232"/>
            <p:cNvSpPr>
              <a:spLocks noChangeArrowheads="1"/>
            </p:cNvSpPr>
            <p:nvPr/>
          </p:nvSpPr>
          <p:spPr bwMode="auto">
            <a:xfrm>
              <a:off x="4879975" y="4703763"/>
              <a:ext cx="3522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FF"/>
                  </a:solidFill>
                  <a:latin typeface="Arial" panose="020B0604020202020204" pitchFamily="34" charset="0"/>
                </a:rPr>
                <a:t>Mean of many offspring per parent</a:t>
              </a:r>
            </a:p>
          </p:txBody>
        </p:sp>
        <p:sp>
          <p:nvSpPr>
            <p:cNvPr id="44" name="Oval 233"/>
            <p:cNvSpPr>
              <a:spLocks noChangeArrowheads="1"/>
            </p:cNvSpPr>
            <p:nvPr/>
          </p:nvSpPr>
          <p:spPr bwMode="auto">
            <a:xfrm>
              <a:off x="4579938" y="4815696"/>
              <a:ext cx="104775" cy="10636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graphicFrame>
        <p:nvGraphicFramePr>
          <p:cNvPr id="8" name="Tabelle 4"/>
          <p:cNvGraphicFramePr>
            <a:graphicFrameLocks noGrp="1"/>
          </p:cNvGraphicFramePr>
          <p:nvPr>
            <p:extLst>
              <p:ext uri="{D42A27DB-BD31-4B8C-83A1-F6EECF244321}">
                <p14:modId xmlns:p14="http://schemas.microsoft.com/office/powerpoint/2010/main" val="269681323"/>
              </p:ext>
            </p:extLst>
          </p:nvPr>
        </p:nvGraphicFramePr>
        <p:xfrm>
          <a:off x="6660000" y="1584000"/>
          <a:ext cx="3977006" cy="219456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1988503">
                  <a:extLst>
                    <a:ext uri="{9D8B030D-6E8A-4147-A177-3AD203B41FA5}">
                      <a16:colId xmlns:a16="http://schemas.microsoft.com/office/drawing/2014/main" val="20000"/>
                    </a:ext>
                  </a:extLst>
                </a:gridCol>
                <a:gridCol w="1988503">
                  <a:extLst>
                    <a:ext uri="{9D8B030D-6E8A-4147-A177-3AD203B41FA5}">
                      <a16:colId xmlns:a16="http://schemas.microsoft.com/office/drawing/2014/main" val="20001"/>
                    </a:ext>
                  </a:extLst>
                </a:gridCol>
              </a:tblGrid>
              <a:tr h="365834">
                <a:tc>
                  <a:txBody>
                    <a:bodyPr/>
                    <a:lstStyle/>
                    <a:p>
                      <a:pPr algn="ctr">
                        <a:spcAft>
                          <a:spcPts val="0"/>
                        </a:spcAft>
                      </a:pPr>
                      <a:r>
                        <a:rPr lang="en-GB" sz="1800" dirty="0">
                          <a:effectLst/>
                          <a:latin typeface="Arial" panose="020B0604020202020204" pitchFamily="34" charset="0"/>
                          <a:cs typeface="Arial" panose="020B0604020202020204" pitchFamily="34" charset="0"/>
                        </a:rPr>
                        <a:t>Relatives to be compared</a:t>
                      </a:r>
                      <a:endParaRPr lang="en-GB" sz="1800" dirty="0">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spcAft>
                          <a:spcPts val="0"/>
                        </a:spcAft>
                      </a:pPr>
                      <a:r>
                        <a:rPr lang="en-GB" sz="1800" dirty="0">
                          <a:effectLst/>
                          <a:latin typeface="Arial" panose="020B0604020202020204" pitchFamily="34" charset="0"/>
                          <a:cs typeface="Arial" panose="020B0604020202020204" pitchFamily="34" charset="0"/>
                        </a:rPr>
                        <a:t>Parents are not inbred</a:t>
                      </a:r>
                      <a:endParaRPr lang="en-GB" sz="1800" dirty="0">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27013">
                <a:tc rowSpan="2">
                  <a:txBody>
                    <a:bodyPr/>
                    <a:lstStyle/>
                    <a:p>
                      <a:pPr algn="ctr">
                        <a:spcAft>
                          <a:spcPts val="0"/>
                        </a:spcAft>
                      </a:pPr>
                      <a:r>
                        <a:rPr lang="en-GB" sz="1800" dirty="0">
                          <a:solidFill>
                            <a:schemeClr val="tx1"/>
                          </a:solidFill>
                          <a:effectLst/>
                          <a:latin typeface="Arial" panose="020B0604020202020204" pitchFamily="34" charset="0"/>
                          <a:cs typeface="Arial" panose="020B0604020202020204" pitchFamily="34" charset="0"/>
                        </a:rPr>
                        <a:t>Parent (N=1) vs. offspring (N=1)</a:t>
                      </a:r>
                      <a:endParaRPr lang="en-GB" sz="18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spcAft>
                          <a:spcPts val="0"/>
                        </a:spcAft>
                      </a:pPr>
                      <a:r>
                        <a:rPr lang="el-GR" sz="1800" dirty="0">
                          <a:solidFill>
                            <a:schemeClr val="tx1"/>
                          </a:solidFill>
                          <a:effectLst/>
                          <a:latin typeface="Arial" panose="020B0604020202020204" pitchFamily="34" charset="0"/>
                          <a:cs typeface="Arial" panose="020B0604020202020204" pitchFamily="34" charset="0"/>
                        </a:rPr>
                        <a:t>ω</a:t>
                      </a:r>
                      <a:r>
                        <a:rPr lang="de-DE" sz="1800" baseline="-25000" dirty="0">
                          <a:solidFill>
                            <a:schemeClr val="tx1"/>
                          </a:solidFill>
                          <a:effectLst/>
                          <a:latin typeface="Arial" panose="020B0604020202020204" pitchFamily="34" charset="0"/>
                          <a:cs typeface="Arial" panose="020B0604020202020204" pitchFamily="34" charset="0"/>
                        </a:rPr>
                        <a:t>PO</a:t>
                      </a:r>
                      <a:r>
                        <a:rPr lang="en-GB" sz="1800" dirty="0">
                          <a:solidFill>
                            <a:schemeClr val="tx1"/>
                          </a:solidFill>
                          <a:effectLst/>
                          <a:latin typeface="Arial" panose="020B0604020202020204" pitchFamily="34" charset="0"/>
                          <a:cs typeface="Arial" panose="020B0604020202020204" pitchFamily="34" charset="0"/>
                        </a:rPr>
                        <a:t> ≈  ½ σ²</a:t>
                      </a:r>
                      <a:r>
                        <a:rPr lang="en-GB" sz="1800" baseline="-25000" dirty="0">
                          <a:solidFill>
                            <a:schemeClr val="tx1"/>
                          </a:solidFill>
                          <a:effectLst/>
                          <a:latin typeface="Arial" panose="020B0604020202020204" pitchFamily="34" charset="0"/>
                          <a:cs typeface="Arial" panose="020B0604020202020204" pitchFamily="34" charset="0"/>
                        </a:rPr>
                        <a:t>A</a:t>
                      </a:r>
                      <a:endParaRPr lang="en-GB" sz="1800" baseline="-250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27557">
                <a:tc vMerge="1">
                  <a:txBody>
                    <a:bodyPr/>
                    <a:lstStyle/>
                    <a:p>
                      <a:endParaRPr lang="en-GB"/>
                    </a:p>
                  </a:txBody>
                  <a:tcPr/>
                </a:tc>
                <a:tc>
                  <a:txBody>
                    <a:bodyPr/>
                    <a:lstStyle/>
                    <a:p>
                      <a:pPr algn="ctr">
                        <a:spcAft>
                          <a:spcPts val="0"/>
                        </a:spcAft>
                      </a:pPr>
                      <a:r>
                        <a:rPr lang="en-GB" sz="1800" dirty="0" err="1">
                          <a:solidFill>
                            <a:schemeClr val="tx1"/>
                          </a:solidFill>
                          <a:effectLst/>
                          <a:latin typeface="Arial" panose="020B0604020202020204" pitchFamily="34" charset="0"/>
                          <a:cs typeface="Arial" panose="020B0604020202020204" pitchFamily="34" charset="0"/>
                        </a:rPr>
                        <a:t>b</a:t>
                      </a:r>
                      <a:r>
                        <a:rPr lang="en-GB" sz="1800" baseline="-25000" dirty="0" err="1">
                          <a:solidFill>
                            <a:schemeClr val="tx1"/>
                          </a:solidFill>
                          <a:effectLst/>
                          <a:latin typeface="Arial" panose="020B0604020202020204" pitchFamily="34" charset="0"/>
                          <a:cs typeface="Arial" panose="020B0604020202020204" pitchFamily="34" charset="0"/>
                        </a:rPr>
                        <a:t>PO</a:t>
                      </a:r>
                      <a:r>
                        <a:rPr lang="en-GB" sz="1800" baseline="-25000" dirty="0">
                          <a:solidFill>
                            <a:schemeClr val="tx1"/>
                          </a:solidFill>
                          <a:effectLst/>
                          <a:latin typeface="Arial" panose="020B0604020202020204" pitchFamily="34" charset="0"/>
                          <a:cs typeface="Arial" panose="020B0604020202020204" pitchFamily="34" charset="0"/>
                        </a:rPr>
                        <a:t> </a:t>
                      </a:r>
                      <a:r>
                        <a:rPr lang="en-GB" sz="1800" dirty="0">
                          <a:solidFill>
                            <a:schemeClr val="tx1"/>
                          </a:solidFill>
                          <a:effectLst/>
                          <a:latin typeface="Arial" panose="020B0604020202020204" pitchFamily="34" charset="0"/>
                          <a:cs typeface="Arial" panose="020B0604020202020204" pitchFamily="34" charset="0"/>
                        </a:rPr>
                        <a:t>≈  ½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err="1">
                          <a:solidFill>
                            <a:schemeClr val="tx1"/>
                          </a:solidFill>
                          <a:effectLst/>
                          <a:latin typeface="Arial" panose="020B0604020202020204" pitchFamily="34" charset="0"/>
                          <a:cs typeface="Arial" panose="020B0604020202020204" pitchFamily="34" charset="0"/>
                        </a:rPr>
                        <a:t>r</a:t>
                      </a:r>
                      <a:r>
                        <a:rPr lang="en-GB" sz="1800" baseline="-25000" dirty="0" err="1">
                          <a:solidFill>
                            <a:schemeClr val="tx1"/>
                          </a:solidFill>
                          <a:effectLst/>
                          <a:latin typeface="Arial" panose="020B0604020202020204" pitchFamily="34" charset="0"/>
                          <a:cs typeface="Arial" panose="020B0604020202020204" pitchFamily="34" charset="0"/>
                        </a:rPr>
                        <a:t>PO</a:t>
                      </a:r>
                      <a:r>
                        <a:rPr lang="en-GB" sz="1800" baseline="-25000" dirty="0">
                          <a:solidFill>
                            <a:schemeClr val="tx1"/>
                          </a:solidFill>
                          <a:effectLst/>
                          <a:latin typeface="Arial" panose="020B0604020202020204" pitchFamily="34" charset="0"/>
                          <a:cs typeface="Arial" panose="020B0604020202020204" pitchFamily="34" charset="0"/>
                        </a:rPr>
                        <a:t> </a:t>
                      </a:r>
                      <a:r>
                        <a:rPr lang="en-GB" sz="1800" dirty="0">
                          <a:solidFill>
                            <a:schemeClr val="tx1"/>
                          </a:solidFill>
                          <a:effectLst/>
                          <a:latin typeface="Arial" panose="020B0604020202020204" pitchFamily="34" charset="0"/>
                          <a:cs typeface="Arial" panose="020B0604020202020204" pitchFamily="34" charset="0"/>
                        </a:rPr>
                        <a:t>≈  ½ </a:t>
                      </a:r>
                      <a:endParaRPr lang="en-GB" sz="1800" dirty="0">
                        <a:solidFill>
                          <a:schemeClr val="tx1"/>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27557">
                <a:tc rowSpan="2">
                  <a:txBody>
                    <a:bodyPr/>
                    <a:lstStyle/>
                    <a:p>
                      <a:pPr algn="ctr">
                        <a:spcAft>
                          <a:spcPts val="0"/>
                        </a:spcAft>
                      </a:pPr>
                      <a:r>
                        <a:rPr lang="en-GB" sz="1800" dirty="0">
                          <a:solidFill>
                            <a:srgbClr val="0000FF"/>
                          </a:solidFill>
                          <a:effectLst/>
                          <a:latin typeface="Arial" panose="020B0604020202020204" pitchFamily="34" charset="0"/>
                          <a:cs typeface="Arial" panose="020B0604020202020204" pitchFamily="34" charset="0"/>
                        </a:rPr>
                        <a:t>Parent (N=1) vs. offspring (N=∞)</a:t>
                      </a:r>
                      <a:endParaRPr lang="en-GB" sz="1800" dirty="0">
                        <a:solidFill>
                          <a:srgbClr val="0000FF"/>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spcAft>
                          <a:spcPts val="0"/>
                        </a:spcAft>
                      </a:pPr>
                      <a:r>
                        <a:rPr lang="el-GR" sz="1800" dirty="0">
                          <a:solidFill>
                            <a:srgbClr val="0000FF"/>
                          </a:solidFill>
                          <a:effectLst/>
                          <a:latin typeface="Arial" panose="020B0604020202020204" pitchFamily="34" charset="0"/>
                          <a:cs typeface="Arial" panose="020B0604020202020204" pitchFamily="34" charset="0"/>
                        </a:rPr>
                        <a:t>ω</a:t>
                      </a:r>
                      <a:r>
                        <a:rPr lang="de-DE" sz="1800" baseline="-25000" dirty="0">
                          <a:solidFill>
                            <a:srgbClr val="0000FF"/>
                          </a:solidFill>
                          <a:effectLst/>
                          <a:latin typeface="Arial" panose="020B0604020202020204" pitchFamily="34" charset="0"/>
                          <a:cs typeface="Arial" panose="020B0604020202020204" pitchFamily="34" charset="0"/>
                        </a:rPr>
                        <a:t>PO</a:t>
                      </a:r>
                      <a:r>
                        <a:rPr lang="en-GB" sz="1800" dirty="0">
                          <a:solidFill>
                            <a:srgbClr val="0000FF"/>
                          </a:solidFill>
                          <a:effectLst/>
                          <a:latin typeface="Arial" panose="020B0604020202020204" pitchFamily="34" charset="0"/>
                          <a:cs typeface="Arial" panose="020B0604020202020204" pitchFamily="34" charset="0"/>
                        </a:rPr>
                        <a:t> ≈  ½ σ²</a:t>
                      </a:r>
                      <a:r>
                        <a:rPr lang="en-GB" sz="1800" baseline="-25000" dirty="0">
                          <a:solidFill>
                            <a:srgbClr val="0000FF"/>
                          </a:solidFill>
                          <a:effectLst/>
                          <a:latin typeface="Arial" panose="020B0604020202020204" pitchFamily="34" charset="0"/>
                          <a:cs typeface="Arial" panose="020B0604020202020204" pitchFamily="34" charset="0"/>
                        </a:rPr>
                        <a:t>A</a:t>
                      </a:r>
                      <a:endParaRPr lang="en-GB" sz="1800" baseline="-25000" dirty="0">
                        <a:solidFill>
                          <a:srgbClr val="0000FF"/>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6477">
                <a:tc vMerge="1">
                  <a:txBody>
                    <a:bodyPr/>
                    <a:lstStyle/>
                    <a:p>
                      <a:endParaRPr lang="en-GB"/>
                    </a:p>
                  </a:txBody>
                  <a:tcPr/>
                </a:tc>
                <a:tc>
                  <a:txBody>
                    <a:bodyPr/>
                    <a:lstStyle/>
                    <a:p>
                      <a:pPr algn="ctr">
                        <a:spcAft>
                          <a:spcPts val="0"/>
                        </a:spcAft>
                      </a:pPr>
                      <a:r>
                        <a:rPr lang="en-GB" sz="1800" dirty="0" err="1">
                          <a:solidFill>
                            <a:srgbClr val="0000FF"/>
                          </a:solidFill>
                          <a:effectLst/>
                          <a:latin typeface="Arial" panose="020B0604020202020204" pitchFamily="34" charset="0"/>
                          <a:cs typeface="Arial" panose="020B0604020202020204" pitchFamily="34" charset="0"/>
                        </a:rPr>
                        <a:t>b</a:t>
                      </a:r>
                      <a:r>
                        <a:rPr lang="en-GB" sz="1800" baseline="-25000" dirty="0" err="1">
                          <a:solidFill>
                            <a:srgbClr val="0000FF"/>
                          </a:solidFill>
                          <a:effectLst/>
                          <a:latin typeface="Arial" panose="020B0604020202020204" pitchFamily="34" charset="0"/>
                          <a:cs typeface="Arial" panose="020B0604020202020204" pitchFamily="34" charset="0"/>
                        </a:rPr>
                        <a:t>PO</a:t>
                      </a:r>
                      <a:r>
                        <a:rPr lang="en-GB" sz="1800" baseline="-25000" dirty="0">
                          <a:solidFill>
                            <a:srgbClr val="0000FF"/>
                          </a:solidFill>
                          <a:effectLst/>
                          <a:latin typeface="Arial" panose="020B0604020202020204" pitchFamily="34" charset="0"/>
                          <a:cs typeface="Arial" panose="020B0604020202020204" pitchFamily="34" charset="0"/>
                        </a:rPr>
                        <a:t> </a:t>
                      </a:r>
                      <a:r>
                        <a:rPr lang="en-GB" sz="1800" dirty="0">
                          <a:solidFill>
                            <a:srgbClr val="0000FF"/>
                          </a:solidFill>
                          <a:effectLst/>
                          <a:latin typeface="Arial" panose="020B0604020202020204" pitchFamily="34" charset="0"/>
                          <a:cs typeface="Arial" panose="020B0604020202020204" pitchFamily="34" charset="0"/>
                        </a:rPr>
                        <a:t>≈  ½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err="1">
                          <a:solidFill>
                            <a:srgbClr val="0000FF"/>
                          </a:solidFill>
                          <a:effectLst/>
                          <a:latin typeface="Arial" panose="020B0604020202020204" pitchFamily="34" charset="0"/>
                          <a:cs typeface="Arial" panose="020B0604020202020204" pitchFamily="34" charset="0"/>
                        </a:rPr>
                        <a:t>r</a:t>
                      </a:r>
                      <a:r>
                        <a:rPr lang="en-GB" sz="1800" baseline="-25000" dirty="0" err="1">
                          <a:solidFill>
                            <a:srgbClr val="0000FF"/>
                          </a:solidFill>
                          <a:effectLst/>
                          <a:latin typeface="Arial" panose="020B0604020202020204" pitchFamily="34" charset="0"/>
                          <a:cs typeface="Arial" panose="020B0604020202020204" pitchFamily="34" charset="0"/>
                        </a:rPr>
                        <a:t>PO</a:t>
                      </a:r>
                      <a:r>
                        <a:rPr lang="en-GB" sz="1800" baseline="-25000" dirty="0">
                          <a:solidFill>
                            <a:srgbClr val="0000FF"/>
                          </a:solidFill>
                          <a:effectLst/>
                          <a:latin typeface="Arial" panose="020B0604020202020204" pitchFamily="34" charset="0"/>
                          <a:cs typeface="Arial" panose="020B0604020202020204" pitchFamily="34" charset="0"/>
                        </a:rPr>
                        <a:t> </a:t>
                      </a:r>
                      <a:r>
                        <a:rPr lang="en-GB" sz="1800" dirty="0">
                          <a:solidFill>
                            <a:srgbClr val="0000FF"/>
                          </a:solidFill>
                          <a:effectLst/>
                          <a:latin typeface="Arial" panose="020B0604020202020204" pitchFamily="34" charset="0"/>
                          <a:cs typeface="Arial" panose="020B0604020202020204" pitchFamily="34" charset="0"/>
                        </a:rPr>
                        <a:t>≈  1 </a:t>
                      </a:r>
                      <a:endParaRPr lang="en-GB" sz="1800" dirty="0">
                        <a:solidFill>
                          <a:srgbClr val="0000FF"/>
                        </a:solidFill>
                        <a:effectLst/>
                        <a:latin typeface="Arial" panose="020B0604020202020204" pitchFamily="34" charset="0"/>
                        <a:ea typeface="Times New Roman"/>
                        <a:cs typeface="Arial" panose="020B0604020202020204" pitchFamily="34"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65" name="TextBox 264"/>
          <p:cNvSpPr txBox="1"/>
          <p:nvPr/>
        </p:nvSpPr>
        <p:spPr>
          <a:xfrm>
            <a:off x="6630988" y="4545404"/>
            <a:ext cx="5513617"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See that regression and correlation are not same. Regression </a:t>
            </a:r>
            <a:r>
              <a:rPr lang="en-GB" dirty="0" err="1">
                <a:solidFill>
                  <a:srgbClr val="0000FF"/>
                </a:solidFill>
                <a:latin typeface="Arial" panose="020B0604020202020204" pitchFamily="34" charset="0"/>
                <a:cs typeface="Arial" panose="020B0604020202020204" pitchFamily="34" charset="0"/>
              </a:rPr>
              <a:t>b</a:t>
            </a:r>
            <a:r>
              <a:rPr lang="en-GB" baseline="-25000" dirty="0" err="1">
                <a:solidFill>
                  <a:srgbClr val="0000FF"/>
                </a:solidFill>
                <a:latin typeface="Arial" panose="020B0604020202020204" pitchFamily="34" charset="0"/>
                <a:cs typeface="Arial" panose="020B0604020202020204" pitchFamily="34" charset="0"/>
              </a:rPr>
              <a:t>PO</a:t>
            </a:r>
            <a:r>
              <a:rPr lang="en-GB" baseline="-25000" dirty="0">
                <a:solidFill>
                  <a:srgbClr val="0000FF"/>
                </a:solidFill>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  ½.</a:t>
            </a:r>
          </a:p>
        </p:txBody>
      </p:sp>
      <p:sp>
        <p:nvSpPr>
          <p:cNvPr id="2" name="TextBox 1"/>
          <p:cNvSpPr txBox="1"/>
          <p:nvPr/>
        </p:nvSpPr>
        <p:spPr>
          <a:xfrm>
            <a:off x="61636" y="5875001"/>
            <a:ext cx="12075077"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0"/>
            <a:r>
              <a:rPr lang="en-GB" dirty="0" err="1">
                <a:solidFill>
                  <a:srgbClr val="0000FF"/>
                </a:solidFill>
                <a:latin typeface="Arial" panose="020B0604020202020204" pitchFamily="34" charset="0"/>
                <a:cs typeface="Arial" panose="020B0604020202020204" pitchFamily="34" charset="0"/>
              </a:rPr>
              <a:t>b</a:t>
            </a:r>
            <a:r>
              <a:rPr lang="en-GB" baseline="-25000" dirty="0" err="1">
                <a:solidFill>
                  <a:srgbClr val="0000FF"/>
                </a:solidFill>
                <a:latin typeface="Arial" panose="020B0604020202020204" pitchFamily="34" charset="0"/>
                <a:cs typeface="Arial" panose="020B0604020202020204" pitchFamily="34" charset="0"/>
              </a:rPr>
              <a:t>PO</a:t>
            </a:r>
            <a:r>
              <a:rPr lang="en-GB" baseline="-25000" dirty="0">
                <a:solidFill>
                  <a:srgbClr val="0000FF"/>
                </a:solidFill>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 </a:t>
            </a:r>
            <a:r>
              <a:rPr lang="en-GB" dirty="0" err="1">
                <a:solidFill>
                  <a:srgbClr val="0000FF"/>
                </a:solidFill>
                <a:latin typeface="Arial" panose="020B0604020202020204" pitchFamily="34" charset="0"/>
                <a:cs typeface="Arial" panose="020B0604020202020204" pitchFamily="34" charset="0"/>
              </a:rPr>
              <a:t>r</a:t>
            </a:r>
            <a:r>
              <a:rPr lang="en-GB" baseline="-25000" dirty="0" err="1">
                <a:solidFill>
                  <a:srgbClr val="0000FF"/>
                </a:solidFill>
                <a:latin typeface="Arial" panose="020B0604020202020204" pitchFamily="34" charset="0"/>
                <a:cs typeface="Arial" panose="020B0604020202020204" pitchFamily="34" charset="0"/>
              </a:rPr>
              <a:t>PO</a:t>
            </a:r>
            <a:r>
              <a:rPr lang="en-GB" dirty="0">
                <a:solidFill>
                  <a:srgbClr val="0000FF"/>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This is because the variance from </a:t>
            </a:r>
            <a:r>
              <a:rPr lang="en-GB" dirty="0">
                <a:latin typeface="Arial" panose="020B0604020202020204" pitchFamily="34" charset="0"/>
                <a:cs typeface="Arial" panose="020B0604020202020204" pitchFamily="34" charset="0"/>
              </a:rPr>
              <a:t>segregation inside each HS-family </a:t>
            </a:r>
            <a:r>
              <a:rPr lang="en-GB" dirty="0">
                <a:solidFill>
                  <a:schemeClr val="tx1">
                    <a:lumMod val="50000"/>
                    <a:lumOff val="50000"/>
                  </a:schemeClr>
                </a:solidFill>
                <a:latin typeface="Arial" panose="020B0604020202020204" pitchFamily="34" charset="0"/>
                <a:cs typeface="Arial" panose="020B0604020202020204" pitchFamily="34" charset="0"/>
              </a:rPr>
              <a:t>of daughters per mother is missing; a HS family </a:t>
            </a:r>
            <a:r>
              <a:rPr lang="en-GB" dirty="0">
                <a:latin typeface="Arial" panose="020B0604020202020204" pitchFamily="34" charset="0"/>
                <a:cs typeface="Arial" panose="020B0604020202020204" pitchFamily="34" charset="0"/>
              </a:rPr>
              <a:t>mean</a:t>
            </a:r>
            <a:r>
              <a:rPr lang="en-GB" dirty="0">
                <a:solidFill>
                  <a:schemeClr val="tx1">
                    <a:lumMod val="50000"/>
                    <a:lumOff val="50000"/>
                  </a:schemeClr>
                </a:solidFill>
                <a:latin typeface="Arial" panose="020B0604020202020204" pitchFamily="34" charset="0"/>
                <a:cs typeface="Arial" panose="020B0604020202020204" pitchFamily="34" charset="0"/>
              </a:rPr>
              <a:t> was formed (per family) from a very large number of daughters per mother. Without dominance (and without epistasis), mothers‘ genotypic values and their HS-daughters’ </a:t>
            </a:r>
            <a:r>
              <a:rPr lang="en-GB" dirty="0">
                <a:latin typeface="Arial" panose="020B0604020202020204" pitchFamily="34" charset="0"/>
                <a:cs typeface="Arial" panose="020B0604020202020204" pitchFamily="34" charset="0"/>
              </a:rPr>
              <a:t>means</a:t>
            </a:r>
            <a:r>
              <a:rPr lang="en-GB" dirty="0">
                <a:solidFill>
                  <a:schemeClr val="tx1">
                    <a:lumMod val="50000"/>
                    <a:lumOff val="50000"/>
                  </a:schemeClr>
                </a:solidFill>
                <a:latin typeface="Arial" panose="020B0604020202020204" pitchFamily="34" charset="0"/>
                <a:cs typeface="Arial" panose="020B0604020202020204" pitchFamily="34" charset="0"/>
              </a:rPr>
              <a:t> are </a:t>
            </a:r>
            <a:r>
              <a:rPr lang="en-GB" dirty="0">
                <a:solidFill>
                  <a:srgbClr val="0000FF"/>
                </a:solidFill>
                <a:latin typeface="Arial" panose="020B0604020202020204" pitchFamily="34" charset="0"/>
                <a:cs typeface="Arial" panose="020B0604020202020204" pitchFamily="34" charset="0"/>
              </a:rPr>
              <a:t>perfectly and linearly connected</a:t>
            </a:r>
            <a:r>
              <a:rPr lang="en-GB" dirty="0">
                <a:solidFill>
                  <a:schemeClr val="tx1">
                    <a:lumMod val="50000"/>
                    <a:lumOff val="50000"/>
                  </a:schemeClr>
                </a:solidFill>
                <a:latin typeface="Arial" panose="020B0604020202020204" pitchFamily="34" charset="0"/>
                <a:cs typeface="Arial" panose="020B0604020202020204" pitchFamily="34" charset="0"/>
              </a:rPr>
              <a:t>.</a:t>
            </a:r>
            <a:endParaRPr lang="en-GB" dirty="0">
              <a:solidFill>
                <a:schemeClr val="tx1">
                  <a:lumMod val="50000"/>
                  <a:lumOff val="50000"/>
                </a:schemeClr>
              </a:solidFill>
            </a:endParaRPr>
          </a:p>
        </p:txBody>
      </p:sp>
      <p:sp>
        <p:nvSpPr>
          <p:cNvPr id="59" name="Textfeld 5"/>
          <p:cNvSpPr txBox="1"/>
          <p:nvPr/>
        </p:nvSpPr>
        <p:spPr>
          <a:xfrm>
            <a:off x="11527367" y="115888"/>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8984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 Verbindung 7"/>
          <p:cNvCxnSpPr/>
          <p:nvPr/>
        </p:nvCxnSpPr>
        <p:spPr>
          <a:xfrm flipV="1">
            <a:off x="1495425" y="2286000"/>
            <a:ext cx="4549775" cy="1681163"/>
          </a:xfrm>
          <a:prstGeom prst="line">
            <a:avLst/>
          </a:prstGeom>
          <a:ln w="28575">
            <a:solidFill>
              <a:srgbClr val="843C0C"/>
            </a:solidFill>
            <a:prstDash val="dash"/>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feld 1"/>
          <p:cNvSpPr txBox="1">
            <a:spLocks noChangeArrowheads="1"/>
          </p:cNvSpPr>
          <p:nvPr/>
        </p:nvSpPr>
        <p:spPr bwMode="auto">
          <a:xfrm>
            <a:off x="3414713" y="5241925"/>
            <a:ext cx="1008062" cy="322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GB" altLang="en-US" sz="1500" dirty="0"/>
              <a:t>genotypic</a:t>
            </a:r>
          </a:p>
        </p:txBody>
      </p:sp>
      <p:sp>
        <p:nvSpPr>
          <p:cNvPr id="15" name="Textfeld 10"/>
          <p:cNvSpPr txBox="1">
            <a:spLocks noChangeArrowheads="1"/>
          </p:cNvSpPr>
          <p:nvPr/>
        </p:nvSpPr>
        <p:spPr bwMode="auto">
          <a:xfrm rot="16200000">
            <a:off x="126207" y="2728118"/>
            <a:ext cx="1079500" cy="322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GB" altLang="en-US" sz="1500" dirty="0"/>
              <a:t>genotypic</a:t>
            </a:r>
          </a:p>
        </p:txBody>
      </p:sp>
      <p:sp>
        <p:nvSpPr>
          <p:cNvPr id="5" name="TextBox 4"/>
          <p:cNvSpPr txBox="1"/>
          <p:nvPr/>
        </p:nvSpPr>
        <p:spPr>
          <a:xfrm>
            <a:off x="72000" y="36000"/>
            <a:ext cx="1200522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Parent-offspring (still Random Mating): Offspring individuals or Offspring-family means?</a:t>
            </a:r>
            <a:endParaRPr lang="en-GB" dirty="0"/>
          </a:p>
        </p:txBody>
      </p:sp>
      <p:sp>
        <p:nvSpPr>
          <p:cNvPr id="4" name="AutoShape 3"/>
          <p:cNvSpPr>
            <a:spLocks noChangeAspect="1" noChangeArrowheads="1" noTextEdit="1"/>
          </p:cNvSpPr>
          <p:nvPr/>
        </p:nvSpPr>
        <p:spPr bwMode="auto">
          <a:xfrm>
            <a:off x="107950" y="115888"/>
            <a:ext cx="7431088"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4" name="Oval 213"/>
          <p:cNvSpPr>
            <a:spLocks noChangeArrowheads="1"/>
          </p:cNvSpPr>
          <p:nvPr/>
        </p:nvSpPr>
        <p:spPr bwMode="auto">
          <a:xfrm>
            <a:off x="1412875" y="4454525"/>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Oval 214"/>
          <p:cNvSpPr>
            <a:spLocks noChangeArrowheads="1"/>
          </p:cNvSpPr>
          <p:nvPr/>
        </p:nvSpPr>
        <p:spPr bwMode="auto">
          <a:xfrm>
            <a:off x="3533775" y="4341813"/>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Oval 215"/>
          <p:cNvSpPr>
            <a:spLocks noChangeArrowheads="1"/>
          </p:cNvSpPr>
          <p:nvPr/>
        </p:nvSpPr>
        <p:spPr bwMode="auto">
          <a:xfrm>
            <a:off x="4778375" y="2855913"/>
            <a:ext cx="176213" cy="177800"/>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Oval 216"/>
          <p:cNvSpPr>
            <a:spLocks noChangeArrowheads="1"/>
          </p:cNvSpPr>
          <p:nvPr/>
        </p:nvSpPr>
        <p:spPr bwMode="auto">
          <a:xfrm>
            <a:off x="3243263" y="2438400"/>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Oval 217"/>
          <p:cNvSpPr>
            <a:spLocks noChangeArrowheads="1"/>
          </p:cNvSpPr>
          <p:nvPr/>
        </p:nvSpPr>
        <p:spPr bwMode="auto">
          <a:xfrm>
            <a:off x="3243263" y="3965575"/>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Oval 218"/>
          <p:cNvSpPr>
            <a:spLocks noChangeArrowheads="1"/>
          </p:cNvSpPr>
          <p:nvPr/>
        </p:nvSpPr>
        <p:spPr bwMode="auto">
          <a:xfrm>
            <a:off x="3243263" y="2743200"/>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Oval 219"/>
          <p:cNvSpPr>
            <a:spLocks noChangeArrowheads="1"/>
          </p:cNvSpPr>
          <p:nvPr/>
        </p:nvSpPr>
        <p:spPr bwMode="auto">
          <a:xfrm>
            <a:off x="4422775" y="3910013"/>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Oval 220"/>
          <p:cNvSpPr>
            <a:spLocks noChangeArrowheads="1"/>
          </p:cNvSpPr>
          <p:nvPr/>
        </p:nvSpPr>
        <p:spPr bwMode="auto">
          <a:xfrm>
            <a:off x="4110038" y="2119313"/>
            <a:ext cx="177800"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 name="Oval 221"/>
          <p:cNvSpPr>
            <a:spLocks noChangeArrowheads="1"/>
          </p:cNvSpPr>
          <p:nvPr/>
        </p:nvSpPr>
        <p:spPr bwMode="auto">
          <a:xfrm>
            <a:off x="2930525" y="2505075"/>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 name="Oval 222"/>
          <p:cNvSpPr>
            <a:spLocks noChangeArrowheads="1"/>
          </p:cNvSpPr>
          <p:nvPr/>
        </p:nvSpPr>
        <p:spPr bwMode="auto">
          <a:xfrm>
            <a:off x="4110038" y="3646488"/>
            <a:ext cx="177800"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 name="Oval 223"/>
          <p:cNvSpPr>
            <a:spLocks noChangeArrowheads="1"/>
          </p:cNvSpPr>
          <p:nvPr/>
        </p:nvSpPr>
        <p:spPr bwMode="auto">
          <a:xfrm>
            <a:off x="3819525" y="2536825"/>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 name="Oval 224"/>
          <p:cNvSpPr>
            <a:spLocks noChangeArrowheads="1"/>
          </p:cNvSpPr>
          <p:nvPr/>
        </p:nvSpPr>
        <p:spPr bwMode="auto">
          <a:xfrm>
            <a:off x="2930525" y="2767013"/>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 name="Oval 225"/>
          <p:cNvSpPr>
            <a:spLocks noChangeArrowheads="1"/>
          </p:cNvSpPr>
          <p:nvPr/>
        </p:nvSpPr>
        <p:spPr bwMode="auto">
          <a:xfrm>
            <a:off x="3819525" y="2254250"/>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 name="Oval 226"/>
          <p:cNvSpPr>
            <a:spLocks noChangeArrowheads="1"/>
          </p:cNvSpPr>
          <p:nvPr/>
        </p:nvSpPr>
        <p:spPr bwMode="auto">
          <a:xfrm>
            <a:off x="4110038" y="4394200"/>
            <a:ext cx="177800"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 name="Oval 227"/>
          <p:cNvSpPr>
            <a:spLocks noChangeArrowheads="1"/>
          </p:cNvSpPr>
          <p:nvPr/>
        </p:nvSpPr>
        <p:spPr bwMode="auto">
          <a:xfrm>
            <a:off x="4778375" y="1338263"/>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Oval 228"/>
          <p:cNvSpPr>
            <a:spLocks noChangeArrowheads="1"/>
          </p:cNvSpPr>
          <p:nvPr/>
        </p:nvSpPr>
        <p:spPr bwMode="auto">
          <a:xfrm>
            <a:off x="3243263" y="3394075"/>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 name="Line 11"/>
          <p:cNvSpPr>
            <a:spLocks noChangeShapeType="1"/>
          </p:cNvSpPr>
          <p:nvPr/>
        </p:nvSpPr>
        <p:spPr bwMode="auto">
          <a:xfrm>
            <a:off x="2283465" y="75803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 name="Rectangle 230"/>
          <p:cNvSpPr>
            <a:spLocks noChangeArrowheads="1"/>
          </p:cNvSpPr>
          <p:nvPr/>
        </p:nvSpPr>
        <p:spPr bwMode="auto">
          <a:xfrm>
            <a:off x="618177" y="597695"/>
            <a:ext cx="36506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Many individual offspring per parent</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2" name="Oval 231"/>
          <p:cNvSpPr>
            <a:spLocks noChangeArrowheads="1"/>
          </p:cNvSpPr>
          <p:nvPr/>
        </p:nvSpPr>
        <p:spPr bwMode="auto">
          <a:xfrm>
            <a:off x="318140" y="688712"/>
            <a:ext cx="104775" cy="104775"/>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 name="Rectangle 232"/>
          <p:cNvSpPr>
            <a:spLocks noChangeArrowheads="1"/>
          </p:cNvSpPr>
          <p:nvPr/>
        </p:nvSpPr>
        <p:spPr bwMode="auto">
          <a:xfrm>
            <a:off x="618177" y="620509"/>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5" name="Rectangle 234"/>
          <p:cNvSpPr>
            <a:spLocks noChangeArrowheads="1"/>
          </p:cNvSpPr>
          <p:nvPr/>
        </p:nvSpPr>
        <p:spPr bwMode="auto">
          <a:xfrm>
            <a:off x="618177" y="818946"/>
            <a:ext cx="37532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effectLst>
                  <a:outerShdw blurRad="38100" dist="38100" dir="2700000" algn="tl">
                    <a:srgbClr val="000000">
                      <a:alpha val="43137"/>
                    </a:srgbClr>
                  </a:outerShdw>
                </a:effectLst>
                <a:cs typeface="Arial" panose="020B0604020202020204" pitchFamily="34" charset="0"/>
              </a:rPr>
              <a:t>Some</a:t>
            </a:r>
            <a:r>
              <a:rPr kumimoji="0" lang="en-GB" altLang="en-US" b="0" i="0" u="none" strike="noStrike" cap="none" normalizeH="0" baseline="0" dirty="0">
                <a:ln>
                  <a:noFill/>
                </a:ln>
                <a:solidFill>
                  <a:srgbClr val="0000FF"/>
                </a:solidFill>
                <a:effectLst/>
                <a:cs typeface="Arial" panose="020B0604020202020204" pitchFamily="34" charset="0"/>
              </a:rPr>
              <a:t> </a:t>
            </a:r>
            <a:r>
              <a:rPr kumimoji="0" lang="en-GB" altLang="en-US" b="0" i="0" u="none" strike="noStrike" cap="none" normalizeH="0" baseline="0" dirty="0">
                <a:ln>
                  <a:noFill/>
                </a:ln>
                <a:solidFill>
                  <a:srgbClr val="0000FF"/>
                </a:solidFill>
                <a:effectLst>
                  <a:outerShdw blurRad="38100" dist="38100" dir="2700000" algn="tl">
                    <a:srgbClr val="000000">
                      <a:alpha val="43137"/>
                    </a:srgbClr>
                  </a:outerShdw>
                </a:effectLst>
                <a:cs typeface="Arial" panose="020B0604020202020204" pitchFamily="34" charset="0"/>
              </a:rPr>
              <a:t>random</a:t>
            </a:r>
            <a:r>
              <a:rPr kumimoji="0" lang="en-GB" altLang="en-US" b="0" i="0" u="none" strike="noStrike" cap="none" normalizeH="0" baseline="0" dirty="0">
                <a:ln>
                  <a:noFill/>
                </a:ln>
                <a:solidFill>
                  <a:srgbClr val="0000FF"/>
                </a:solidFill>
                <a:effectLst/>
                <a:cs typeface="Arial" panose="020B0604020202020204" pitchFamily="34" charset="0"/>
              </a:rPr>
              <a:t> mother-offspring pairs</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6" name="Oval 235"/>
          <p:cNvSpPr>
            <a:spLocks noChangeArrowheads="1"/>
          </p:cNvSpPr>
          <p:nvPr/>
        </p:nvSpPr>
        <p:spPr bwMode="auto">
          <a:xfrm>
            <a:off x="318140" y="932599"/>
            <a:ext cx="104775" cy="10636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 name="TextBox 1"/>
          <p:cNvSpPr txBox="1"/>
          <p:nvPr/>
        </p:nvSpPr>
        <p:spPr>
          <a:xfrm>
            <a:off x="6710363" y="2533822"/>
            <a:ext cx="5370565" cy="149271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regression as estimate of h² is, here, </a:t>
            </a:r>
            <a:r>
              <a:rPr lang="en-GB"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h²=0.5 </a:t>
            </a:r>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maximum-possible value</a:t>
            </a:r>
            <a:r>
              <a:rPr lang="en-GB" dirty="0">
                <a:latin typeface="Arial" panose="020B0604020202020204" pitchFamily="34" charset="0"/>
                <a:cs typeface="Arial" panose="020B0604020202020204" pitchFamily="34" charset="0"/>
              </a:rPr>
              <a:t>): (1) because we neglect dominance (and epistatic) variation and (2) because we deal with genotypic data instead of phenotypic data. Otherwise we expect here h²&lt;0.5</a:t>
            </a:r>
          </a:p>
        </p:txBody>
      </p:sp>
      <p:sp>
        <p:nvSpPr>
          <p:cNvPr id="6" name="TextBox 5"/>
          <p:cNvSpPr txBox="1"/>
          <p:nvPr/>
        </p:nvSpPr>
        <p:spPr>
          <a:xfrm>
            <a:off x="6718300" y="4072690"/>
            <a:ext cx="5370563"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en-US" dirty="0">
                <a:solidFill>
                  <a:schemeClr val="tx1">
                    <a:lumMod val="50000"/>
                    <a:lumOff val="50000"/>
                  </a:schemeClr>
                </a:solidFill>
                <a:latin typeface="Arial" panose="020B0604020202020204" pitchFamily="34" charset="0"/>
              </a:rPr>
              <a:t>Again: We do in reality not know neither mother's </a:t>
            </a:r>
            <a:r>
              <a:rPr lang="en-GB" altLang="en-US"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rPr>
              <a:t>genotypic v</a:t>
            </a:r>
            <a:r>
              <a:rPr lang="en-GB" altLang="en-US" dirty="0">
                <a:solidFill>
                  <a:schemeClr val="tx1">
                    <a:lumMod val="50000"/>
                    <a:lumOff val="50000"/>
                  </a:schemeClr>
                </a:solidFill>
                <a:latin typeface="Arial" panose="020B0604020202020204" pitchFamily="34" charset="0"/>
              </a:rPr>
              <a:t>alue nor daughter’s </a:t>
            </a:r>
            <a:r>
              <a:rPr lang="en-GB" altLang="en-US"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rPr>
              <a:t>genotypic </a:t>
            </a:r>
            <a:r>
              <a:rPr lang="en-GB" altLang="en-US" dirty="0">
                <a:solidFill>
                  <a:schemeClr val="tx1">
                    <a:lumMod val="50000"/>
                    <a:lumOff val="50000"/>
                  </a:schemeClr>
                </a:solidFill>
                <a:latin typeface="Arial" panose="020B0604020202020204" pitchFamily="34" charset="0"/>
              </a:rPr>
              <a:t>value.</a:t>
            </a:r>
            <a:endParaRPr lang="en-GB" dirty="0">
              <a:solidFill>
                <a:schemeClr val="tx1">
                  <a:lumMod val="50000"/>
                  <a:lumOff val="50000"/>
                </a:schemeClr>
              </a:solidFill>
            </a:endParaRPr>
          </a:p>
        </p:txBody>
      </p:sp>
      <p:grpSp>
        <p:nvGrpSpPr>
          <p:cNvPr id="8" name="Gruppieren 7">
            <a:extLst>
              <a:ext uri="{FF2B5EF4-FFF2-40B4-BE49-F238E27FC236}">
                <a16:creationId xmlns:a16="http://schemas.microsoft.com/office/drawing/2014/main" id="{04981289-3695-48A3-B9FF-EAA71EABD6B4}"/>
              </a:ext>
            </a:extLst>
          </p:cNvPr>
          <p:cNvGrpSpPr/>
          <p:nvPr/>
        </p:nvGrpSpPr>
        <p:grpSpPr>
          <a:xfrm>
            <a:off x="6710364" y="717317"/>
            <a:ext cx="5370564" cy="1754326"/>
            <a:chOff x="6710363" y="1061859"/>
            <a:chExt cx="5419566" cy="1754326"/>
          </a:xfrm>
        </p:grpSpPr>
        <p:sp>
          <p:nvSpPr>
            <p:cNvPr id="255" name="TextBox 254"/>
            <p:cNvSpPr txBox="1"/>
            <p:nvPr/>
          </p:nvSpPr>
          <p:spPr>
            <a:xfrm>
              <a:off x="6710363" y="1061859"/>
              <a:ext cx="5419566" cy="175432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Correlation should be r ≈ 0.5; and as well Regression should be b ≈ 0.5.</a:t>
              </a:r>
              <a:br>
                <a:rPr lang="en-GB" dirty="0">
                  <a:solidFill>
                    <a:srgbClr val="0000FF"/>
                  </a:solidFill>
                  <a:latin typeface="Arial" panose="020B0604020202020204" pitchFamily="34" charset="0"/>
                  <a:cs typeface="Arial" panose="020B0604020202020204" pitchFamily="34" charset="0"/>
                </a:rPr>
              </a:br>
              <a:r>
                <a:rPr lang="en-GB" dirty="0">
                  <a:solidFill>
                    <a:srgbClr val="0000FF"/>
                  </a:solidFill>
                  <a:latin typeface="Arial" panose="020B0604020202020204" pitchFamily="34" charset="0"/>
                  <a:cs typeface="Arial" panose="020B0604020202020204" pitchFamily="34" charset="0"/>
                </a:rPr>
                <a:t>Yet, in an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true-world</a:t>
              </a:r>
              <a:r>
                <a:rPr lang="en-GB" dirty="0">
                  <a:solidFill>
                    <a:srgbClr val="0000FF"/>
                  </a:solidFill>
                  <a:latin typeface="Arial" panose="020B0604020202020204" pitchFamily="34" charset="0"/>
                  <a:cs typeface="Arial" panose="020B0604020202020204" pitchFamily="34" charset="0"/>
                </a:rPr>
                <a:t> sample of mother-daughter pairs, r and b depend very much on the actual sample of mother and offspring individuals </a:t>
              </a:r>
              <a:r>
                <a:rPr lang="en-GB" dirty="0">
                  <a:solidFill>
                    <a:schemeClr val="tx1">
                      <a:lumMod val="50000"/>
                      <a:lumOff val="50000"/>
                    </a:schemeClr>
                  </a:solidFill>
                  <a:latin typeface="Arial" panose="020B0604020202020204" pitchFamily="34" charset="0"/>
                  <a:cs typeface="Arial" panose="020B0604020202020204" pitchFamily="34" charset="0"/>
                </a:rPr>
                <a:t>(we still deal with Genetic data; no error no </a:t>
              </a:r>
              <a:r>
                <a:rPr lang="en-GB" dirty="0" err="1">
                  <a:solidFill>
                    <a:schemeClr val="tx1">
                      <a:lumMod val="50000"/>
                      <a:lumOff val="50000"/>
                    </a:schemeClr>
                  </a:solidFill>
                  <a:latin typeface="Arial" panose="020B0604020202020204" pitchFamily="34" charset="0"/>
                  <a:cs typeface="Arial" panose="020B0604020202020204" pitchFamily="34" charset="0"/>
                </a:rPr>
                <a:t>GxE</a:t>
              </a:r>
              <a:r>
                <a:rPr lang="en-GB" dirty="0">
                  <a:solidFill>
                    <a:schemeClr val="tx1">
                      <a:lumMod val="50000"/>
                      <a:lumOff val="50000"/>
                    </a:schemeClr>
                  </a:solidFill>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a:t>
              </a:r>
            </a:p>
          </p:txBody>
        </p:sp>
        <p:sp>
          <p:nvSpPr>
            <p:cNvPr id="250" name="Oval 219">
              <a:extLst>
                <a:ext uri="{FF2B5EF4-FFF2-40B4-BE49-F238E27FC236}">
                  <a16:creationId xmlns:a16="http://schemas.microsoft.com/office/drawing/2014/main" id="{367BC8E1-E0F0-44B7-B4F0-F479AAE48D18}"/>
                </a:ext>
              </a:extLst>
            </p:cNvPr>
            <p:cNvSpPr>
              <a:spLocks noChangeArrowheads="1"/>
            </p:cNvSpPr>
            <p:nvPr/>
          </p:nvSpPr>
          <p:spPr bwMode="auto">
            <a:xfrm>
              <a:off x="6787378" y="1179153"/>
              <a:ext cx="176213" cy="176212"/>
            </a:xfrm>
            <a:prstGeom prst="ellipse">
              <a:avLst/>
            </a:pr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59" name="Textfeld 5"/>
          <p:cNvSpPr txBox="1"/>
          <p:nvPr/>
        </p:nvSpPr>
        <p:spPr>
          <a:xfrm>
            <a:off x="11457512" y="551949"/>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26</a:t>
            </a:fld>
            <a:endParaRPr lang="en-GB"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C9BD31E-D946-46BB-B31C-E3FBF593FA4D}"/>
              </a:ext>
            </a:extLst>
          </p:cNvPr>
          <p:cNvSpPr txBox="1"/>
          <p:nvPr/>
        </p:nvSpPr>
        <p:spPr>
          <a:xfrm>
            <a:off x="6710363" y="4777908"/>
            <a:ext cx="539432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We have seen earlier that the correlation coefficient between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phenotypic</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data of a set of genotypes, ...</a:t>
            </a:r>
            <a:endParaRPr lang="en-GB" dirty="0"/>
          </a:p>
        </p:txBody>
      </p:sp>
      <p:sp>
        <p:nvSpPr>
          <p:cNvPr id="9" name="Rectangle 8">
            <a:extLst>
              <a:ext uri="{FF2B5EF4-FFF2-40B4-BE49-F238E27FC236}">
                <a16:creationId xmlns:a16="http://schemas.microsoft.com/office/drawing/2014/main" id="{F4911A13-E527-4776-8214-D56EA974FF89}"/>
              </a:ext>
            </a:extLst>
          </p:cNvPr>
          <p:cNvSpPr/>
          <p:nvPr/>
        </p:nvSpPr>
        <p:spPr>
          <a:xfrm>
            <a:off x="3414713" y="5265737"/>
            <a:ext cx="1065211" cy="3222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70C6F478-5963-4972-9CEF-B89944641E3A}"/>
              </a:ext>
            </a:extLst>
          </p:cNvPr>
          <p:cNvGrpSpPr/>
          <p:nvPr/>
        </p:nvGrpSpPr>
        <p:grpSpPr>
          <a:xfrm>
            <a:off x="475925" y="993775"/>
            <a:ext cx="6155063" cy="4333077"/>
            <a:chOff x="475925" y="993775"/>
            <a:chExt cx="6155063" cy="4333077"/>
          </a:xfrm>
        </p:grpSpPr>
        <p:sp>
          <p:nvSpPr>
            <p:cNvPr id="55" name="Line 6"/>
            <p:cNvSpPr>
              <a:spLocks noChangeShapeType="1"/>
            </p:cNvSpPr>
            <p:nvPr/>
          </p:nvSpPr>
          <p:spPr bwMode="auto">
            <a:xfrm flipV="1">
              <a:off x="985838"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Line 7"/>
            <p:cNvSpPr>
              <a:spLocks noChangeShapeType="1"/>
            </p:cNvSpPr>
            <p:nvPr/>
          </p:nvSpPr>
          <p:spPr bwMode="auto">
            <a:xfrm flipV="1">
              <a:off x="6545263" y="1081088"/>
              <a:ext cx="0" cy="40973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7" name="Line 8"/>
            <p:cNvSpPr>
              <a:spLocks noChangeShapeType="1"/>
            </p:cNvSpPr>
            <p:nvPr/>
          </p:nvSpPr>
          <p:spPr bwMode="auto">
            <a:xfrm flipH="1">
              <a:off x="896938" y="51784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Line 9"/>
            <p:cNvSpPr>
              <a:spLocks noChangeShapeType="1"/>
            </p:cNvSpPr>
            <p:nvPr/>
          </p:nvSpPr>
          <p:spPr bwMode="auto">
            <a:xfrm>
              <a:off x="6545263" y="51784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0" name="Line 10"/>
            <p:cNvSpPr>
              <a:spLocks noChangeShapeType="1"/>
            </p:cNvSpPr>
            <p:nvPr/>
          </p:nvSpPr>
          <p:spPr bwMode="auto">
            <a:xfrm flipH="1">
              <a:off x="941388" y="46656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Line 12"/>
            <p:cNvSpPr>
              <a:spLocks noChangeShapeType="1"/>
            </p:cNvSpPr>
            <p:nvPr/>
          </p:nvSpPr>
          <p:spPr bwMode="auto">
            <a:xfrm flipH="1">
              <a:off x="896938" y="41544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Line 13"/>
            <p:cNvSpPr>
              <a:spLocks noChangeShapeType="1"/>
            </p:cNvSpPr>
            <p:nvPr/>
          </p:nvSpPr>
          <p:spPr bwMode="auto">
            <a:xfrm>
              <a:off x="6545263" y="41544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4" name="Line 14"/>
            <p:cNvSpPr>
              <a:spLocks noChangeShapeType="1"/>
            </p:cNvSpPr>
            <p:nvPr/>
          </p:nvSpPr>
          <p:spPr bwMode="auto">
            <a:xfrm flipH="1">
              <a:off x="941388" y="3641725"/>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15"/>
            <p:cNvSpPr>
              <a:spLocks noChangeShapeType="1"/>
            </p:cNvSpPr>
            <p:nvPr/>
          </p:nvSpPr>
          <p:spPr bwMode="auto">
            <a:xfrm>
              <a:off x="6545263" y="3641725"/>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6" name="Line 16"/>
            <p:cNvSpPr>
              <a:spLocks noChangeShapeType="1"/>
            </p:cNvSpPr>
            <p:nvPr/>
          </p:nvSpPr>
          <p:spPr bwMode="auto">
            <a:xfrm flipH="1">
              <a:off x="896938" y="3128963"/>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17"/>
            <p:cNvSpPr>
              <a:spLocks noChangeShapeType="1"/>
            </p:cNvSpPr>
            <p:nvPr/>
          </p:nvSpPr>
          <p:spPr bwMode="auto">
            <a:xfrm>
              <a:off x="6545263" y="3128963"/>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8" name="Line 18"/>
            <p:cNvSpPr>
              <a:spLocks noChangeShapeType="1"/>
            </p:cNvSpPr>
            <p:nvPr/>
          </p:nvSpPr>
          <p:spPr bwMode="auto">
            <a:xfrm flipH="1">
              <a:off x="941388" y="2617788"/>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19"/>
            <p:cNvSpPr>
              <a:spLocks noChangeShapeType="1"/>
            </p:cNvSpPr>
            <p:nvPr/>
          </p:nvSpPr>
          <p:spPr bwMode="auto">
            <a:xfrm>
              <a:off x="6545263" y="2617788"/>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0" name="Line 20"/>
            <p:cNvSpPr>
              <a:spLocks noChangeShapeType="1"/>
            </p:cNvSpPr>
            <p:nvPr/>
          </p:nvSpPr>
          <p:spPr bwMode="auto">
            <a:xfrm flipH="1">
              <a:off x="896938" y="2105025"/>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21"/>
            <p:cNvSpPr>
              <a:spLocks noChangeShapeType="1"/>
            </p:cNvSpPr>
            <p:nvPr/>
          </p:nvSpPr>
          <p:spPr bwMode="auto">
            <a:xfrm>
              <a:off x="6545263" y="2105025"/>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2" name="Line 22"/>
            <p:cNvSpPr>
              <a:spLocks noChangeShapeType="1"/>
            </p:cNvSpPr>
            <p:nvPr/>
          </p:nvSpPr>
          <p:spPr bwMode="auto">
            <a:xfrm flipH="1">
              <a:off x="941388" y="1592263"/>
              <a:ext cx="444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23"/>
            <p:cNvSpPr>
              <a:spLocks noChangeShapeType="1"/>
            </p:cNvSpPr>
            <p:nvPr/>
          </p:nvSpPr>
          <p:spPr bwMode="auto">
            <a:xfrm>
              <a:off x="6545263" y="1592263"/>
              <a:ext cx="428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4" name="Line 24"/>
            <p:cNvSpPr>
              <a:spLocks noChangeShapeType="1"/>
            </p:cNvSpPr>
            <p:nvPr/>
          </p:nvSpPr>
          <p:spPr bwMode="auto">
            <a:xfrm flipH="1">
              <a:off x="896938" y="1081088"/>
              <a:ext cx="889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25"/>
            <p:cNvSpPr>
              <a:spLocks noChangeShapeType="1"/>
            </p:cNvSpPr>
            <p:nvPr/>
          </p:nvSpPr>
          <p:spPr bwMode="auto">
            <a:xfrm>
              <a:off x="6545263" y="1081088"/>
              <a:ext cx="857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6" name="Rectangle 26"/>
            <p:cNvSpPr>
              <a:spLocks noChangeArrowheads="1"/>
            </p:cNvSpPr>
            <p:nvPr/>
          </p:nvSpPr>
          <p:spPr bwMode="auto">
            <a:xfrm rot="16200000">
              <a:off x="-772975" y="3003956"/>
              <a:ext cx="2774799"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Daughter's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7" name="Line 27"/>
            <p:cNvSpPr>
              <a:spLocks noChangeShapeType="1"/>
            </p:cNvSpPr>
            <p:nvPr/>
          </p:nvSpPr>
          <p:spPr bwMode="auto">
            <a:xfrm>
              <a:off x="985838" y="5178425"/>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28"/>
            <p:cNvSpPr>
              <a:spLocks noChangeShapeType="1"/>
            </p:cNvSpPr>
            <p:nvPr/>
          </p:nvSpPr>
          <p:spPr bwMode="auto">
            <a:xfrm>
              <a:off x="985838" y="1081088"/>
              <a:ext cx="555942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Line 29"/>
            <p:cNvSpPr>
              <a:spLocks noChangeShapeType="1"/>
            </p:cNvSpPr>
            <p:nvPr/>
          </p:nvSpPr>
          <p:spPr bwMode="auto">
            <a:xfrm>
              <a:off x="985838"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Line 30"/>
            <p:cNvSpPr>
              <a:spLocks noChangeShapeType="1"/>
            </p:cNvSpPr>
            <p:nvPr/>
          </p:nvSpPr>
          <p:spPr bwMode="auto">
            <a:xfrm flipV="1">
              <a:off x="985838"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Line 31"/>
            <p:cNvSpPr>
              <a:spLocks noChangeShapeType="1"/>
            </p:cNvSpPr>
            <p:nvPr/>
          </p:nvSpPr>
          <p:spPr bwMode="auto">
            <a:xfrm>
              <a:off x="13335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32"/>
            <p:cNvSpPr>
              <a:spLocks noChangeShapeType="1"/>
            </p:cNvSpPr>
            <p:nvPr/>
          </p:nvSpPr>
          <p:spPr bwMode="auto">
            <a:xfrm flipV="1">
              <a:off x="13335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33"/>
            <p:cNvSpPr>
              <a:spLocks noChangeShapeType="1"/>
            </p:cNvSpPr>
            <p:nvPr/>
          </p:nvSpPr>
          <p:spPr bwMode="auto">
            <a:xfrm>
              <a:off x="16811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Line 34"/>
            <p:cNvSpPr>
              <a:spLocks noChangeShapeType="1"/>
            </p:cNvSpPr>
            <p:nvPr/>
          </p:nvSpPr>
          <p:spPr bwMode="auto">
            <a:xfrm flipV="1">
              <a:off x="16811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35"/>
            <p:cNvSpPr>
              <a:spLocks noChangeShapeType="1"/>
            </p:cNvSpPr>
            <p:nvPr/>
          </p:nvSpPr>
          <p:spPr bwMode="auto">
            <a:xfrm>
              <a:off x="20272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36"/>
            <p:cNvSpPr>
              <a:spLocks noChangeShapeType="1"/>
            </p:cNvSpPr>
            <p:nvPr/>
          </p:nvSpPr>
          <p:spPr bwMode="auto">
            <a:xfrm flipV="1">
              <a:off x="20272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Line 37"/>
            <p:cNvSpPr>
              <a:spLocks noChangeShapeType="1"/>
            </p:cNvSpPr>
            <p:nvPr/>
          </p:nvSpPr>
          <p:spPr bwMode="auto">
            <a:xfrm>
              <a:off x="237490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38"/>
            <p:cNvSpPr>
              <a:spLocks noChangeShapeType="1"/>
            </p:cNvSpPr>
            <p:nvPr/>
          </p:nvSpPr>
          <p:spPr bwMode="auto">
            <a:xfrm flipV="1">
              <a:off x="237490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39"/>
            <p:cNvSpPr>
              <a:spLocks noChangeShapeType="1"/>
            </p:cNvSpPr>
            <p:nvPr/>
          </p:nvSpPr>
          <p:spPr bwMode="auto">
            <a:xfrm>
              <a:off x="272256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Line 40"/>
            <p:cNvSpPr>
              <a:spLocks noChangeShapeType="1"/>
            </p:cNvSpPr>
            <p:nvPr/>
          </p:nvSpPr>
          <p:spPr bwMode="auto">
            <a:xfrm flipV="1">
              <a:off x="272256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41"/>
            <p:cNvSpPr>
              <a:spLocks noChangeShapeType="1"/>
            </p:cNvSpPr>
            <p:nvPr/>
          </p:nvSpPr>
          <p:spPr bwMode="auto">
            <a:xfrm>
              <a:off x="307022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42"/>
            <p:cNvSpPr>
              <a:spLocks noChangeShapeType="1"/>
            </p:cNvSpPr>
            <p:nvPr/>
          </p:nvSpPr>
          <p:spPr bwMode="auto">
            <a:xfrm flipV="1">
              <a:off x="307022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Line 43"/>
            <p:cNvSpPr>
              <a:spLocks noChangeShapeType="1"/>
            </p:cNvSpPr>
            <p:nvPr/>
          </p:nvSpPr>
          <p:spPr bwMode="auto">
            <a:xfrm>
              <a:off x="341788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44"/>
            <p:cNvSpPr>
              <a:spLocks noChangeShapeType="1"/>
            </p:cNvSpPr>
            <p:nvPr/>
          </p:nvSpPr>
          <p:spPr bwMode="auto">
            <a:xfrm flipV="1">
              <a:off x="341788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45"/>
            <p:cNvSpPr>
              <a:spLocks noChangeShapeType="1"/>
            </p:cNvSpPr>
            <p:nvPr/>
          </p:nvSpPr>
          <p:spPr bwMode="auto">
            <a:xfrm>
              <a:off x="3765550"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Line 46"/>
            <p:cNvSpPr>
              <a:spLocks noChangeShapeType="1"/>
            </p:cNvSpPr>
            <p:nvPr/>
          </p:nvSpPr>
          <p:spPr bwMode="auto">
            <a:xfrm flipV="1">
              <a:off x="3765550"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7" name="Line 47"/>
            <p:cNvSpPr>
              <a:spLocks noChangeShapeType="1"/>
            </p:cNvSpPr>
            <p:nvPr/>
          </p:nvSpPr>
          <p:spPr bwMode="auto">
            <a:xfrm>
              <a:off x="4113213"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Line 48"/>
            <p:cNvSpPr>
              <a:spLocks noChangeShapeType="1"/>
            </p:cNvSpPr>
            <p:nvPr/>
          </p:nvSpPr>
          <p:spPr bwMode="auto">
            <a:xfrm flipV="1">
              <a:off x="4113213"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Line 49"/>
            <p:cNvSpPr>
              <a:spLocks noChangeShapeType="1"/>
            </p:cNvSpPr>
            <p:nvPr/>
          </p:nvSpPr>
          <p:spPr bwMode="auto">
            <a:xfrm>
              <a:off x="44608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Line 50"/>
            <p:cNvSpPr>
              <a:spLocks noChangeShapeType="1"/>
            </p:cNvSpPr>
            <p:nvPr/>
          </p:nvSpPr>
          <p:spPr bwMode="auto">
            <a:xfrm flipV="1">
              <a:off x="44608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Line 51"/>
            <p:cNvSpPr>
              <a:spLocks noChangeShapeType="1"/>
            </p:cNvSpPr>
            <p:nvPr/>
          </p:nvSpPr>
          <p:spPr bwMode="auto">
            <a:xfrm>
              <a:off x="480695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Line 52"/>
            <p:cNvSpPr>
              <a:spLocks noChangeShapeType="1"/>
            </p:cNvSpPr>
            <p:nvPr/>
          </p:nvSpPr>
          <p:spPr bwMode="auto">
            <a:xfrm flipV="1">
              <a:off x="480695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Line 53"/>
            <p:cNvSpPr>
              <a:spLocks noChangeShapeType="1"/>
            </p:cNvSpPr>
            <p:nvPr/>
          </p:nvSpPr>
          <p:spPr bwMode="auto">
            <a:xfrm>
              <a:off x="515461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Line 54"/>
            <p:cNvSpPr>
              <a:spLocks noChangeShapeType="1"/>
            </p:cNvSpPr>
            <p:nvPr/>
          </p:nvSpPr>
          <p:spPr bwMode="auto">
            <a:xfrm flipV="1">
              <a:off x="515461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55"/>
            <p:cNvSpPr>
              <a:spLocks noChangeShapeType="1"/>
            </p:cNvSpPr>
            <p:nvPr/>
          </p:nvSpPr>
          <p:spPr bwMode="auto">
            <a:xfrm>
              <a:off x="5502275"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Line 56"/>
            <p:cNvSpPr>
              <a:spLocks noChangeShapeType="1"/>
            </p:cNvSpPr>
            <p:nvPr/>
          </p:nvSpPr>
          <p:spPr bwMode="auto">
            <a:xfrm flipV="1">
              <a:off x="5502275"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Line 57"/>
            <p:cNvSpPr>
              <a:spLocks noChangeShapeType="1"/>
            </p:cNvSpPr>
            <p:nvPr/>
          </p:nvSpPr>
          <p:spPr bwMode="auto">
            <a:xfrm>
              <a:off x="5849938"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8" name="Line 58"/>
            <p:cNvSpPr>
              <a:spLocks noChangeShapeType="1"/>
            </p:cNvSpPr>
            <p:nvPr/>
          </p:nvSpPr>
          <p:spPr bwMode="auto">
            <a:xfrm flipV="1">
              <a:off x="5849938"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9" name="Line 59"/>
            <p:cNvSpPr>
              <a:spLocks noChangeShapeType="1"/>
            </p:cNvSpPr>
            <p:nvPr/>
          </p:nvSpPr>
          <p:spPr bwMode="auto">
            <a:xfrm>
              <a:off x="6197600" y="5178425"/>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0" name="Line 60"/>
            <p:cNvSpPr>
              <a:spLocks noChangeShapeType="1"/>
            </p:cNvSpPr>
            <p:nvPr/>
          </p:nvSpPr>
          <p:spPr bwMode="auto">
            <a:xfrm flipV="1">
              <a:off x="6197600" y="1036638"/>
              <a:ext cx="0" cy="4445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1" name="Line 61"/>
            <p:cNvSpPr>
              <a:spLocks noChangeShapeType="1"/>
            </p:cNvSpPr>
            <p:nvPr/>
          </p:nvSpPr>
          <p:spPr bwMode="auto">
            <a:xfrm>
              <a:off x="6545263" y="517842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Line 62"/>
            <p:cNvSpPr>
              <a:spLocks noChangeShapeType="1"/>
            </p:cNvSpPr>
            <p:nvPr/>
          </p:nvSpPr>
          <p:spPr bwMode="auto">
            <a:xfrm flipV="1">
              <a:off x="6545263" y="993775"/>
              <a:ext cx="0" cy="8731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4" name="Oval 64"/>
            <p:cNvSpPr>
              <a:spLocks noChangeArrowheads="1"/>
            </p:cNvSpPr>
            <p:nvPr/>
          </p:nvSpPr>
          <p:spPr bwMode="auto">
            <a:xfrm>
              <a:off x="5997575" y="16875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5" name="Oval 65"/>
            <p:cNvSpPr>
              <a:spLocks noChangeArrowheads="1"/>
            </p:cNvSpPr>
            <p:nvPr/>
          </p:nvSpPr>
          <p:spPr bwMode="auto">
            <a:xfrm>
              <a:off x="5997575" y="28432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6" name="Oval 66"/>
            <p:cNvSpPr>
              <a:spLocks noChangeArrowheads="1"/>
            </p:cNvSpPr>
            <p:nvPr/>
          </p:nvSpPr>
          <p:spPr bwMode="auto">
            <a:xfrm>
              <a:off x="5284788" y="14732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7" name="Oval 67"/>
            <p:cNvSpPr>
              <a:spLocks noChangeArrowheads="1"/>
            </p:cNvSpPr>
            <p:nvPr/>
          </p:nvSpPr>
          <p:spPr bwMode="auto">
            <a:xfrm>
              <a:off x="5284788" y="22225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8" name="Oval 68"/>
            <p:cNvSpPr>
              <a:spLocks noChangeArrowheads="1"/>
            </p:cNvSpPr>
            <p:nvPr/>
          </p:nvSpPr>
          <p:spPr bwMode="auto">
            <a:xfrm>
              <a:off x="5284788" y="28321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9" name="Oval 69"/>
            <p:cNvSpPr>
              <a:spLocks noChangeArrowheads="1"/>
            </p:cNvSpPr>
            <p:nvPr/>
          </p:nvSpPr>
          <p:spPr bwMode="auto">
            <a:xfrm>
              <a:off x="5284788" y="3582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0" name="Oval 70"/>
            <p:cNvSpPr>
              <a:spLocks noChangeArrowheads="1"/>
            </p:cNvSpPr>
            <p:nvPr/>
          </p:nvSpPr>
          <p:spPr bwMode="auto">
            <a:xfrm>
              <a:off x="4835525" y="13954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1" name="Oval 71"/>
            <p:cNvSpPr>
              <a:spLocks noChangeArrowheads="1"/>
            </p:cNvSpPr>
            <p:nvPr/>
          </p:nvSpPr>
          <p:spPr bwMode="auto">
            <a:xfrm>
              <a:off x="4835525" y="20351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2" name="Oval 72"/>
            <p:cNvSpPr>
              <a:spLocks noChangeArrowheads="1"/>
            </p:cNvSpPr>
            <p:nvPr/>
          </p:nvSpPr>
          <p:spPr bwMode="auto">
            <a:xfrm>
              <a:off x="4835525" y="2486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3" name="Oval 73"/>
            <p:cNvSpPr>
              <a:spLocks noChangeArrowheads="1"/>
            </p:cNvSpPr>
            <p:nvPr/>
          </p:nvSpPr>
          <p:spPr bwMode="auto">
            <a:xfrm>
              <a:off x="4835525" y="29130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4" name="Oval 74"/>
            <p:cNvSpPr>
              <a:spLocks noChangeArrowheads="1"/>
            </p:cNvSpPr>
            <p:nvPr/>
          </p:nvSpPr>
          <p:spPr bwMode="auto">
            <a:xfrm>
              <a:off x="4835525" y="3349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5" name="Oval 75"/>
            <p:cNvSpPr>
              <a:spLocks noChangeArrowheads="1"/>
            </p:cNvSpPr>
            <p:nvPr/>
          </p:nvSpPr>
          <p:spPr bwMode="auto">
            <a:xfrm>
              <a:off x="4835525" y="39909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6" name="Oval 76"/>
            <p:cNvSpPr>
              <a:spLocks noChangeArrowheads="1"/>
            </p:cNvSpPr>
            <p:nvPr/>
          </p:nvSpPr>
          <p:spPr bwMode="auto">
            <a:xfrm>
              <a:off x="4479925" y="16811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7" name="Oval 77"/>
            <p:cNvSpPr>
              <a:spLocks noChangeArrowheads="1"/>
            </p:cNvSpPr>
            <p:nvPr/>
          </p:nvSpPr>
          <p:spPr bwMode="auto">
            <a:xfrm>
              <a:off x="4479925" y="20113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8" name="Oval 78"/>
            <p:cNvSpPr>
              <a:spLocks noChangeArrowheads="1"/>
            </p:cNvSpPr>
            <p:nvPr/>
          </p:nvSpPr>
          <p:spPr bwMode="auto">
            <a:xfrm>
              <a:off x="4479925" y="22748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9" name="Oval 79"/>
            <p:cNvSpPr>
              <a:spLocks noChangeArrowheads="1"/>
            </p:cNvSpPr>
            <p:nvPr/>
          </p:nvSpPr>
          <p:spPr bwMode="auto">
            <a:xfrm>
              <a:off x="447992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0" name="Oval 80"/>
            <p:cNvSpPr>
              <a:spLocks noChangeArrowheads="1"/>
            </p:cNvSpPr>
            <p:nvPr/>
          </p:nvSpPr>
          <p:spPr bwMode="auto">
            <a:xfrm>
              <a:off x="4479925" y="2719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1" name="Oval 81"/>
            <p:cNvSpPr>
              <a:spLocks noChangeArrowheads="1"/>
            </p:cNvSpPr>
            <p:nvPr/>
          </p:nvSpPr>
          <p:spPr bwMode="auto">
            <a:xfrm>
              <a:off x="4479925" y="29527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2" name="Oval 82"/>
            <p:cNvSpPr>
              <a:spLocks noChangeArrowheads="1"/>
            </p:cNvSpPr>
            <p:nvPr/>
          </p:nvSpPr>
          <p:spPr bwMode="auto">
            <a:xfrm>
              <a:off x="4479925" y="31432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3" name="Oval 83"/>
            <p:cNvSpPr>
              <a:spLocks noChangeArrowheads="1"/>
            </p:cNvSpPr>
            <p:nvPr/>
          </p:nvSpPr>
          <p:spPr bwMode="auto">
            <a:xfrm>
              <a:off x="4479925" y="33734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4" name="Oval 84"/>
            <p:cNvSpPr>
              <a:spLocks noChangeArrowheads="1"/>
            </p:cNvSpPr>
            <p:nvPr/>
          </p:nvSpPr>
          <p:spPr bwMode="auto">
            <a:xfrm>
              <a:off x="4479925" y="3635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5" name="Oval 85"/>
            <p:cNvSpPr>
              <a:spLocks noChangeArrowheads="1"/>
            </p:cNvSpPr>
            <p:nvPr/>
          </p:nvSpPr>
          <p:spPr bwMode="auto">
            <a:xfrm>
              <a:off x="4479925" y="3967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6" name="Oval 86"/>
            <p:cNvSpPr>
              <a:spLocks noChangeArrowheads="1"/>
            </p:cNvSpPr>
            <p:nvPr/>
          </p:nvSpPr>
          <p:spPr bwMode="auto">
            <a:xfrm>
              <a:off x="4167188" y="14970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7" name="Oval 87"/>
            <p:cNvSpPr>
              <a:spLocks noChangeArrowheads="1"/>
            </p:cNvSpPr>
            <p:nvPr/>
          </p:nvSpPr>
          <p:spPr bwMode="auto">
            <a:xfrm>
              <a:off x="4167188" y="178117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8" name="Oval 88"/>
            <p:cNvSpPr>
              <a:spLocks noChangeArrowheads="1"/>
            </p:cNvSpPr>
            <p:nvPr/>
          </p:nvSpPr>
          <p:spPr bwMode="auto">
            <a:xfrm>
              <a:off x="4167188" y="19954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9" name="Oval 89"/>
            <p:cNvSpPr>
              <a:spLocks noChangeArrowheads="1"/>
            </p:cNvSpPr>
            <p:nvPr/>
          </p:nvSpPr>
          <p:spPr bwMode="auto">
            <a:xfrm>
              <a:off x="4167188" y="21748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0" name="Oval 90"/>
            <p:cNvSpPr>
              <a:spLocks noChangeArrowheads="1"/>
            </p:cNvSpPr>
            <p:nvPr/>
          </p:nvSpPr>
          <p:spPr bwMode="auto">
            <a:xfrm>
              <a:off x="4167188" y="233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1" name="Oval 91"/>
            <p:cNvSpPr>
              <a:spLocks noChangeArrowheads="1"/>
            </p:cNvSpPr>
            <p:nvPr/>
          </p:nvSpPr>
          <p:spPr bwMode="auto">
            <a:xfrm>
              <a:off x="4167188" y="2479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2" name="Oval 92"/>
            <p:cNvSpPr>
              <a:spLocks noChangeArrowheads="1"/>
            </p:cNvSpPr>
            <p:nvPr/>
          </p:nvSpPr>
          <p:spPr bwMode="auto">
            <a:xfrm>
              <a:off x="4167188"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3" name="Oval 93"/>
            <p:cNvSpPr>
              <a:spLocks noChangeArrowheads="1"/>
            </p:cNvSpPr>
            <p:nvPr/>
          </p:nvSpPr>
          <p:spPr bwMode="auto">
            <a:xfrm>
              <a:off x="4167188" y="27479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4" name="Oval 94"/>
            <p:cNvSpPr>
              <a:spLocks noChangeArrowheads="1"/>
            </p:cNvSpPr>
            <p:nvPr/>
          </p:nvSpPr>
          <p:spPr bwMode="auto">
            <a:xfrm>
              <a:off x="4167188" y="2874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5" name="Oval 95"/>
            <p:cNvSpPr>
              <a:spLocks noChangeArrowheads="1"/>
            </p:cNvSpPr>
            <p:nvPr/>
          </p:nvSpPr>
          <p:spPr bwMode="auto">
            <a:xfrm>
              <a:off x="4167188" y="31305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6" name="Oval 96"/>
            <p:cNvSpPr>
              <a:spLocks noChangeArrowheads="1"/>
            </p:cNvSpPr>
            <p:nvPr/>
          </p:nvSpPr>
          <p:spPr bwMode="auto">
            <a:xfrm>
              <a:off x="4167188" y="32607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7" name="Oval 97"/>
            <p:cNvSpPr>
              <a:spLocks noChangeArrowheads="1"/>
            </p:cNvSpPr>
            <p:nvPr/>
          </p:nvSpPr>
          <p:spPr bwMode="auto">
            <a:xfrm>
              <a:off x="4167188" y="3398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8" name="Oval 98"/>
            <p:cNvSpPr>
              <a:spLocks noChangeArrowheads="1"/>
            </p:cNvSpPr>
            <p:nvPr/>
          </p:nvSpPr>
          <p:spPr bwMode="auto">
            <a:xfrm>
              <a:off x="4167188" y="35464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9" name="Oval 99"/>
            <p:cNvSpPr>
              <a:spLocks noChangeArrowheads="1"/>
            </p:cNvSpPr>
            <p:nvPr/>
          </p:nvSpPr>
          <p:spPr bwMode="auto">
            <a:xfrm>
              <a:off x="4167188" y="35750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0" name="Oval 100"/>
            <p:cNvSpPr>
              <a:spLocks noChangeArrowheads="1"/>
            </p:cNvSpPr>
            <p:nvPr/>
          </p:nvSpPr>
          <p:spPr bwMode="auto">
            <a:xfrm>
              <a:off x="4167188" y="37020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1" name="Oval 101"/>
            <p:cNvSpPr>
              <a:spLocks noChangeArrowheads="1"/>
            </p:cNvSpPr>
            <p:nvPr/>
          </p:nvSpPr>
          <p:spPr bwMode="auto">
            <a:xfrm>
              <a:off x="4167188" y="38909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2" name="Oval 102"/>
            <p:cNvSpPr>
              <a:spLocks noChangeArrowheads="1"/>
            </p:cNvSpPr>
            <p:nvPr/>
          </p:nvSpPr>
          <p:spPr bwMode="auto">
            <a:xfrm>
              <a:off x="4167188" y="41052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3" name="Oval 103"/>
            <p:cNvSpPr>
              <a:spLocks noChangeArrowheads="1"/>
            </p:cNvSpPr>
            <p:nvPr/>
          </p:nvSpPr>
          <p:spPr bwMode="auto">
            <a:xfrm>
              <a:off x="4167188" y="4451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4" name="Oval 104"/>
            <p:cNvSpPr>
              <a:spLocks noChangeArrowheads="1"/>
            </p:cNvSpPr>
            <p:nvPr/>
          </p:nvSpPr>
          <p:spPr bwMode="auto">
            <a:xfrm>
              <a:off x="3876675" y="16129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5" name="Oval 105"/>
            <p:cNvSpPr>
              <a:spLocks noChangeArrowheads="1"/>
            </p:cNvSpPr>
            <p:nvPr/>
          </p:nvSpPr>
          <p:spPr bwMode="auto">
            <a:xfrm>
              <a:off x="3876675" y="1800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6" name="Oval 106"/>
            <p:cNvSpPr>
              <a:spLocks noChangeArrowheads="1"/>
            </p:cNvSpPr>
            <p:nvPr/>
          </p:nvSpPr>
          <p:spPr bwMode="auto">
            <a:xfrm>
              <a:off x="3876675" y="1952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7" name="Oval 107"/>
            <p:cNvSpPr>
              <a:spLocks noChangeArrowheads="1"/>
            </p:cNvSpPr>
            <p:nvPr/>
          </p:nvSpPr>
          <p:spPr bwMode="auto">
            <a:xfrm>
              <a:off x="3876675" y="2084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8" name="Oval 108"/>
            <p:cNvSpPr>
              <a:spLocks noChangeArrowheads="1"/>
            </p:cNvSpPr>
            <p:nvPr/>
          </p:nvSpPr>
          <p:spPr bwMode="auto">
            <a:xfrm>
              <a:off x="3876675" y="2201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59" name="Oval 109"/>
            <p:cNvSpPr>
              <a:spLocks noChangeArrowheads="1"/>
            </p:cNvSpPr>
            <p:nvPr/>
          </p:nvSpPr>
          <p:spPr bwMode="auto">
            <a:xfrm>
              <a:off x="3876675" y="230981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0" name="Oval 110"/>
            <p:cNvSpPr>
              <a:spLocks noChangeArrowheads="1"/>
            </p:cNvSpPr>
            <p:nvPr/>
          </p:nvSpPr>
          <p:spPr bwMode="auto">
            <a:xfrm>
              <a:off x="3876675" y="2409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1" name="Oval 111"/>
            <p:cNvSpPr>
              <a:spLocks noChangeArrowheads="1"/>
            </p:cNvSpPr>
            <p:nvPr/>
          </p:nvSpPr>
          <p:spPr bwMode="auto">
            <a:xfrm>
              <a:off x="3876675" y="25034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2" name="Oval 112"/>
            <p:cNvSpPr>
              <a:spLocks noChangeArrowheads="1"/>
            </p:cNvSpPr>
            <p:nvPr/>
          </p:nvSpPr>
          <p:spPr bwMode="auto">
            <a:xfrm>
              <a:off x="3876675" y="25939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3" name="Oval 113"/>
            <p:cNvSpPr>
              <a:spLocks noChangeArrowheads="1"/>
            </p:cNvSpPr>
            <p:nvPr/>
          </p:nvSpPr>
          <p:spPr bwMode="auto">
            <a:xfrm>
              <a:off x="3876675" y="26797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4" name="Oval 114"/>
            <p:cNvSpPr>
              <a:spLocks noChangeArrowheads="1"/>
            </p:cNvSpPr>
            <p:nvPr/>
          </p:nvSpPr>
          <p:spPr bwMode="auto">
            <a:xfrm>
              <a:off x="3876675" y="27638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5" name="Oval 115"/>
            <p:cNvSpPr>
              <a:spLocks noChangeArrowheads="1"/>
            </p:cNvSpPr>
            <p:nvPr/>
          </p:nvSpPr>
          <p:spPr bwMode="auto">
            <a:xfrm>
              <a:off x="3876675" y="28463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6" name="Oval 116"/>
            <p:cNvSpPr>
              <a:spLocks noChangeArrowheads="1"/>
            </p:cNvSpPr>
            <p:nvPr/>
          </p:nvSpPr>
          <p:spPr bwMode="auto">
            <a:xfrm>
              <a:off x="3876675" y="2925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7" name="Oval 117"/>
            <p:cNvSpPr>
              <a:spLocks noChangeArrowheads="1"/>
            </p:cNvSpPr>
            <p:nvPr/>
          </p:nvSpPr>
          <p:spPr bwMode="auto">
            <a:xfrm>
              <a:off x="3876675" y="3006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8" name="Oval 118"/>
            <p:cNvSpPr>
              <a:spLocks noChangeArrowheads="1"/>
            </p:cNvSpPr>
            <p:nvPr/>
          </p:nvSpPr>
          <p:spPr bwMode="auto">
            <a:xfrm>
              <a:off x="3876675" y="31654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9" name="Oval 119"/>
            <p:cNvSpPr>
              <a:spLocks noChangeArrowheads="1"/>
            </p:cNvSpPr>
            <p:nvPr/>
          </p:nvSpPr>
          <p:spPr bwMode="auto">
            <a:xfrm>
              <a:off x="3876675" y="3248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0" name="Oval 120"/>
            <p:cNvSpPr>
              <a:spLocks noChangeArrowheads="1"/>
            </p:cNvSpPr>
            <p:nvPr/>
          </p:nvSpPr>
          <p:spPr bwMode="auto">
            <a:xfrm>
              <a:off x="3876675" y="33289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1" name="Oval 121"/>
            <p:cNvSpPr>
              <a:spLocks noChangeArrowheads="1"/>
            </p:cNvSpPr>
            <p:nvPr/>
          </p:nvSpPr>
          <p:spPr bwMode="auto">
            <a:xfrm>
              <a:off x="3876675" y="34131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2" name="Oval 122"/>
            <p:cNvSpPr>
              <a:spLocks noChangeArrowheads="1"/>
            </p:cNvSpPr>
            <p:nvPr/>
          </p:nvSpPr>
          <p:spPr bwMode="auto">
            <a:xfrm>
              <a:off x="3876675" y="34448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3" name="Oval 123"/>
            <p:cNvSpPr>
              <a:spLocks noChangeArrowheads="1"/>
            </p:cNvSpPr>
            <p:nvPr/>
          </p:nvSpPr>
          <p:spPr bwMode="auto">
            <a:xfrm>
              <a:off x="3876675" y="3498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4" name="Oval 124"/>
            <p:cNvSpPr>
              <a:spLocks noChangeArrowheads="1"/>
            </p:cNvSpPr>
            <p:nvPr/>
          </p:nvSpPr>
          <p:spPr bwMode="auto">
            <a:xfrm>
              <a:off x="3876675" y="35893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5" name="Oval 125"/>
            <p:cNvSpPr>
              <a:spLocks noChangeArrowheads="1"/>
            </p:cNvSpPr>
            <p:nvPr/>
          </p:nvSpPr>
          <p:spPr bwMode="auto">
            <a:xfrm>
              <a:off x="3876675" y="368300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6" name="Oval 126"/>
            <p:cNvSpPr>
              <a:spLocks noChangeArrowheads="1"/>
            </p:cNvSpPr>
            <p:nvPr/>
          </p:nvSpPr>
          <p:spPr bwMode="auto">
            <a:xfrm>
              <a:off x="3876675" y="378301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7" name="Oval 127"/>
            <p:cNvSpPr>
              <a:spLocks noChangeArrowheads="1"/>
            </p:cNvSpPr>
            <p:nvPr/>
          </p:nvSpPr>
          <p:spPr bwMode="auto">
            <a:xfrm>
              <a:off x="3876675" y="388937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8" name="Oval 128"/>
            <p:cNvSpPr>
              <a:spLocks noChangeArrowheads="1"/>
            </p:cNvSpPr>
            <p:nvPr/>
          </p:nvSpPr>
          <p:spPr bwMode="auto">
            <a:xfrm>
              <a:off x="3876675" y="40068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79" name="Oval 129"/>
            <p:cNvSpPr>
              <a:spLocks noChangeArrowheads="1"/>
            </p:cNvSpPr>
            <p:nvPr/>
          </p:nvSpPr>
          <p:spPr bwMode="auto">
            <a:xfrm>
              <a:off x="3876675" y="42926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0" name="Oval 130"/>
            <p:cNvSpPr>
              <a:spLocks noChangeArrowheads="1"/>
            </p:cNvSpPr>
            <p:nvPr/>
          </p:nvSpPr>
          <p:spPr bwMode="auto">
            <a:xfrm>
              <a:off x="3876675" y="4479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1" name="Oval 131"/>
            <p:cNvSpPr>
              <a:spLocks noChangeArrowheads="1"/>
            </p:cNvSpPr>
            <p:nvPr/>
          </p:nvSpPr>
          <p:spPr bwMode="auto">
            <a:xfrm>
              <a:off x="3876675" y="47339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2" name="Oval 132"/>
            <p:cNvSpPr>
              <a:spLocks noChangeArrowheads="1"/>
            </p:cNvSpPr>
            <p:nvPr/>
          </p:nvSpPr>
          <p:spPr bwMode="auto">
            <a:xfrm>
              <a:off x="3590925" y="1717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3" name="Oval 133"/>
            <p:cNvSpPr>
              <a:spLocks noChangeArrowheads="1"/>
            </p:cNvSpPr>
            <p:nvPr/>
          </p:nvSpPr>
          <p:spPr bwMode="auto">
            <a:xfrm>
              <a:off x="3590925" y="19050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4" name="Oval 134"/>
            <p:cNvSpPr>
              <a:spLocks noChangeArrowheads="1"/>
            </p:cNvSpPr>
            <p:nvPr/>
          </p:nvSpPr>
          <p:spPr bwMode="auto">
            <a:xfrm>
              <a:off x="3590925" y="20589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5" name="Oval 135"/>
            <p:cNvSpPr>
              <a:spLocks noChangeArrowheads="1"/>
            </p:cNvSpPr>
            <p:nvPr/>
          </p:nvSpPr>
          <p:spPr bwMode="auto">
            <a:xfrm>
              <a:off x="3590925" y="2189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6" name="Oval 136"/>
            <p:cNvSpPr>
              <a:spLocks noChangeArrowheads="1"/>
            </p:cNvSpPr>
            <p:nvPr/>
          </p:nvSpPr>
          <p:spPr bwMode="auto">
            <a:xfrm>
              <a:off x="3590925" y="2308225"/>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7" name="Oval 137"/>
            <p:cNvSpPr>
              <a:spLocks noChangeArrowheads="1"/>
            </p:cNvSpPr>
            <p:nvPr/>
          </p:nvSpPr>
          <p:spPr bwMode="auto">
            <a:xfrm>
              <a:off x="3590925" y="241458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8" name="Oval 138"/>
            <p:cNvSpPr>
              <a:spLocks noChangeArrowheads="1"/>
            </p:cNvSpPr>
            <p:nvPr/>
          </p:nvSpPr>
          <p:spPr bwMode="auto">
            <a:xfrm>
              <a:off x="3590925" y="25146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89" name="Oval 139"/>
            <p:cNvSpPr>
              <a:spLocks noChangeArrowheads="1"/>
            </p:cNvSpPr>
            <p:nvPr/>
          </p:nvSpPr>
          <p:spPr bwMode="auto">
            <a:xfrm>
              <a:off x="3590925" y="26098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0" name="Oval 140"/>
            <p:cNvSpPr>
              <a:spLocks noChangeArrowheads="1"/>
            </p:cNvSpPr>
            <p:nvPr/>
          </p:nvSpPr>
          <p:spPr bwMode="auto">
            <a:xfrm>
              <a:off x="3590925" y="26987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1" name="Oval 141"/>
            <p:cNvSpPr>
              <a:spLocks noChangeArrowheads="1"/>
            </p:cNvSpPr>
            <p:nvPr/>
          </p:nvSpPr>
          <p:spPr bwMode="auto">
            <a:xfrm>
              <a:off x="3590925" y="278606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2" name="Oval 142"/>
            <p:cNvSpPr>
              <a:spLocks noChangeArrowheads="1"/>
            </p:cNvSpPr>
            <p:nvPr/>
          </p:nvSpPr>
          <p:spPr bwMode="auto">
            <a:xfrm>
              <a:off x="3590925" y="28686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3" name="Oval 143"/>
            <p:cNvSpPr>
              <a:spLocks noChangeArrowheads="1"/>
            </p:cNvSpPr>
            <p:nvPr/>
          </p:nvSpPr>
          <p:spPr bwMode="auto">
            <a:xfrm>
              <a:off x="3590925" y="2951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4" name="Oval 144"/>
            <p:cNvSpPr>
              <a:spLocks noChangeArrowheads="1"/>
            </p:cNvSpPr>
            <p:nvPr/>
          </p:nvSpPr>
          <p:spPr bwMode="auto">
            <a:xfrm>
              <a:off x="3590925" y="30305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5" name="Oval 145"/>
            <p:cNvSpPr>
              <a:spLocks noChangeArrowheads="1"/>
            </p:cNvSpPr>
            <p:nvPr/>
          </p:nvSpPr>
          <p:spPr bwMode="auto">
            <a:xfrm>
              <a:off x="3590925" y="31115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6" name="Oval 146"/>
            <p:cNvSpPr>
              <a:spLocks noChangeArrowheads="1"/>
            </p:cNvSpPr>
            <p:nvPr/>
          </p:nvSpPr>
          <p:spPr bwMode="auto">
            <a:xfrm>
              <a:off x="3590925" y="32718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7" name="Oval 147"/>
            <p:cNvSpPr>
              <a:spLocks noChangeArrowheads="1"/>
            </p:cNvSpPr>
            <p:nvPr/>
          </p:nvSpPr>
          <p:spPr bwMode="auto">
            <a:xfrm>
              <a:off x="3590925" y="335121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8" name="Oval 148"/>
            <p:cNvSpPr>
              <a:spLocks noChangeArrowheads="1"/>
            </p:cNvSpPr>
            <p:nvPr/>
          </p:nvSpPr>
          <p:spPr bwMode="auto">
            <a:xfrm>
              <a:off x="3590925" y="34337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9" name="Oval 149"/>
            <p:cNvSpPr>
              <a:spLocks noChangeArrowheads="1"/>
            </p:cNvSpPr>
            <p:nvPr/>
          </p:nvSpPr>
          <p:spPr bwMode="auto">
            <a:xfrm>
              <a:off x="3590925" y="35179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0" name="Oval 150"/>
            <p:cNvSpPr>
              <a:spLocks noChangeArrowheads="1"/>
            </p:cNvSpPr>
            <p:nvPr/>
          </p:nvSpPr>
          <p:spPr bwMode="auto">
            <a:xfrm>
              <a:off x="3590925" y="354965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1" name="Oval 151"/>
            <p:cNvSpPr>
              <a:spLocks noChangeArrowheads="1"/>
            </p:cNvSpPr>
            <p:nvPr/>
          </p:nvSpPr>
          <p:spPr bwMode="auto">
            <a:xfrm>
              <a:off x="3590925" y="36036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2" name="Oval 152"/>
            <p:cNvSpPr>
              <a:spLocks noChangeArrowheads="1"/>
            </p:cNvSpPr>
            <p:nvPr/>
          </p:nvSpPr>
          <p:spPr bwMode="auto">
            <a:xfrm>
              <a:off x="359092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3" name="Oval 153"/>
            <p:cNvSpPr>
              <a:spLocks noChangeArrowheads="1"/>
            </p:cNvSpPr>
            <p:nvPr/>
          </p:nvSpPr>
          <p:spPr bwMode="auto">
            <a:xfrm>
              <a:off x="3590925" y="37877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4" name="Oval 154"/>
            <p:cNvSpPr>
              <a:spLocks noChangeArrowheads="1"/>
            </p:cNvSpPr>
            <p:nvPr/>
          </p:nvSpPr>
          <p:spPr bwMode="auto">
            <a:xfrm>
              <a:off x="3590925" y="388778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5" name="Oval 155"/>
            <p:cNvSpPr>
              <a:spLocks noChangeArrowheads="1"/>
            </p:cNvSpPr>
            <p:nvPr/>
          </p:nvSpPr>
          <p:spPr bwMode="auto">
            <a:xfrm>
              <a:off x="3590925" y="39957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6" name="Oval 156"/>
            <p:cNvSpPr>
              <a:spLocks noChangeArrowheads="1"/>
            </p:cNvSpPr>
            <p:nvPr/>
          </p:nvSpPr>
          <p:spPr bwMode="auto">
            <a:xfrm>
              <a:off x="3590925" y="4113213"/>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7" name="Oval 157"/>
            <p:cNvSpPr>
              <a:spLocks noChangeArrowheads="1"/>
            </p:cNvSpPr>
            <p:nvPr/>
          </p:nvSpPr>
          <p:spPr bwMode="auto">
            <a:xfrm>
              <a:off x="3590925" y="43973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8" name="Oval 158"/>
            <p:cNvSpPr>
              <a:spLocks noChangeArrowheads="1"/>
            </p:cNvSpPr>
            <p:nvPr/>
          </p:nvSpPr>
          <p:spPr bwMode="auto">
            <a:xfrm>
              <a:off x="3590925" y="4584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09" name="Oval 159"/>
            <p:cNvSpPr>
              <a:spLocks noChangeArrowheads="1"/>
            </p:cNvSpPr>
            <p:nvPr/>
          </p:nvSpPr>
          <p:spPr bwMode="auto">
            <a:xfrm>
              <a:off x="3590925" y="48387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0" name="Oval 160"/>
            <p:cNvSpPr>
              <a:spLocks noChangeArrowheads="1"/>
            </p:cNvSpPr>
            <p:nvPr/>
          </p:nvSpPr>
          <p:spPr bwMode="auto">
            <a:xfrm>
              <a:off x="3300413" y="181768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1" name="Oval 161"/>
            <p:cNvSpPr>
              <a:spLocks noChangeArrowheads="1"/>
            </p:cNvSpPr>
            <p:nvPr/>
          </p:nvSpPr>
          <p:spPr bwMode="auto">
            <a:xfrm>
              <a:off x="3300413" y="21002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2" name="Oval 162"/>
            <p:cNvSpPr>
              <a:spLocks noChangeArrowheads="1"/>
            </p:cNvSpPr>
            <p:nvPr/>
          </p:nvSpPr>
          <p:spPr bwMode="auto">
            <a:xfrm>
              <a:off x="3300413" y="2316163"/>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3" name="Oval 163"/>
            <p:cNvSpPr>
              <a:spLocks noChangeArrowheads="1"/>
            </p:cNvSpPr>
            <p:nvPr/>
          </p:nvSpPr>
          <p:spPr bwMode="auto">
            <a:xfrm>
              <a:off x="3300413" y="249555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4" name="Oval 164"/>
            <p:cNvSpPr>
              <a:spLocks noChangeArrowheads="1"/>
            </p:cNvSpPr>
            <p:nvPr/>
          </p:nvSpPr>
          <p:spPr bwMode="auto">
            <a:xfrm>
              <a:off x="3300413" y="26543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5" name="Oval 165"/>
            <p:cNvSpPr>
              <a:spLocks noChangeArrowheads="1"/>
            </p:cNvSpPr>
            <p:nvPr/>
          </p:nvSpPr>
          <p:spPr bwMode="auto">
            <a:xfrm>
              <a:off x="3300413" y="27987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6" name="Oval 166"/>
            <p:cNvSpPr>
              <a:spLocks noChangeArrowheads="1"/>
            </p:cNvSpPr>
            <p:nvPr/>
          </p:nvSpPr>
          <p:spPr bwMode="auto">
            <a:xfrm>
              <a:off x="3300413" y="29368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7" name="Oval 167"/>
            <p:cNvSpPr>
              <a:spLocks noChangeArrowheads="1"/>
            </p:cNvSpPr>
            <p:nvPr/>
          </p:nvSpPr>
          <p:spPr bwMode="auto">
            <a:xfrm>
              <a:off x="3300413" y="30670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8" name="Oval 168"/>
            <p:cNvSpPr>
              <a:spLocks noChangeArrowheads="1"/>
            </p:cNvSpPr>
            <p:nvPr/>
          </p:nvSpPr>
          <p:spPr bwMode="auto">
            <a:xfrm>
              <a:off x="3300413" y="3194050"/>
              <a:ext cx="61913"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19" name="Oval 169"/>
            <p:cNvSpPr>
              <a:spLocks noChangeArrowheads="1"/>
            </p:cNvSpPr>
            <p:nvPr/>
          </p:nvSpPr>
          <p:spPr bwMode="auto">
            <a:xfrm>
              <a:off x="3300413" y="34512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0" name="Oval 170"/>
            <p:cNvSpPr>
              <a:spLocks noChangeArrowheads="1"/>
            </p:cNvSpPr>
            <p:nvPr/>
          </p:nvSpPr>
          <p:spPr bwMode="auto">
            <a:xfrm>
              <a:off x="3300413" y="3581400"/>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1" name="Oval 171"/>
            <p:cNvSpPr>
              <a:spLocks noChangeArrowheads="1"/>
            </p:cNvSpPr>
            <p:nvPr/>
          </p:nvSpPr>
          <p:spPr bwMode="auto">
            <a:xfrm>
              <a:off x="3300413" y="37179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2" name="Oval 172"/>
            <p:cNvSpPr>
              <a:spLocks noChangeArrowheads="1"/>
            </p:cNvSpPr>
            <p:nvPr/>
          </p:nvSpPr>
          <p:spPr bwMode="auto">
            <a:xfrm>
              <a:off x="3300413" y="38655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3" name="Oval 173"/>
            <p:cNvSpPr>
              <a:spLocks noChangeArrowheads="1"/>
            </p:cNvSpPr>
            <p:nvPr/>
          </p:nvSpPr>
          <p:spPr bwMode="auto">
            <a:xfrm>
              <a:off x="3300413" y="389413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4" name="Oval 174"/>
            <p:cNvSpPr>
              <a:spLocks noChangeArrowheads="1"/>
            </p:cNvSpPr>
            <p:nvPr/>
          </p:nvSpPr>
          <p:spPr bwMode="auto">
            <a:xfrm>
              <a:off x="3300413" y="40227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 name="Oval 175"/>
            <p:cNvSpPr>
              <a:spLocks noChangeArrowheads="1"/>
            </p:cNvSpPr>
            <p:nvPr/>
          </p:nvSpPr>
          <p:spPr bwMode="auto">
            <a:xfrm>
              <a:off x="3300413" y="4211638"/>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 name="Oval 176"/>
            <p:cNvSpPr>
              <a:spLocks noChangeArrowheads="1"/>
            </p:cNvSpPr>
            <p:nvPr/>
          </p:nvSpPr>
          <p:spPr bwMode="auto">
            <a:xfrm>
              <a:off x="3300413" y="4425950"/>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7" name="Oval 177"/>
            <p:cNvSpPr>
              <a:spLocks noChangeArrowheads="1"/>
            </p:cNvSpPr>
            <p:nvPr/>
          </p:nvSpPr>
          <p:spPr bwMode="auto">
            <a:xfrm>
              <a:off x="3300413" y="47720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8" name="Oval 178"/>
            <p:cNvSpPr>
              <a:spLocks noChangeArrowheads="1"/>
            </p:cNvSpPr>
            <p:nvPr/>
          </p:nvSpPr>
          <p:spPr bwMode="auto">
            <a:xfrm>
              <a:off x="2987675" y="2230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9" name="Oval 179"/>
            <p:cNvSpPr>
              <a:spLocks noChangeArrowheads="1"/>
            </p:cNvSpPr>
            <p:nvPr/>
          </p:nvSpPr>
          <p:spPr bwMode="auto">
            <a:xfrm>
              <a:off x="2987675" y="25606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0" name="Oval 180"/>
            <p:cNvSpPr>
              <a:spLocks noChangeArrowheads="1"/>
            </p:cNvSpPr>
            <p:nvPr/>
          </p:nvSpPr>
          <p:spPr bwMode="auto">
            <a:xfrm>
              <a:off x="2987675" y="28241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1" name="Oval 181"/>
            <p:cNvSpPr>
              <a:spLocks noChangeArrowheads="1"/>
            </p:cNvSpPr>
            <p:nvPr/>
          </p:nvSpPr>
          <p:spPr bwMode="auto">
            <a:xfrm>
              <a:off x="2987675" y="305435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2" name="Oval 182"/>
            <p:cNvSpPr>
              <a:spLocks noChangeArrowheads="1"/>
            </p:cNvSpPr>
            <p:nvPr/>
          </p:nvSpPr>
          <p:spPr bwMode="auto">
            <a:xfrm>
              <a:off x="2987675" y="3268663"/>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3" name="Oval 183"/>
            <p:cNvSpPr>
              <a:spLocks noChangeArrowheads="1"/>
            </p:cNvSpPr>
            <p:nvPr/>
          </p:nvSpPr>
          <p:spPr bwMode="auto">
            <a:xfrm>
              <a:off x="2987675" y="350202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4" name="Oval 184"/>
            <p:cNvSpPr>
              <a:spLocks noChangeArrowheads="1"/>
            </p:cNvSpPr>
            <p:nvPr/>
          </p:nvSpPr>
          <p:spPr bwMode="auto">
            <a:xfrm>
              <a:off x="2987675" y="3692525"/>
              <a:ext cx="63500" cy="65087"/>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5" name="Oval 185"/>
            <p:cNvSpPr>
              <a:spLocks noChangeArrowheads="1"/>
            </p:cNvSpPr>
            <p:nvPr/>
          </p:nvSpPr>
          <p:spPr bwMode="auto">
            <a:xfrm>
              <a:off x="2987675" y="39243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6" name="Oval 186"/>
            <p:cNvSpPr>
              <a:spLocks noChangeArrowheads="1"/>
            </p:cNvSpPr>
            <p:nvPr/>
          </p:nvSpPr>
          <p:spPr bwMode="auto">
            <a:xfrm>
              <a:off x="2987675" y="4186238"/>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7" name="Oval 187"/>
            <p:cNvSpPr>
              <a:spLocks noChangeArrowheads="1"/>
            </p:cNvSpPr>
            <p:nvPr/>
          </p:nvSpPr>
          <p:spPr bwMode="auto">
            <a:xfrm>
              <a:off x="2987675" y="4516438"/>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8" name="Oval 188"/>
            <p:cNvSpPr>
              <a:spLocks noChangeArrowheads="1"/>
            </p:cNvSpPr>
            <p:nvPr/>
          </p:nvSpPr>
          <p:spPr bwMode="auto">
            <a:xfrm>
              <a:off x="2632075" y="22066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39" name="Oval 189"/>
            <p:cNvSpPr>
              <a:spLocks noChangeArrowheads="1"/>
            </p:cNvSpPr>
            <p:nvPr/>
          </p:nvSpPr>
          <p:spPr bwMode="auto">
            <a:xfrm>
              <a:off x="2632075" y="2846388"/>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0" name="Oval 190"/>
            <p:cNvSpPr>
              <a:spLocks noChangeArrowheads="1"/>
            </p:cNvSpPr>
            <p:nvPr/>
          </p:nvSpPr>
          <p:spPr bwMode="auto">
            <a:xfrm>
              <a:off x="2632075" y="3298825"/>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1" name="Oval 191"/>
            <p:cNvSpPr>
              <a:spLocks noChangeArrowheads="1"/>
            </p:cNvSpPr>
            <p:nvPr/>
          </p:nvSpPr>
          <p:spPr bwMode="auto">
            <a:xfrm>
              <a:off x="2632075" y="3725863"/>
              <a:ext cx="61913"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2" name="Oval 192"/>
            <p:cNvSpPr>
              <a:spLocks noChangeArrowheads="1"/>
            </p:cNvSpPr>
            <p:nvPr/>
          </p:nvSpPr>
          <p:spPr bwMode="auto">
            <a:xfrm>
              <a:off x="2632075" y="416242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3" name="Oval 193"/>
            <p:cNvSpPr>
              <a:spLocks noChangeArrowheads="1"/>
            </p:cNvSpPr>
            <p:nvPr/>
          </p:nvSpPr>
          <p:spPr bwMode="auto">
            <a:xfrm>
              <a:off x="2632075" y="4803775"/>
              <a:ext cx="61913"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4" name="Oval 194"/>
            <p:cNvSpPr>
              <a:spLocks noChangeArrowheads="1"/>
            </p:cNvSpPr>
            <p:nvPr/>
          </p:nvSpPr>
          <p:spPr bwMode="auto">
            <a:xfrm>
              <a:off x="2182813" y="26162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5" name="Oval 195"/>
            <p:cNvSpPr>
              <a:spLocks noChangeArrowheads="1"/>
            </p:cNvSpPr>
            <p:nvPr/>
          </p:nvSpPr>
          <p:spPr bwMode="auto">
            <a:xfrm>
              <a:off x="2182813" y="33655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6" name="Oval 196"/>
            <p:cNvSpPr>
              <a:spLocks noChangeArrowheads="1"/>
            </p:cNvSpPr>
            <p:nvPr/>
          </p:nvSpPr>
          <p:spPr bwMode="auto">
            <a:xfrm>
              <a:off x="2182813" y="3975100"/>
              <a:ext cx="63500" cy="61912"/>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7" name="Oval 197"/>
            <p:cNvSpPr>
              <a:spLocks noChangeArrowheads="1"/>
            </p:cNvSpPr>
            <p:nvPr/>
          </p:nvSpPr>
          <p:spPr bwMode="auto">
            <a:xfrm>
              <a:off x="2182813" y="4724400"/>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8" name="Oval 198"/>
            <p:cNvSpPr>
              <a:spLocks noChangeArrowheads="1"/>
            </p:cNvSpPr>
            <p:nvPr/>
          </p:nvSpPr>
          <p:spPr bwMode="auto">
            <a:xfrm>
              <a:off x="1468438" y="33559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9" name="Oval 199"/>
            <p:cNvSpPr>
              <a:spLocks noChangeArrowheads="1"/>
            </p:cNvSpPr>
            <p:nvPr/>
          </p:nvSpPr>
          <p:spPr bwMode="auto">
            <a:xfrm>
              <a:off x="1468438" y="4511675"/>
              <a:ext cx="63500" cy="63500"/>
            </a:xfrm>
            <a:prstGeom prst="ellipse">
              <a:avLst/>
            </a:prstGeom>
            <a:solidFill>
              <a:srgbClr val="000000"/>
            </a:solidFill>
            <a:ln w="285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3" name="Rectangle 63"/>
            <p:cNvSpPr>
              <a:spLocks noChangeArrowheads="1"/>
            </p:cNvSpPr>
            <p:nvPr/>
          </p:nvSpPr>
          <p:spPr bwMode="auto">
            <a:xfrm>
              <a:off x="2316164" y="5049853"/>
              <a:ext cx="2745850"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Mother's genotypic value</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pSp>
      <p:sp>
        <p:nvSpPr>
          <p:cNvPr id="3" name="TextBox 2"/>
          <p:cNvSpPr txBox="1"/>
          <p:nvPr/>
        </p:nvSpPr>
        <p:spPr>
          <a:xfrm>
            <a:off x="72000" y="5476072"/>
            <a:ext cx="12048000" cy="123110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 taken from one experiment and from another experiment (each in an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environment</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from the target pool of </a:t>
            </a:r>
            <a:r>
              <a:rPr lang="en-GB" dirty="0" err="1">
                <a:solidFill>
                  <a:schemeClr val="tx1">
                    <a:lumMod val="50000"/>
                    <a:lumOff val="50000"/>
                  </a:schemeClr>
                </a:solidFill>
                <a:latin typeface="Arial" panose="020B0604020202020204" pitchFamily="34" charset="0"/>
                <a:cs typeface="Arial" panose="020B0604020202020204" pitchFamily="34" charset="0"/>
              </a:rPr>
              <a:t>envs</a:t>
            </a:r>
            <a:r>
              <a:rPr lang="en-GB" dirty="0">
                <a:solidFill>
                  <a:schemeClr val="tx1">
                    <a:lumMod val="50000"/>
                    <a:lumOff val="50000"/>
                  </a:schemeClr>
                </a:solidFill>
                <a:latin typeface="Arial" panose="020B0604020202020204" pitchFamily="34" charset="0"/>
                <a:cs typeface="Arial" panose="020B0604020202020204" pitchFamily="34" charset="0"/>
              </a:rPr>
              <a:t>.) ... ... such correlation estimates h² of such experiment (</a:t>
            </a:r>
            <a:r>
              <a:rPr lang="en-GB" dirty="0">
                <a:latin typeface="Arial" panose="020B0604020202020204" pitchFamily="34" charset="0"/>
                <a:cs typeface="Arial" panose="020B0604020202020204" pitchFamily="34" charset="0"/>
              </a:rPr>
              <a:t>h² </a:t>
            </a:r>
            <a:r>
              <a:rPr lang="en-GB" baseline="-25000" dirty="0">
                <a:latin typeface="Arial" panose="020B0604020202020204" pitchFamily="34" charset="0"/>
                <a:cs typeface="Arial" panose="020B0604020202020204" pitchFamily="34" charset="0"/>
              </a:rPr>
              <a:t>Broad Sense </a:t>
            </a:r>
            <a:r>
              <a:rPr lang="en-GB" dirty="0">
                <a:solidFill>
                  <a:schemeClr val="tx1">
                    <a:lumMod val="50000"/>
                    <a:lumOff val="50000"/>
                  </a:schemeClr>
                </a:solidFill>
                <a:latin typeface="Arial" panose="020B0604020202020204" pitchFamily="34" charset="0"/>
                <a:cs typeface="Arial" panose="020B0604020202020204" pitchFamily="34" charset="0"/>
              </a:rPr>
              <a:t>since same genotypes on both axes). </a:t>
            </a:r>
          </a:p>
          <a:p>
            <a:r>
              <a:rPr lang="en-GB" sz="1900" dirty="0">
                <a:solidFill>
                  <a:schemeClr val="accent2">
                    <a:lumMod val="75000"/>
                  </a:schemeClr>
                </a:solidFill>
                <a:latin typeface="Arial" panose="020B0604020202020204" pitchFamily="34" charset="0"/>
                <a:cs typeface="Arial" panose="020B0604020202020204" pitchFamily="34" charset="0"/>
              </a:rPr>
              <a:t>The phenotypic correlation between daughters and mothers (dominance neglected) would estimate ½ h², and it would be ½ </a:t>
            </a:r>
            <a:r>
              <a:rPr lang="en-GB" sz="1900" dirty="0">
                <a:solidFill>
                  <a:schemeClr val="accent2">
                    <a:lumMod val="50000"/>
                  </a:schemeClr>
                </a:solidFill>
                <a:latin typeface="Arial" panose="020B0604020202020204" pitchFamily="34" charset="0"/>
                <a:cs typeface="Arial" panose="020B0604020202020204" pitchFamily="34" charset="0"/>
              </a:rPr>
              <a:t>h²</a:t>
            </a:r>
            <a:r>
              <a:rPr lang="en-GB" sz="1900" baseline="-25000" dirty="0">
                <a:solidFill>
                  <a:schemeClr val="accent2">
                    <a:lumMod val="50000"/>
                  </a:schemeClr>
                </a:solidFill>
                <a:latin typeface="Arial" panose="020B0604020202020204" pitchFamily="34" charset="0"/>
                <a:cs typeface="Arial" panose="020B0604020202020204" pitchFamily="34" charset="0"/>
              </a:rPr>
              <a:t>Narrow Sense</a:t>
            </a:r>
            <a:r>
              <a:rPr lang="en-GB" sz="1900" dirty="0">
                <a:solidFill>
                  <a:schemeClr val="accent2">
                    <a:lumMod val="75000"/>
                  </a:schemeClr>
                </a:solidFill>
                <a:latin typeface="Arial" panose="020B0604020202020204" pitchFamily="34" charset="0"/>
                <a:cs typeface="Arial" panose="020B0604020202020204" pitchFamily="34" charset="0"/>
              </a:rPr>
              <a:t>; of course.     </a:t>
            </a:r>
            <a:r>
              <a:rPr lang="en-GB"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ebdings" panose="05030102010509060703" pitchFamily="18" charset="2"/>
              </a:rPr>
              <a:t></a:t>
            </a:r>
            <a:r>
              <a:rPr lang="en-GB"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ingdings" panose="05000000000000000000" pitchFamily="2" charset="2"/>
              </a:rPr>
              <a:t>►  </a:t>
            </a:r>
            <a:r>
              <a:rPr lang="en-GB"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h²</a:t>
            </a:r>
            <a:r>
              <a:rPr lang="en-GB" sz="1900" baseline="-250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Narrow Sense</a:t>
            </a:r>
            <a:r>
              <a:rPr lang="en-GB"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defined as ratio </a:t>
            </a:r>
            <a:r>
              <a:rPr lang="el-GR"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a:t>
            </a:r>
            <a:r>
              <a:rPr lang="de-DE"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²</a:t>
            </a:r>
            <a:r>
              <a:rPr lang="de-DE" sz="1900" baseline="-250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de-DE"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l-GR"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a:t>
            </a:r>
            <a:r>
              <a:rPr lang="de-DE"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²</a:t>
            </a:r>
            <a:r>
              <a:rPr lang="de-DE" sz="1900" baseline="-250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de-DE" sz="1900"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GB" sz="1900" dirty="0">
              <a:solidFill>
                <a:schemeClr val="accent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63588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D7202C-6DB6-4E9D-A9F0-1B3A5FC2BB83}"/>
              </a:ext>
            </a:extLst>
          </p:cNvPr>
          <p:cNvPicPr>
            <a:picLocks noChangeAspect="1"/>
          </p:cNvPicPr>
          <p:nvPr/>
        </p:nvPicPr>
        <p:blipFill>
          <a:blip r:embed="rId2"/>
          <a:stretch>
            <a:fillRect/>
          </a:stretch>
        </p:blipFill>
        <p:spPr>
          <a:xfrm>
            <a:off x="46643" y="0"/>
            <a:ext cx="12098714" cy="6858000"/>
          </a:xfrm>
          <a:prstGeom prst="rect">
            <a:avLst/>
          </a:prstGeom>
          <a:ln>
            <a:noFill/>
          </a:ln>
        </p:spPr>
      </p:pic>
      <p:sp>
        <p:nvSpPr>
          <p:cNvPr id="4" name="Textfeld 5">
            <a:extLst>
              <a:ext uri="{FF2B5EF4-FFF2-40B4-BE49-F238E27FC236}">
                <a16:creationId xmlns:a16="http://schemas.microsoft.com/office/drawing/2014/main" id="{85EC5759-ABC4-4A6F-B6A2-9E1B933841D4}"/>
              </a:ext>
            </a:extLst>
          </p:cNvPr>
          <p:cNvSpPr txBox="1"/>
          <p:nvPr/>
        </p:nvSpPr>
        <p:spPr>
          <a:xfrm>
            <a:off x="11518819" y="629010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27</a:t>
            </a:fld>
            <a:endParaRPr lang="en-GB"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BAFB403-47CC-463A-AE1B-38F68F5A6D87}"/>
              </a:ext>
            </a:extLst>
          </p:cNvPr>
          <p:cNvSpPr txBox="1"/>
          <p:nvPr/>
        </p:nvSpPr>
        <p:spPr>
          <a:xfrm>
            <a:off x="208626" y="5961359"/>
            <a:ext cx="3626528"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may jump to page 35 without missing the connection</a:t>
            </a:r>
          </a:p>
        </p:txBody>
      </p:sp>
    </p:spTree>
    <p:extLst>
      <p:ext uri="{BB962C8B-B14F-4D97-AF65-F5344CB8AC3E}">
        <p14:creationId xmlns:p14="http://schemas.microsoft.com/office/powerpoint/2010/main" val="312689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80635" y="6365560"/>
            <a:ext cx="754803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You remember the difference between estimation and guessing, do you? </a:t>
            </a:r>
          </a:p>
        </p:txBody>
      </p:sp>
      <p:sp>
        <p:nvSpPr>
          <p:cNvPr id="3"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28</a:t>
            </a:fld>
            <a:endParaRPr lang="en-GB" sz="2400" dirty="0">
              <a:latin typeface="Arial" panose="020B0604020202020204" pitchFamily="34" charset="0"/>
              <a:cs typeface="Arial" panose="020B0604020202020204" pitchFamily="34" charset="0"/>
            </a:endParaRPr>
          </a:p>
        </p:txBody>
      </p:sp>
      <p:sp>
        <p:nvSpPr>
          <p:cNvPr id="4"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5" name="TextBox 4"/>
          <p:cNvSpPr txBox="1"/>
          <p:nvPr/>
        </p:nvSpPr>
        <p:spPr>
          <a:xfrm>
            <a:off x="4504267" y="701709"/>
            <a:ext cx="7310966"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C00000"/>
                </a:solidFill>
                <a:latin typeface="Arial" panose="020B0604020202020204" pitchFamily="34" charset="0"/>
                <a:cs typeface="Arial" panose="020B0604020202020204" pitchFamily="34" charset="0"/>
              </a:rPr>
              <a:t>Variance components </a:t>
            </a:r>
            <a:r>
              <a:rPr lang="en-GB" sz="2400" dirty="0">
                <a:latin typeface="Arial" panose="020B0604020202020204" pitchFamily="34" charset="0"/>
                <a:cs typeface="Arial" panose="020B0604020202020204" pitchFamily="34" charset="0"/>
              </a:rPr>
              <a:t>have at least two sides. </a:t>
            </a:r>
          </a:p>
          <a:p>
            <a:r>
              <a:rPr lang="en-GB" sz="2400" dirty="0">
                <a:latin typeface="Arial" panose="020B0604020202020204" pitchFamily="34" charset="0"/>
                <a:cs typeface="Arial" panose="020B0604020202020204" pitchFamily="34" charset="0"/>
              </a:rPr>
              <a:t>They are used to describe (model, ‘understand’)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(1) phenotypic or genotypic variance of candidates  (2) kinship between candidates. </a:t>
            </a:r>
          </a:p>
        </p:txBody>
      </p:sp>
      <p:sp>
        <p:nvSpPr>
          <p:cNvPr id="6" name="TextBox 5"/>
          <p:cNvSpPr txBox="1"/>
          <p:nvPr/>
        </p:nvSpPr>
        <p:spPr>
          <a:xfrm>
            <a:off x="315383" y="2631217"/>
            <a:ext cx="11499849" cy="304698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Unless we do not want to utterly invent them, then we have to </a:t>
            </a:r>
            <a:r>
              <a:rPr lang="en-GB" sz="2400" dirty="0">
                <a:solidFill>
                  <a:srgbClr val="0000FF"/>
                </a:solidFill>
                <a:latin typeface="Arial" panose="020B0604020202020204" pitchFamily="34" charset="0"/>
                <a:cs typeface="Arial" panose="020B0604020202020204" pitchFamily="34" charset="0"/>
              </a:rPr>
              <a:t>estimate</a:t>
            </a:r>
            <a:r>
              <a:rPr lang="en-GB" sz="2400" dirty="0">
                <a:latin typeface="Arial" panose="020B0604020202020204" pitchFamily="34" charset="0"/>
                <a:cs typeface="Arial" panose="020B0604020202020204" pitchFamily="34" charset="0"/>
              </a:rPr>
              <a:t> them from experimental data. We usually have to accept strong (spooky) assumption on randomness and representativeness of genotypes, locations, sites, agronomic treatments etc.; and on samples to be sufficiently large and well-taken from the </a:t>
            </a:r>
            <a:r>
              <a:rPr lang="en-GB" sz="2400" dirty="0">
                <a:solidFill>
                  <a:srgbClr val="0000FF"/>
                </a:solidFill>
                <a:latin typeface="Arial" panose="020B0604020202020204" pitchFamily="34" charset="0"/>
                <a:cs typeface="Arial" panose="020B0604020202020204" pitchFamily="34" charset="0"/>
              </a:rPr>
              <a:t>Basic Pool</a:t>
            </a:r>
            <a:r>
              <a:rPr lang="en-GB" sz="2400" dirty="0">
                <a:latin typeface="Arial" panose="020B0604020202020204" pitchFamily="34" charset="0"/>
                <a:cs typeface="Arial" panose="020B0604020202020204" pitchFamily="34" charset="0"/>
              </a:rPr>
              <a:t>. And on random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fixed effects, on whether interaction effects ‘random x fixed’ are random or fixed; on degrees of freedom and on </a:t>
            </a:r>
            <a:r>
              <a:rPr lang="en-GB" sz="2400" dirty="0">
                <a:solidFill>
                  <a:srgbClr val="0000FF"/>
                </a:solidFill>
                <a:latin typeface="Arial" panose="020B0604020202020204" pitchFamily="34" charset="0"/>
                <a:cs typeface="Arial" panose="020B0604020202020204" pitchFamily="34" charset="0"/>
              </a:rPr>
              <a:t>what-the-heck is the </a:t>
            </a:r>
            <a:r>
              <a:rPr lang="en-GB" sz="2400" dirty="0">
                <a:latin typeface="Arial" panose="020B0604020202020204" pitchFamily="34" charset="0"/>
                <a:cs typeface="Arial" panose="020B0604020202020204" pitchFamily="34" charset="0"/>
              </a:rPr>
              <a:t>appropriate </a:t>
            </a:r>
            <a:r>
              <a:rPr lang="en-GB" sz="2400" dirty="0">
                <a:solidFill>
                  <a:srgbClr val="0000FF"/>
                </a:solidFill>
                <a:latin typeface="Arial" panose="020B0604020202020204" pitchFamily="34" charset="0"/>
                <a:cs typeface="Arial" panose="020B0604020202020204" pitchFamily="34" charset="0"/>
              </a:rPr>
              <a:t>error term</a:t>
            </a:r>
            <a:r>
              <a:rPr lang="en-GB" sz="2400" dirty="0">
                <a:latin typeface="Arial" panose="020B0604020202020204" pitchFamily="34" charset="0"/>
                <a:cs typeface="Arial" panose="020B0604020202020204" pitchFamily="34" charset="0"/>
              </a:rPr>
              <a:t>. Estimating </a:t>
            </a:r>
            <a:r>
              <a:rPr lang="en-GB" sz="2400" dirty="0" err="1">
                <a:solidFill>
                  <a:srgbClr val="C00000"/>
                </a:solidFill>
                <a:latin typeface="Arial" panose="020B0604020202020204" pitchFamily="34" charset="0"/>
                <a:cs typeface="Arial" panose="020B0604020202020204" pitchFamily="34" charset="0"/>
              </a:rPr>
              <a:t>V.cps</a:t>
            </a:r>
            <a:r>
              <a:rPr lang="en-GB" sz="2400" dirty="0">
                <a:latin typeface="Arial" panose="020B0604020202020204" pitchFamily="34" charset="0"/>
                <a:cs typeface="Arial" panose="020B0604020202020204" pitchFamily="34" charset="0"/>
              </a:rPr>
              <a:t>. is a bit like a job for a team of grey eminence and secret service ... a </a:t>
            </a:r>
            <a:r>
              <a:rPr lang="en-GB" sz="2400" dirty="0">
                <a:solidFill>
                  <a:srgbClr val="0000FF"/>
                </a:solidFill>
                <a:latin typeface="Arial" panose="020B0604020202020204" pitchFamily="34" charset="0"/>
                <a:cs typeface="Arial" panose="020B0604020202020204" pitchFamily="34" charset="0"/>
              </a:rPr>
              <a:t>semi-philosophical</a:t>
            </a:r>
            <a:r>
              <a:rPr lang="en-GB" sz="2400" dirty="0">
                <a:latin typeface="Arial" panose="020B0604020202020204" pitchFamily="34" charset="0"/>
                <a:cs typeface="Arial" panose="020B0604020202020204" pitchFamily="34" charset="0"/>
              </a:rPr>
              <a:t> endeavour, </a:t>
            </a:r>
            <a:r>
              <a:rPr lang="en-GB" sz="2400" dirty="0" err="1">
                <a:latin typeface="Arial" panose="020B0604020202020204" pitchFamily="34" charset="0"/>
                <a:cs typeface="Arial" panose="020B0604020202020204" pitchFamily="34" charset="0"/>
              </a:rPr>
              <a:t>imho</a:t>
            </a:r>
            <a:r>
              <a:rPr lang="en-GB" sz="2400" dirty="0">
                <a:latin typeface="Arial" panose="020B0604020202020204" pitchFamily="34" charset="0"/>
                <a:cs typeface="Arial" panose="020B0604020202020204" pitchFamily="34" charset="0"/>
              </a:rPr>
              <a:t>.</a:t>
            </a:r>
          </a:p>
        </p:txBody>
      </p:sp>
      <p:pic>
        <p:nvPicPr>
          <p:cNvPr id="8" name="Picture 7">
            <a:extLst>
              <a:ext uri="{FF2B5EF4-FFF2-40B4-BE49-F238E27FC236}">
                <a16:creationId xmlns:a16="http://schemas.microsoft.com/office/drawing/2014/main" id="{10735CBA-0CF9-464E-B27B-E864D435D56C}"/>
              </a:ext>
            </a:extLst>
          </p:cNvPr>
          <p:cNvPicPr>
            <a:picLocks noChangeAspect="1"/>
          </p:cNvPicPr>
          <p:nvPr/>
        </p:nvPicPr>
        <p:blipFill>
          <a:blip r:embed="rId2"/>
          <a:stretch>
            <a:fillRect/>
          </a:stretch>
        </p:blipFill>
        <p:spPr>
          <a:xfrm>
            <a:off x="331034" y="266699"/>
            <a:ext cx="4072287" cy="2308324"/>
          </a:xfrm>
          <a:prstGeom prst="rect">
            <a:avLst/>
          </a:prstGeom>
          <a:ln>
            <a:no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2B551AB5-EA53-493F-8C0D-710B3A22F651}"/>
              </a:ext>
            </a:extLst>
          </p:cNvPr>
          <p:cNvSpPr txBox="1"/>
          <p:nvPr/>
        </p:nvSpPr>
        <p:spPr>
          <a:xfrm>
            <a:off x="4504266" y="269051"/>
            <a:ext cx="7310965" cy="3693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1800" b="0" i="0" u="none" strike="noStrike" baseline="0" dirty="0">
                <a:latin typeface="Arial" panose="020B0604020202020204" pitchFamily="34" charset="0"/>
                <a:cs typeface="Arial" panose="020B0604020202020204" pitchFamily="34" charset="0"/>
              </a:rPr>
              <a:t>DOI: 10.1038/s41437-020-0312-1</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2672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360436"/>
            <a:ext cx="12103106" cy="258532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dirty="0">
                <a:solidFill>
                  <a:srgbClr val="0000FF"/>
                </a:solidFill>
                <a:latin typeface="Arial" panose="020B0604020202020204" pitchFamily="34" charset="0"/>
                <a:cs typeface="Arial" panose="020B0604020202020204" pitchFamily="34" charset="0"/>
              </a:rPr>
              <a:t>Yet.</a:t>
            </a:r>
          </a:p>
          <a:p>
            <a:r>
              <a:rPr lang="en-GB" dirty="0">
                <a:latin typeface="Arial" panose="020B0604020202020204" pitchFamily="34" charset="0"/>
                <a:cs typeface="Arial" panose="020B0604020202020204" pitchFamily="34" charset="0"/>
              </a:rPr>
              <a:t>In advanced breeding programs, actual breeding is mostly in time and money trouble and focussed on day-to-day issues and less inclined to ask for the promised aid from employing estimates of variance components. Especially plant breeders of self-fertilizing crops are reluctant in this respect (for reasons that you ... see? don’t see?).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Classical, phenotype-pedigree based approach to variance components and gene action J. Plant Breed. Genet. 01 (03) 2013. 117-129</a:t>
            </a:r>
          </a:p>
          <a:p>
            <a:r>
              <a:rPr lang="en-GB" dirty="0">
                <a:latin typeface="Arial" panose="020B0604020202020204" pitchFamily="34" charset="0"/>
                <a:cs typeface="Arial" panose="020B0604020202020204" pitchFamily="34" charset="0"/>
              </a:rPr>
              <a:t>Modern, phenotype plus DNA-marker based approach to genetic variance, gene action, gene effects. DOI 10.1038/s41437-020-0336-6</a:t>
            </a:r>
          </a:p>
        </p:txBody>
      </p:sp>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29</a:t>
            </a:fld>
            <a:endParaRPr lang="en-GB" sz="2400" dirty="0">
              <a:latin typeface="Arial" panose="020B0604020202020204" pitchFamily="34" charset="0"/>
              <a:cs typeface="Arial" panose="020B0604020202020204" pitchFamily="34" charset="0"/>
            </a:endParaRPr>
          </a:p>
        </p:txBody>
      </p:sp>
      <p:sp>
        <p:nvSpPr>
          <p:cNvPr id="4" name="TextBox 3"/>
          <p:cNvSpPr txBox="1"/>
          <p:nvPr/>
        </p:nvSpPr>
        <p:spPr>
          <a:xfrm>
            <a:off x="3027285" y="59273"/>
            <a:ext cx="9075821" cy="267765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The </a:t>
            </a:r>
            <a:r>
              <a:rPr lang="en-GB" sz="2400" dirty="0" err="1">
                <a:solidFill>
                  <a:srgbClr val="0000FF"/>
                </a:solidFill>
                <a:latin typeface="Arial" panose="020B0604020202020204" pitchFamily="34" charset="0"/>
                <a:cs typeface="Arial" panose="020B0604020202020204" pitchFamily="34" charset="0"/>
              </a:rPr>
              <a:t>purpos</a:t>
            </a:r>
            <a:r>
              <a:rPr lang="en-GB" sz="2400" dirty="0">
                <a:solidFill>
                  <a:srgbClr val="0000FF"/>
                </a:solidFill>
                <a:latin typeface="Arial" panose="020B0604020202020204" pitchFamily="34" charset="0"/>
                <a:cs typeface="Arial" panose="020B0604020202020204" pitchFamily="34" charset="0"/>
              </a:rPr>
              <a:t>(</a:t>
            </a:r>
            <a:r>
              <a:rPr lang="en-GB" sz="2400" dirty="0" err="1">
                <a:solidFill>
                  <a:srgbClr val="0000FF"/>
                </a:solidFill>
                <a:latin typeface="Arial" panose="020B0604020202020204" pitchFamily="34" charset="0"/>
                <a:cs typeface="Arial" panose="020B0604020202020204" pitchFamily="34" charset="0"/>
              </a:rPr>
              <a:t>es</a:t>
            </a:r>
            <a:r>
              <a:rPr lang="en-GB" sz="2400" dirty="0">
                <a:solidFill>
                  <a:srgbClr val="0000FF"/>
                </a:solidFill>
                <a:latin typeface="Arial" panose="020B0604020202020204" pitchFamily="34" charset="0"/>
                <a:cs typeface="Arial" panose="020B0604020202020204" pitchFamily="34" charset="0"/>
              </a:rPr>
              <a:t>) of estimating and using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 components </a:t>
            </a:r>
            <a:r>
              <a:rPr lang="en-GB" sz="2400" dirty="0">
                <a:solidFill>
                  <a:srgbClr val="0000FF"/>
                </a:solidFill>
                <a:latin typeface="Arial" panose="020B0604020202020204" pitchFamily="34" charset="0"/>
                <a:cs typeface="Arial" panose="020B0604020202020204" pitchFamily="34" charset="0"/>
              </a:rPr>
              <a:t>- to some it seems a weirdish secret. </a:t>
            </a:r>
            <a:r>
              <a:rPr lang="en-GB" sz="2400" dirty="0">
                <a:solidFill>
                  <a:srgbClr val="0000FF"/>
                </a:solidFill>
                <a:latin typeface="Arial" panose="020B0604020202020204" pitchFamily="34" charset="0"/>
                <a:cs typeface="Arial" panose="020B0604020202020204" pitchFamily="34" charset="0"/>
                <a:sym typeface="Webdings" panose="05030102010509060703" pitchFamily="18" charset="2"/>
              </a:rPr>
              <a:t></a:t>
            </a:r>
            <a:r>
              <a:rPr lang="en-GB" sz="2400" dirty="0">
                <a:latin typeface="Arial" panose="020B0604020202020204" pitchFamily="34" charset="0"/>
                <a:cs typeface="Arial" panose="020B0604020202020204" pitchFamily="34" charset="0"/>
              </a:rPr>
              <a:t>If you are embarking in a new crop species or in a new trait, you may want to quantify the available genetic variance to forecast potential gain from </a:t>
            </a:r>
            <a:r>
              <a:rPr lang="en-GB" sz="2400" dirty="0" err="1">
                <a:latin typeface="Arial" panose="020B0604020202020204" pitchFamily="34" charset="0"/>
                <a:cs typeface="Arial" panose="020B0604020202020204" pitchFamily="34" charset="0"/>
              </a:rPr>
              <a:t>selec-tion</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sym typeface="Webdings" panose="05030102010509060703" pitchFamily="18" charset="2"/>
              </a:rPr>
              <a:t></a:t>
            </a:r>
            <a:r>
              <a:rPr lang="en-GB" sz="2400" dirty="0">
                <a:latin typeface="Arial" panose="020B0604020202020204" pitchFamily="34" charset="0"/>
                <a:cs typeface="Arial" panose="020B0604020202020204" pitchFamily="34" charset="0"/>
              </a:rPr>
              <a:t>You may want to study mode of gene action (</a:t>
            </a:r>
            <a:r>
              <a:rPr lang="en-GB" sz="2400" dirty="0" err="1">
                <a:latin typeface="Arial" panose="020B0604020202020204" pitchFamily="34" charset="0"/>
                <a:cs typeface="Arial" panose="020B0604020202020204" pitchFamily="34" charset="0"/>
              </a:rPr>
              <a:t>interme-diate</a:t>
            </a:r>
            <a:r>
              <a:rPr lang="en-GB" sz="2400" dirty="0">
                <a:latin typeface="Arial" panose="020B0604020202020204" pitchFamily="34" charset="0"/>
                <a:cs typeface="Arial" panose="020B0604020202020204" pitchFamily="34" charset="0"/>
              </a:rPr>
              <a:t>, dominant; impact of heterosis) to choose the adequate Category of Breeding (Population Breeding, Hybrid Breeding). </a:t>
            </a:r>
            <a:endParaRPr lang="en-GB" sz="2400" dirty="0"/>
          </a:p>
        </p:txBody>
      </p:sp>
      <p:sp>
        <p:nvSpPr>
          <p:cNvPr id="6" name="TextBox 5"/>
          <p:cNvSpPr txBox="1"/>
          <p:nvPr/>
        </p:nvSpPr>
        <p:spPr>
          <a:xfrm>
            <a:off x="3027286" y="3006215"/>
            <a:ext cx="9075820"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sym typeface="Webdings" panose="05030102010509060703" pitchFamily="18" charset="2"/>
              </a:rPr>
              <a:t></a:t>
            </a:r>
            <a:r>
              <a:rPr lang="en-GB" dirty="0">
                <a:latin typeface="Arial" panose="020B0604020202020204" pitchFamily="34" charset="0"/>
                <a:cs typeface="Arial" panose="020B0604020202020204" pitchFamily="34" charset="0"/>
              </a:rPr>
              <a:t>You may want to improve Allocation of your € $ £ ¥  (e.g. number and location of test environments).</a:t>
            </a:r>
            <a:r>
              <a:rPr lang="en-GB" dirty="0">
                <a:solidFill>
                  <a:srgbClr val="0000FF"/>
                </a:solidFill>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You may want to analyse correlations between traits (to use a Selection Index), you may need to distinguish between genetic and environmental variance of traits and covariance between traits. For all this, you may need </a:t>
            </a:r>
            <a:r>
              <a:rPr lang="en-GB" dirty="0">
                <a:solidFill>
                  <a:srgbClr val="0000FF"/>
                </a:solidFill>
                <a:latin typeface="Arial" panose="020B0604020202020204" pitchFamily="34" charset="0"/>
                <a:cs typeface="Arial" panose="020B0604020202020204" pitchFamily="34" charset="0"/>
              </a:rPr>
              <a:t>them</a:t>
            </a:r>
            <a:r>
              <a:rPr lang="en-GB"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2B6DC524-A2CB-4E6D-8E7B-636F4FCE3554}"/>
              </a:ext>
            </a:extLst>
          </p:cNvPr>
          <p:cNvSpPr txBox="1"/>
          <p:nvPr/>
        </p:nvSpPr>
        <p:spPr>
          <a:xfrm>
            <a:off x="50801" y="2052438"/>
            <a:ext cx="2625816" cy="64633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Secret, grey eminence. </a:t>
            </a:r>
          </a:p>
          <a:p>
            <a:r>
              <a:rPr lang="en-GB" dirty="0">
                <a:latin typeface="Arial" panose="020B0604020202020204" pitchFamily="34" charset="0"/>
                <a:cs typeface="Arial" panose="020B0604020202020204" pitchFamily="34" charset="0"/>
              </a:rPr>
              <a:t>With </a:t>
            </a:r>
            <a:r>
              <a:rPr lang="en-GB" dirty="0" err="1">
                <a:latin typeface="Arial" panose="020B0604020202020204" pitchFamily="34" charset="0"/>
                <a:cs typeface="Arial" panose="020B0604020202020204" pitchFamily="34" charset="0"/>
              </a:rPr>
              <a:t>ChatGPT</a:t>
            </a:r>
            <a:endParaRPr lang="en-GB"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826232F-5884-4FE8-B3CF-EB4B79BAC6D1}"/>
              </a:ext>
            </a:extLst>
          </p:cNvPr>
          <p:cNvPicPr>
            <a:picLocks noChangeAspect="1"/>
          </p:cNvPicPr>
          <p:nvPr/>
        </p:nvPicPr>
        <p:blipFill>
          <a:blip r:embed="rId2"/>
          <a:stretch>
            <a:fillRect/>
          </a:stretch>
        </p:blipFill>
        <p:spPr>
          <a:xfrm>
            <a:off x="88894" y="59273"/>
            <a:ext cx="2831859" cy="4247789"/>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5CE512CC-442F-4A66-88CA-178C47320421}"/>
              </a:ext>
            </a:extLst>
          </p:cNvPr>
          <p:cNvSpPr txBox="1"/>
          <p:nvPr/>
        </p:nvSpPr>
        <p:spPr>
          <a:xfrm>
            <a:off x="106650" y="3910624"/>
            <a:ext cx="187751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‘Grey Eminence’ </a:t>
            </a:r>
          </a:p>
        </p:txBody>
      </p:sp>
    </p:spTree>
    <p:extLst>
      <p:ext uri="{BB962C8B-B14F-4D97-AF65-F5344CB8AC3E}">
        <p14:creationId xmlns:p14="http://schemas.microsoft.com/office/powerpoint/2010/main" val="1704915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30</a:t>
            </a:fld>
            <a:endParaRPr lang="en-GB" sz="2400" dirty="0">
              <a:latin typeface="Arial" panose="020B0604020202020204" pitchFamily="34" charset="0"/>
              <a:cs typeface="Arial" panose="020B0604020202020204" pitchFamily="34" charset="0"/>
            </a:endParaRPr>
          </a:p>
        </p:txBody>
      </p:sp>
      <p:sp>
        <p:nvSpPr>
          <p:cNvPr id="5" name="Rectangle 4"/>
          <p:cNvSpPr/>
          <p:nvPr/>
        </p:nvSpPr>
        <p:spPr>
          <a:xfrm>
            <a:off x="46182" y="564286"/>
            <a:ext cx="12014585" cy="6168099"/>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nSpc>
                <a:spcPct val="94000"/>
              </a:lnSpc>
            </a:pPr>
            <a:r>
              <a:rPr lang="en-US" dirty="0">
                <a:solidFill>
                  <a:srgbClr val="0000FF"/>
                </a:solidFill>
                <a:latin typeface="Arial" panose="020B0604020202020204" pitchFamily="34" charset="0"/>
                <a:cs typeface="Arial" panose="020B0604020202020204" pitchFamily="34" charset="0"/>
              </a:rPr>
              <a:t>Anyway</a:t>
            </a:r>
            <a:r>
              <a:rPr lang="en-US" dirty="0">
                <a:latin typeface="Arial" panose="020B0604020202020204" pitchFamily="34" charset="0"/>
                <a:cs typeface="Arial" panose="020B0604020202020204" pitchFamily="34" charset="0"/>
              </a:rPr>
              <a:t>, </a:t>
            </a:r>
          </a:p>
          <a:p>
            <a:pPr>
              <a:lnSpc>
                <a:spcPct val="94000"/>
              </a:lnSpc>
            </a:pPr>
            <a:r>
              <a:rPr lang="en-US" dirty="0">
                <a:latin typeface="Arial" panose="020B0604020202020204" pitchFamily="34" charset="0"/>
                <a:cs typeface="Arial" panose="020B0604020202020204" pitchFamily="34" charset="0"/>
              </a:rPr>
              <a:t>precision and ‘truth’ of estimates of variances is typically low. Advanced breeders follow good rules of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thumb, they ‘</a:t>
            </a:r>
            <a:r>
              <a:rPr lang="en-US" dirty="0">
                <a:solidFill>
                  <a:srgbClr val="0000FF"/>
                </a:solidFill>
                <a:latin typeface="Arial" panose="020B0604020202020204" pitchFamily="34" charset="0"/>
                <a:cs typeface="Arial" panose="020B0604020202020204" pitchFamily="34" charset="0"/>
              </a:rPr>
              <a:t>anyway</a:t>
            </a:r>
            <a:r>
              <a:rPr lang="en-US" dirty="0">
                <a:latin typeface="Arial" panose="020B0604020202020204" pitchFamily="34" charset="0"/>
                <a:cs typeface="Arial" panose="020B0604020202020204" pitchFamily="34" charset="0"/>
              </a:rPr>
              <a:t>’ cross elite x elite and prefer to cross unrelated parents. They ‘</a:t>
            </a:r>
            <a:r>
              <a:rPr lang="en-US" dirty="0">
                <a:solidFill>
                  <a:srgbClr val="0000FF"/>
                </a:solidFill>
                <a:latin typeface="Arial" panose="020B0604020202020204" pitchFamily="34" charset="0"/>
                <a:cs typeface="Arial" panose="020B0604020202020204" pitchFamily="34" charset="0"/>
              </a:rPr>
              <a:t>anyway</a:t>
            </a:r>
            <a:r>
              <a:rPr lang="en-US" dirty="0">
                <a:latin typeface="Arial" panose="020B0604020202020204" pitchFamily="34" charset="0"/>
                <a:cs typeface="Arial" panose="020B0604020202020204" pitchFamily="34" charset="0"/>
              </a:rPr>
              <a:t>’ test 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informative environments and rather employ more environments instead of more replicates per env. </a:t>
            </a:r>
            <a:br>
              <a:rPr lang="en-US" dirty="0">
                <a:latin typeface="Arial" panose="020B0604020202020204" pitchFamily="34" charset="0"/>
                <a:cs typeface="Arial" panose="020B0604020202020204" pitchFamily="34" charset="0"/>
              </a:rPr>
            </a:br>
            <a:r>
              <a:rPr lang="en-US" dirty="0">
                <a:solidFill>
                  <a:srgbClr val="0000FF"/>
                </a:solidFill>
                <a:latin typeface="Arial" panose="020B0604020202020204" pitchFamily="34" charset="0"/>
                <a:cs typeface="Arial" panose="020B0604020202020204" pitchFamily="34" charset="0"/>
              </a:rPr>
              <a:t>Anyway</a:t>
            </a:r>
            <a:r>
              <a:rPr lang="en-US" dirty="0">
                <a:latin typeface="Arial" panose="020B0604020202020204" pitchFamily="34" charset="0"/>
                <a:cs typeface="Arial" panose="020B0604020202020204" pitchFamily="34" charset="0"/>
              </a:rPr>
              <a:t>: W</a:t>
            </a:r>
            <a:r>
              <a:rPr lang="en-GB" dirty="0" err="1">
                <a:latin typeface="Arial" panose="020B0604020202020204" pitchFamily="34" charset="0"/>
                <a:cs typeface="Arial" panose="020B0604020202020204" pitchFamily="34" charset="0"/>
              </a:rPr>
              <a:t>ithout</a:t>
            </a:r>
            <a:r>
              <a:rPr lang="en-GB" dirty="0">
                <a:latin typeface="Arial" panose="020B0604020202020204" pitchFamily="34" charset="0"/>
                <a:cs typeface="Arial" panose="020B0604020202020204" pitchFamily="34" charset="0"/>
              </a:rPr>
              <a:t> using </a:t>
            </a:r>
            <a:r>
              <a:rPr lang="en-GB" dirty="0" err="1">
                <a:latin typeface="Arial" panose="020B0604020202020204" pitchFamily="34" charset="0"/>
                <a:cs typeface="Arial" panose="020B0604020202020204" pitchFamily="34" charset="0"/>
              </a:rPr>
              <a:t>V.cps</a:t>
            </a:r>
            <a:r>
              <a:rPr lang="en-GB" dirty="0">
                <a:latin typeface="Arial" panose="020B0604020202020204" pitchFamily="34" charset="0"/>
                <a:cs typeface="Arial" panose="020B0604020202020204" pitchFamily="34" charset="0"/>
              </a:rPr>
              <a:t>. to steer their</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work onto the right track. </a:t>
            </a:r>
            <a:r>
              <a:rPr lang="en-US" dirty="0">
                <a:latin typeface="Arial" panose="020B0604020202020204" pitchFamily="34" charset="0"/>
                <a:cs typeface="Arial" panose="020B0604020202020204" pitchFamily="34" charset="0"/>
              </a:rPr>
              <a:t>They use DNA marker data to monitor genetic distances, to predict heterosis and Genetic or Breeding Values. Breeders support such prediction from data of ongoing work. Some do not invest too much in Recurrent Selection (where estimates of </a:t>
            </a:r>
            <a:r>
              <a:rPr lang="en-US" dirty="0" err="1">
                <a:latin typeface="Arial" panose="020B0604020202020204" pitchFamily="34" charset="0"/>
                <a:cs typeface="Arial" panose="020B0604020202020204" pitchFamily="34" charset="0"/>
              </a:rPr>
              <a:t>V.cps</a:t>
            </a:r>
            <a:r>
              <a:rPr lang="en-US" dirty="0">
                <a:latin typeface="Arial" panose="020B0604020202020204" pitchFamily="34" charset="0"/>
                <a:cs typeface="Arial" panose="020B0604020202020204" pitchFamily="34" charset="0"/>
              </a:rPr>
              <a:t>. are helpful) but focus in direct Cultivar Development. Breeders of self-fertilizing crops are less inclined to follow a “Mating Design” such as Diallel or MAGIC – being precondition to academically estimate </a:t>
            </a:r>
            <a:r>
              <a:rPr lang="en-US" dirty="0" err="1">
                <a:latin typeface="Arial" panose="020B0604020202020204" pitchFamily="34" charset="0"/>
                <a:cs typeface="Arial" panose="020B0604020202020204" pitchFamily="34" charset="0"/>
              </a:rPr>
              <a:t>Var.cps</a:t>
            </a:r>
            <a:r>
              <a:rPr lang="en-US" dirty="0">
                <a:latin typeface="Arial" panose="020B0604020202020204" pitchFamily="34" charset="0"/>
                <a:cs typeface="Arial" panose="020B0604020202020204" pitchFamily="34" charset="0"/>
              </a:rPr>
              <a:t>. Breeders may obtain estimates or guide values on genetic variances, on gene action, on allele effects as an integral part of their breeding activities. Modern approaches (Genomic Selection) allow a more direct exploitation of breeders’ germplasm instead of constructing academic panels of genotypes for this.</a:t>
            </a:r>
            <a:endParaRPr lang="en-US" sz="1200" dirty="0">
              <a:latin typeface="Arial" panose="020B0604020202020204" pitchFamily="34" charset="0"/>
              <a:cs typeface="Arial" panose="020B0604020202020204" pitchFamily="34" charset="0"/>
            </a:endParaRPr>
          </a:p>
          <a:p>
            <a:pPr>
              <a:lnSpc>
                <a:spcPct val="94000"/>
              </a:lnSpc>
            </a:pPr>
            <a:endParaRPr lang="en-US" sz="1200" dirty="0">
              <a:latin typeface="Arial" panose="020B0604020202020204" pitchFamily="34" charset="0"/>
              <a:cs typeface="Arial" panose="020B0604020202020204" pitchFamily="34" charset="0"/>
            </a:endParaRPr>
          </a:p>
          <a:p>
            <a:pPr>
              <a:lnSpc>
                <a:spcPct val="94000"/>
              </a:lnSpc>
            </a:pPr>
            <a:r>
              <a:rPr lang="en-GB" dirty="0">
                <a:solidFill>
                  <a:srgbClr val="0000FF"/>
                </a:solidFill>
                <a:latin typeface="Arial" panose="020B0604020202020204" pitchFamily="34" charset="0"/>
                <a:cs typeface="Arial" panose="020B0604020202020204" pitchFamily="34" charset="0"/>
              </a:rPr>
              <a:t>Main, classical steps and approaches to acquire estimates of genetic variances and variance components</a:t>
            </a:r>
            <a:r>
              <a:rPr lang="en-GB" dirty="0">
                <a:latin typeface="Arial" panose="020B0604020202020204" pitchFamily="34" charset="0"/>
                <a:cs typeface="Arial" panose="020B0604020202020204" pitchFamily="34" charset="0"/>
              </a:rPr>
              <a:t>:</a:t>
            </a:r>
          </a:p>
          <a:p>
            <a:pPr>
              <a:lnSpc>
                <a:spcPct val="94000"/>
              </a:lnSpc>
            </a:pPr>
            <a:r>
              <a:rPr lang="en-GB" dirty="0">
                <a:latin typeface="Arial" panose="020B0604020202020204" pitchFamily="34" charset="0"/>
                <a:cs typeface="Arial" panose="020B0604020202020204" pitchFamily="34" charset="0"/>
              </a:rPr>
              <a:t>● Progeny testing (e.g. half sibs, full sibs, topcross-progenies, bi-parental inbreds such as DH- or RIL-families).</a:t>
            </a:r>
          </a:p>
          <a:p>
            <a:pPr>
              <a:lnSpc>
                <a:spcPct val="94000"/>
              </a:lnSpc>
            </a:pPr>
            <a:r>
              <a:rPr lang="en-GB" dirty="0">
                <a:latin typeface="Arial" panose="020B0604020202020204" pitchFamily="34" charset="0"/>
                <a:cs typeface="Arial" panose="020B0604020202020204" pitchFamily="34" charset="0"/>
              </a:rPr>
              <a:t>● Evaluation of such progenies across a set of environments (representative locations in representative years).</a:t>
            </a:r>
          </a:p>
          <a:p>
            <a:pPr>
              <a:lnSpc>
                <a:spcPct val="94000"/>
              </a:lnSpc>
            </a:pPr>
            <a:r>
              <a:rPr lang="en-GB" dirty="0">
                <a:latin typeface="Arial" panose="020B0604020202020204" pitchFamily="34" charset="0"/>
                <a:cs typeface="Arial" panose="020B0604020202020204" pitchFamily="34" charset="0"/>
              </a:rPr>
              <a:t>● Estimate variances via ANOVA and equate (</a:t>
            </a:r>
            <a:r>
              <a:rPr lang="en-GB" i="1" dirty="0" err="1">
                <a:latin typeface="Arial" panose="020B0604020202020204" pitchFamily="34" charset="0"/>
                <a:cs typeface="Arial" panose="020B0604020202020204" pitchFamily="34" charset="0"/>
              </a:rPr>
              <a:t>gleichsetzen</a:t>
            </a:r>
            <a:r>
              <a:rPr lang="en-GB" dirty="0">
                <a:latin typeface="Arial" panose="020B0604020202020204" pitchFamily="34" charset="0"/>
                <a:cs typeface="Arial" panose="020B0604020202020204" pitchFamily="34" charset="0"/>
              </a:rPr>
              <a:t>) them with their expectations based 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Quantitative-Genetic models.</a:t>
            </a:r>
            <a:r>
              <a:rPr lang="en-GB" sz="1200" dirty="0">
                <a:latin typeface="Arial" panose="020B0604020202020204" pitchFamily="34" charset="0"/>
                <a:cs typeface="Arial" panose="020B0604020202020204" pitchFamily="34" charset="0"/>
              </a:rPr>
              <a:t> </a:t>
            </a:r>
          </a:p>
          <a:p>
            <a:pPr>
              <a:lnSpc>
                <a:spcPct val="94000"/>
              </a:lnSpc>
            </a:pPr>
            <a:endParaRPr lang="en-GB" sz="1200" dirty="0">
              <a:latin typeface="Arial" panose="020B0604020202020204" pitchFamily="34" charset="0"/>
              <a:cs typeface="Arial" panose="020B0604020202020204" pitchFamily="34" charset="0"/>
            </a:endParaRPr>
          </a:p>
          <a:p>
            <a:pPr>
              <a:lnSpc>
                <a:spcPct val="94000"/>
              </a:lnSpc>
            </a:pPr>
            <a:r>
              <a:rPr lang="en-GB" dirty="0">
                <a:latin typeface="Arial" panose="020B0604020202020204" pitchFamily="34" charset="0"/>
                <a:cs typeface="Arial" panose="020B0604020202020204" pitchFamily="34" charset="0"/>
              </a:rPr>
              <a:t>For this, usually you hypothesize that relatives are non-inbred and came from a particular Reference Population which is in HWE and LD≈0. </a:t>
            </a:r>
            <a:r>
              <a:rPr lang="en-GB" altLang="en-US" dirty="0">
                <a:latin typeface="Arial" panose="020B0604020202020204" pitchFamily="34" charset="0"/>
                <a:ea typeface="Times New Roman" panose="02020603050405020304" pitchFamily="18" charset="0"/>
                <a:cs typeface="Arial" panose="020B0604020202020204" pitchFamily="34" charset="0"/>
              </a:rPr>
              <a:t>Thus, such estimates apply to that population, i.e. the parents used for crossing (Diallel) cannot be ‘chosen-by-intent’ but should be ‘picked-at-random’, and should commonly belong to one population. </a:t>
            </a:r>
            <a:br>
              <a:rPr lang="en-GB" altLang="en-US" dirty="0">
                <a:latin typeface="Arial" panose="020B0604020202020204" pitchFamily="34" charset="0"/>
                <a:ea typeface="Times New Roman" panose="02020603050405020304" pitchFamily="18" charset="0"/>
                <a:cs typeface="Arial" panose="020B0604020202020204" pitchFamily="34" charset="0"/>
              </a:rPr>
            </a:br>
            <a:r>
              <a:rPr lang="en-GB" altLang="en-US" dirty="0">
                <a:latin typeface="Arial" panose="020B0604020202020204" pitchFamily="34" charset="0"/>
                <a:ea typeface="Times New Roman" panose="02020603050405020304" pitchFamily="18" charset="0"/>
                <a:cs typeface="Arial" panose="020B0604020202020204" pitchFamily="34" charset="0"/>
              </a:rPr>
              <a:t>This restriction makes genetic variances especially attractive for animal and forest breeders, since they more typically work with long-lived populations and races.</a:t>
            </a:r>
          </a:p>
        </p:txBody>
      </p:sp>
      <p:sp>
        <p:nvSpPr>
          <p:cNvPr id="6" name="TextBox 5"/>
          <p:cNvSpPr txBox="1"/>
          <p:nvPr/>
        </p:nvSpPr>
        <p:spPr>
          <a:xfrm>
            <a:off x="46181" y="69274"/>
            <a:ext cx="1201458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sz="2400" dirty="0" err="1">
                <a:solidFill>
                  <a:srgbClr val="0000FF"/>
                </a:solidFill>
                <a:latin typeface="Arial" panose="020B0604020202020204" pitchFamily="34" charset="0"/>
                <a:cs typeface="Arial" panose="020B0604020202020204" pitchFamily="34" charset="0"/>
              </a:rPr>
              <a:t>Anyway</a:t>
            </a:r>
            <a:r>
              <a:rPr lang="de-DE" sz="2400" dirty="0">
                <a:solidFill>
                  <a:srgbClr val="0000FF"/>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(cf. Rex Bernardo, 2020. </a:t>
            </a:r>
            <a:r>
              <a:rPr lang="de-DE" sz="2400" dirty="0" err="1">
                <a:latin typeface="Arial" panose="020B0604020202020204" pitchFamily="34" charset="0"/>
                <a:cs typeface="Arial" panose="020B0604020202020204" pitchFamily="34" charset="0"/>
              </a:rPr>
              <a:t>Heredity</a:t>
            </a:r>
            <a:r>
              <a:rPr lang="de-DE" sz="2400" dirty="0">
                <a:latin typeface="Arial" panose="020B0604020202020204" pitchFamily="34" charset="0"/>
                <a:cs typeface="Arial" panose="020B0604020202020204" pitchFamily="34" charset="0"/>
              </a:rPr>
              <a:t> 125, 375-385. </a:t>
            </a:r>
            <a:r>
              <a:rPr lang="de-DE" sz="2400" dirty="0" err="1">
                <a:latin typeface="Arial" panose="020B0604020202020204" pitchFamily="34" charset="0"/>
                <a:cs typeface="Arial" panose="020B0604020202020204" pitchFamily="34" charset="0"/>
              </a:rPr>
              <a:t>Instructive</a:t>
            </a:r>
            <a:r>
              <a:rPr lang="de-DE" sz="2400" dirty="0">
                <a:latin typeface="Arial" panose="020B0604020202020204" pitchFamily="34" charset="0"/>
                <a:cs typeface="Arial" panose="020B0604020202020204" pitchFamily="34" charset="0"/>
              </a:rPr>
              <a:t>!).</a:t>
            </a:r>
            <a:endParaRPr lang="en-GB"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32DD2F8-6E07-4638-B202-BAA9EB9DDD06}"/>
              </a:ext>
            </a:extLst>
          </p:cNvPr>
          <p:cNvPicPr>
            <a:picLocks noChangeAspect="1"/>
          </p:cNvPicPr>
          <p:nvPr/>
        </p:nvPicPr>
        <p:blipFill>
          <a:blip r:embed="rId2"/>
          <a:stretch>
            <a:fillRect/>
          </a:stretch>
        </p:blipFill>
        <p:spPr>
          <a:xfrm>
            <a:off x="10946167" y="69274"/>
            <a:ext cx="1114599" cy="1776009"/>
          </a:xfrm>
          <a:prstGeom prst="rect">
            <a:avLst/>
          </a:prstGeom>
        </p:spPr>
      </p:pic>
    </p:spTree>
    <p:extLst>
      <p:ext uri="{BB962C8B-B14F-4D97-AF65-F5344CB8AC3E}">
        <p14:creationId xmlns:p14="http://schemas.microsoft.com/office/powerpoint/2010/main" val="2213096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31</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59266" y="1717820"/>
            <a:ext cx="12065001" cy="507831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Fixed effects (</a:t>
            </a:r>
            <a:r>
              <a:rPr lang="en-GB" i="1" dirty="0" err="1">
                <a:latin typeface="Arial" panose="020B0604020202020204" pitchFamily="34" charset="0"/>
                <a:cs typeface="Arial" panose="020B0604020202020204" pitchFamily="34" charset="0"/>
              </a:rPr>
              <a:t>Fixierte</a:t>
            </a:r>
            <a:r>
              <a:rPr lang="en-GB" i="1" dirty="0">
                <a:latin typeface="Arial" panose="020B0604020202020204" pitchFamily="34" charset="0"/>
                <a:cs typeface="Arial" panose="020B0604020202020204" pitchFamily="34" charset="0"/>
              </a:rPr>
              <a:t> </a:t>
            </a:r>
            <a:r>
              <a:rPr lang="en-GB" i="1" dirty="0" err="1">
                <a:latin typeface="Arial" panose="020B0604020202020204" pitchFamily="34" charset="0"/>
                <a:cs typeface="Arial" panose="020B0604020202020204" pitchFamily="34" charset="0"/>
              </a:rPr>
              <a:t>Effekte</a:t>
            </a:r>
            <a:r>
              <a:rPr lang="en-GB" i="1" dirty="0">
                <a:latin typeface="Arial" panose="020B0604020202020204" pitchFamily="34" charset="0"/>
                <a:cs typeface="Arial" panose="020B0604020202020204" pitchFamily="34" charset="0"/>
              </a:rPr>
              <a:t>, </a:t>
            </a:r>
            <a:r>
              <a:rPr lang="en-GB" i="1" dirty="0" err="1">
                <a:latin typeface="Arial" panose="020B0604020202020204" pitchFamily="34" charset="0"/>
                <a:cs typeface="Arial" panose="020B0604020202020204" pitchFamily="34" charset="0"/>
              </a:rPr>
              <a:t>feste</a:t>
            </a:r>
            <a:r>
              <a:rPr lang="en-GB" i="1" dirty="0">
                <a:latin typeface="Arial" panose="020B0604020202020204" pitchFamily="34" charset="0"/>
                <a:cs typeface="Arial" panose="020B0604020202020204" pitchFamily="34" charset="0"/>
              </a:rPr>
              <a:t> </a:t>
            </a:r>
            <a:r>
              <a:rPr lang="en-GB" i="1" dirty="0" err="1">
                <a:latin typeface="Arial" panose="020B0604020202020204" pitchFamily="34" charset="0"/>
                <a:cs typeface="Arial" panose="020B0604020202020204" pitchFamily="34" charset="0"/>
              </a:rPr>
              <a:t>Effekte</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You are interested in the differences between your genotypes </a:t>
            </a:r>
            <a:r>
              <a:rPr lang="en-GB" i="1" dirty="0">
                <a:latin typeface="Arial" panose="020B0604020202020204" pitchFamily="34" charset="0"/>
                <a:cs typeface="Arial" panose="020B0604020202020204" pitchFamily="34" charset="0"/>
              </a:rPr>
              <a:t>aka </a:t>
            </a:r>
            <a:r>
              <a:rPr lang="en-GB" dirty="0">
                <a:latin typeface="Arial" panose="020B0604020202020204" pitchFamily="34" charset="0"/>
                <a:cs typeface="Arial" panose="020B0604020202020204" pitchFamily="34" charset="0"/>
              </a:rPr>
              <a:t>effects of the genotypes </a:t>
            </a:r>
            <a:r>
              <a:rPr lang="en-GB" i="1" dirty="0">
                <a:latin typeface="Arial" panose="020B0604020202020204" pitchFamily="34" charset="0"/>
                <a:cs typeface="Arial" panose="020B0604020202020204" pitchFamily="34" charset="0"/>
              </a:rPr>
              <a:t>per se;</a:t>
            </a:r>
            <a:r>
              <a:rPr lang="en-GB" dirty="0">
                <a:latin typeface="Arial" panose="020B0604020202020204" pitchFamily="34" charset="0"/>
                <a:cs typeface="Arial" panose="020B0604020202020204" pitchFamily="34" charset="0"/>
              </a:rPr>
              <a:t> the tested material is the material in what your are actually interested in. Thus, the sum of the genetic effects is zero </a:t>
            </a:r>
            <a:r>
              <a:rPr lang="en-GB" dirty="0" err="1">
                <a:latin typeface="Arial" panose="020B0604020202020204" pitchFamily="34" charset="0"/>
                <a:cs typeface="Arial" panose="020B0604020202020204" pitchFamily="34" charset="0"/>
              </a:rPr>
              <a:t>Σt</a:t>
            </a:r>
            <a:r>
              <a:rPr lang="en-GB" baseline="-25000" dirty="0" err="1">
                <a:latin typeface="Arial" panose="020B0604020202020204" pitchFamily="34" charset="0"/>
                <a:cs typeface="Arial" panose="020B0604020202020204" pitchFamily="34" charset="0"/>
              </a:rPr>
              <a:t>i</a:t>
            </a:r>
            <a:r>
              <a:rPr lang="en-GB" dirty="0">
                <a:latin typeface="Arial" panose="020B0604020202020204" pitchFamily="34" charset="0"/>
                <a:cs typeface="Arial" panose="020B0604020202020204" pitchFamily="34" charset="0"/>
              </a:rPr>
              <a:t>=0.</a:t>
            </a:r>
          </a:p>
          <a:p>
            <a:endParaRPr lang="en-GB"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Random effects</a:t>
            </a:r>
            <a:r>
              <a:rPr lang="en-GB" dirty="0">
                <a:latin typeface="Arial" panose="020B0604020202020204" pitchFamily="34" charset="0"/>
                <a:cs typeface="Arial" panose="020B0604020202020204" pitchFamily="34" charset="0"/>
              </a:rPr>
              <a:t>: The experimental genotypes are (only) a restricted yet random, representative sample from a larger </a:t>
            </a:r>
            <a:r>
              <a:rPr lang="en-GB" dirty="0">
                <a:solidFill>
                  <a:srgbClr val="0000FF"/>
                </a:solidFill>
                <a:latin typeface="Arial" panose="020B0604020202020204" pitchFamily="34" charset="0"/>
                <a:cs typeface="Arial" panose="020B0604020202020204" pitchFamily="34" charset="0"/>
              </a:rPr>
              <a:t>Reference Population </a:t>
            </a:r>
            <a:r>
              <a:rPr lang="en-GB" dirty="0">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Universe of Genotypes; Basic Pool; </a:t>
            </a:r>
            <a:r>
              <a:rPr lang="en-GB" i="1" dirty="0" err="1">
                <a:solidFill>
                  <a:srgbClr val="0000FF"/>
                </a:solidFill>
                <a:latin typeface="Arial" panose="020B0604020202020204" pitchFamily="34" charset="0"/>
                <a:cs typeface="Arial" panose="020B0604020202020204" pitchFamily="34" charset="0"/>
              </a:rPr>
              <a:t>Grundgesamtheit</a:t>
            </a:r>
            <a:r>
              <a:rPr lang="en-GB" dirty="0">
                <a:latin typeface="Arial" panose="020B0604020202020204" pitchFamily="34" charset="0"/>
                <a:cs typeface="Arial" panose="020B0604020202020204" pitchFamily="34" charset="0"/>
              </a:rPr>
              <a:t>). In this Universe of Genotypes, the genotypic effects have a mean of 0 and genetic variance of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Your objective is to </a:t>
            </a:r>
            <a:r>
              <a:rPr lang="en-GB" dirty="0">
                <a:solidFill>
                  <a:srgbClr val="0000FF"/>
                </a:solidFill>
                <a:latin typeface="Arial" panose="020B0604020202020204" pitchFamily="34" charset="0"/>
                <a:cs typeface="Arial" panose="020B0604020202020204" pitchFamily="34" charset="0"/>
              </a:rPr>
              <a:t>extend</a:t>
            </a:r>
            <a:r>
              <a:rPr lang="en-GB" dirty="0">
                <a:latin typeface="Arial" panose="020B0604020202020204" pitchFamily="34" charset="0"/>
                <a:cs typeface="Arial" panose="020B0604020202020204" pitchFamily="34" charset="0"/>
              </a:rPr>
              <a:t> experimental findings (conclusions) from your sample </a:t>
            </a:r>
            <a:r>
              <a:rPr lang="en-GB" dirty="0">
                <a:solidFill>
                  <a:srgbClr val="0000FF"/>
                </a:solidFill>
                <a:latin typeface="Arial" panose="020B0604020202020204" pitchFamily="34" charset="0"/>
                <a:cs typeface="Arial" panose="020B0604020202020204" pitchFamily="34" charset="0"/>
              </a:rPr>
              <a:t>to</a:t>
            </a:r>
            <a:r>
              <a:rPr lang="en-GB" dirty="0">
                <a:latin typeface="Arial" panose="020B0604020202020204" pitchFamily="34" charset="0"/>
                <a:cs typeface="Arial" panose="020B0604020202020204" pitchFamily="34" charset="0"/>
              </a:rPr>
              <a:t> (all members of) this </a:t>
            </a:r>
            <a:r>
              <a:rPr lang="en-GB" dirty="0">
                <a:solidFill>
                  <a:srgbClr val="0000FF"/>
                </a:solidFill>
                <a:latin typeface="Arial" panose="020B0604020202020204" pitchFamily="34" charset="0"/>
                <a:cs typeface="Arial" panose="020B0604020202020204" pitchFamily="34" charset="0"/>
              </a:rPr>
              <a:t>Reference Population</a:t>
            </a:r>
            <a:r>
              <a:rPr lang="en-GB" dirty="0">
                <a:latin typeface="Arial" panose="020B0604020202020204" pitchFamily="34" charset="0"/>
                <a:cs typeface="Arial" panose="020B0604020202020204" pitchFamily="34" charset="0"/>
              </a:rPr>
              <a:t>. Since your experimental sample is not exhaustive, you must expect that </a:t>
            </a:r>
            <a:r>
              <a:rPr lang="en-GB" dirty="0" err="1">
                <a:latin typeface="Arial" panose="020B0604020202020204" pitchFamily="34" charset="0"/>
                <a:cs typeface="Arial" panose="020B0604020202020204" pitchFamily="34" charset="0"/>
              </a:rPr>
              <a:t>Σt</a:t>
            </a:r>
            <a:r>
              <a:rPr lang="en-GB" baseline="-25000" dirty="0" err="1">
                <a:latin typeface="Arial" panose="020B0604020202020204" pitchFamily="34" charset="0"/>
                <a:cs typeface="Arial" panose="020B0604020202020204" pitchFamily="34" charset="0"/>
              </a:rPr>
              <a:t>i</a:t>
            </a:r>
            <a:r>
              <a:rPr lang="en-GB" dirty="0">
                <a:latin typeface="Arial" panose="020B0604020202020204" pitchFamily="34" charset="0"/>
                <a:cs typeface="Arial" panose="020B0604020202020204" pitchFamily="34" charset="0"/>
              </a:rPr>
              <a:t> ≠ 0 for any actual experiment.</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Assuming genotypes as fixed, F-test in ANOVA is typically using the plot-error variance as error term to test variance between genotypes for significance. </a:t>
            </a:r>
          </a:p>
          <a:p>
            <a:r>
              <a:rPr lang="en-GB" dirty="0">
                <a:latin typeface="Arial" panose="020B0604020202020204" pitchFamily="34" charset="0"/>
                <a:cs typeface="Arial" panose="020B0604020202020204" pitchFamily="34" charset="0"/>
              </a:rPr>
              <a:t>Assuming genotypes as random, F-test in ANOVA is typically using the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interaction variance as error term.</a:t>
            </a:r>
          </a:p>
          <a:p>
            <a:endParaRPr lang="de-DE"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Heritability (repeatability) tends to be lower in ‘random’, reflecting the fact that you ask more ‘power’ from the data (extrapolation, </a:t>
            </a:r>
            <a:r>
              <a:rPr lang="en-GB" dirty="0">
                <a:solidFill>
                  <a:srgbClr val="0000FF"/>
                </a:solidFill>
                <a:latin typeface="Arial" panose="020B0604020202020204" pitchFamily="34" charset="0"/>
                <a:cs typeface="Arial" panose="020B0604020202020204" pitchFamily="34" charset="0"/>
              </a:rPr>
              <a:t>extension</a:t>
            </a:r>
            <a:r>
              <a:rPr lang="en-GB" dirty="0">
                <a:latin typeface="Arial" panose="020B0604020202020204" pitchFamily="34" charset="0"/>
                <a:cs typeface="Arial" panose="020B0604020202020204" pitchFamily="34" charset="0"/>
              </a:rPr>
              <a:t> of conclusion).</a:t>
            </a:r>
            <a:endParaRPr lang="en-GB" dirty="0"/>
          </a:p>
        </p:txBody>
      </p:sp>
      <p:sp>
        <p:nvSpPr>
          <p:cNvPr id="4" name="TextBox 3"/>
          <p:cNvSpPr txBox="1"/>
          <p:nvPr/>
        </p:nvSpPr>
        <p:spPr>
          <a:xfrm>
            <a:off x="59266" y="50800"/>
            <a:ext cx="12065001"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Are you interested in the actual genotypes themselves</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or</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are they merely a representative sample of your target material?</a:t>
            </a:r>
          </a:p>
          <a:p>
            <a:r>
              <a:rPr lang="en-GB" sz="2400" i="1" dirty="0">
                <a:latin typeface="Arial" panose="020B0604020202020204" pitchFamily="34" charset="0"/>
                <a:cs typeface="Arial" panose="020B0604020202020204" pitchFamily="34" charset="0"/>
              </a:rPr>
              <a:t>Cf.</a:t>
            </a:r>
            <a:r>
              <a:rPr lang="en-GB" sz="2400" dirty="0">
                <a:latin typeface="Arial" panose="020B0604020202020204" pitchFamily="34" charset="0"/>
                <a:cs typeface="Arial" panose="020B0604020202020204" pitchFamily="34" charset="0"/>
              </a:rPr>
              <a:t> so-called “</a:t>
            </a:r>
            <a:r>
              <a:rPr lang="en-GB" sz="2400" dirty="0">
                <a:solidFill>
                  <a:srgbClr val="0000FF"/>
                </a:solidFill>
                <a:latin typeface="Arial" panose="020B0604020202020204" pitchFamily="34" charset="0"/>
                <a:cs typeface="Arial" panose="020B0604020202020204" pitchFamily="34" charset="0"/>
              </a:rPr>
              <a:t>Fixed Effects vs. Random Effects</a:t>
            </a:r>
            <a:r>
              <a:rPr lang="en-GB" sz="2400" dirty="0">
                <a:latin typeface="Arial" panose="020B0604020202020204" pitchFamily="34" charset="0"/>
                <a:cs typeface="Arial" panose="020B0604020202020204" pitchFamily="34" charset="0"/>
              </a:rPr>
              <a:t>”</a:t>
            </a:r>
            <a:endParaRPr lang="en-GB" dirty="0"/>
          </a:p>
        </p:txBody>
      </p:sp>
      <p:pic>
        <p:nvPicPr>
          <p:cNvPr id="7" name="Picture 6">
            <a:extLst>
              <a:ext uri="{FF2B5EF4-FFF2-40B4-BE49-F238E27FC236}">
                <a16:creationId xmlns:a16="http://schemas.microsoft.com/office/drawing/2014/main" id="{4192AFBA-B7F0-46B8-843C-C2843C0B8E08}"/>
              </a:ext>
            </a:extLst>
          </p:cNvPr>
          <p:cNvPicPr>
            <a:picLocks noChangeAspect="1"/>
          </p:cNvPicPr>
          <p:nvPr/>
        </p:nvPicPr>
        <p:blipFill>
          <a:blip r:embed="rId2"/>
          <a:stretch>
            <a:fillRect/>
          </a:stretch>
        </p:blipFill>
        <p:spPr>
          <a:xfrm>
            <a:off x="10946167" y="69274"/>
            <a:ext cx="1114599" cy="1776009"/>
          </a:xfrm>
          <a:prstGeom prst="rect">
            <a:avLst/>
          </a:prstGeom>
        </p:spPr>
      </p:pic>
    </p:spTree>
    <p:extLst>
      <p:ext uri="{BB962C8B-B14F-4D97-AF65-F5344CB8AC3E}">
        <p14:creationId xmlns:p14="http://schemas.microsoft.com/office/powerpoint/2010/main" val="4010273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0559" y="581340"/>
            <a:ext cx="4759724" cy="6124772"/>
            <a:chOff x="54501" y="702453"/>
            <a:chExt cx="4759724" cy="6124772"/>
          </a:xfrm>
        </p:grpSpPr>
        <p:sp>
          <p:nvSpPr>
            <p:cNvPr id="4" name="Rectangle 3"/>
            <p:cNvSpPr/>
            <p:nvPr/>
          </p:nvSpPr>
          <p:spPr>
            <a:xfrm>
              <a:off x="54501" y="702453"/>
              <a:ext cx="4759724" cy="612477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2143536214"/>
                </p:ext>
              </p:extLst>
            </p:nvPr>
          </p:nvGraphicFramePr>
          <p:xfrm>
            <a:off x="161580" y="887876"/>
            <a:ext cx="4589462" cy="5837237"/>
          </p:xfrm>
          <a:graphic>
            <a:graphicData uri="http://schemas.openxmlformats.org/presentationml/2006/ole">
              <mc:AlternateContent xmlns:mc="http://schemas.openxmlformats.org/markup-compatibility/2006">
                <mc:Choice xmlns:v="urn:schemas-microsoft-com:vml" Requires="v">
                  <p:oleObj spid="_x0000_s33072" name="Document" r:id="rId3" imgW="5960676" imgH="7580291" progId="Word.Document.12">
                    <p:link updateAutomatic="1"/>
                  </p:oleObj>
                </mc:Choice>
                <mc:Fallback>
                  <p:oleObj name="Document" r:id="rId3" imgW="5960676" imgH="7580291" progId="Word.Document.12">
                    <p:link updateAutomatic="1"/>
                    <p:pic>
                      <p:nvPicPr>
                        <p:cNvPr id="3" name="Object 2"/>
                        <p:cNvPicPr/>
                        <p:nvPr/>
                      </p:nvPicPr>
                      <p:blipFill>
                        <a:blip r:embed="rId4"/>
                        <a:stretch>
                          <a:fillRect/>
                        </a:stretch>
                      </p:blipFill>
                      <p:spPr>
                        <a:xfrm>
                          <a:off x="161580" y="887876"/>
                          <a:ext cx="4589462" cy="5837237"/>
                        </a:xfrm>
                        <a:prstGeom prst="rect">
                          <a:avLst/>
                        </a:prstGeom>
                      </p:spPr>
                    </p:pic>
                  </p:oleObj>
                </mc:Fallback>
              </mc:AlternateContent>
            </a:graphicData>
          </a:graphic>
        </p:graphicFrame>
      </p:grpSp>
      <p:sp>
        <p:nvSpPr>
          <p:cNvPr id="9" name="Text Box 11"/>
          <p:cNvSpPr txBox="1">
            <a:spLocks noChangeArrowheads="1"/>
          </p:cNvSpPr>
          <p:nvPr/>
        </p:nvSpPr>
        <p:spPr bwMode="auto">
          <a:xfrm>
            <a:off x="4851868" y="581340"/>
            <a:ext cx="7247279" cy="590931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en-US" dirty="0">
                <a:latin typeface="Arial" panose="020B0604020202020204" pitchFamily="34" charset="0"/>
                <a:cs typeface="Arial" panose="020B0604020202020204" pitchFamily="34" charset="0"/>
              </a:rPr>
              <a:t>You see a discrepancy between our earlier mantra-like, repeated statement of ‚all being non-inbred and non-related etc.‘ and the advice here to take </a:t>
            </a:r>
            <a:r>
              <a:rPr lang="en-GB" altLang="en-US"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inbred lines </a:t>
            </a:r>
            <a:r>
              <a:rPr lang="en-GB" altLang="en-US" dirty="0">
                <a:latin typeface="Arial" panose="020B0604020202020204" pitchFamily="34" charset="0"/>
                <a:cs typeface="Arial" panose="020B0604020202020204" pitchFamily="34" charset="0"/>
              </a:rPr>
              <a:t>(RILs, thus lines from a single-seed-descent procedure; or DHs. Cautiously avoid selection). Thus, with the experiment as proposed here, you estimate σ²</a:t>
            </a:r>
            <a:r>
              <a:rPr lang="en-GB" altLang="en-US" baseline="-25000" dirty="0">
                <a:latin typeface="Arial" panose="020B0604020202020204" pitchFamily="34" charset="0"/>
                <a:cs typeface="Arial" panose="020B0604020202020204" pitchFamily="34" charset="0"/>
              </a:rPr>
              <a:t>A</a:t>
            </a:r>
            <a:r>
              <a:rPr lang="en-GB" altLang="en-US" dirty="0">
                <a:latin typeface="Arial" panose="020B0604020202020204" pitchFamily="34" charset="0"/>
                <a:cs typeface="Arial" panose="020B0604020202020204" pitchFamily="34" charset="0"/>
              </a:rPr>
              <a:t> at homozygosity. Yet again, an inspection of the equation of σ²</a:t>
            </a:r>
            <a:r>
              <a:rPr lang="en-GB" altLang="en-US" baseline="-25000" dirty="0">
                <a:latin typeface="Arial" panose="020B0604020202020204" pitchFamily="34" charset="0"/>
                <a:cs typeface="Arial" panose="020B0604020202020204" pitchFamily="34" charset="0"/>
              </a:rPr>
              <a:t>A</a:t>
            </a:r>
            <a:r>
              <a:rPr lang="en-GB" altLang="en-US" dirty="0">
                <a:latin typeface="Arial" panose="020B0604020202020204" pitchFamily="34" charset="0"/>
                <a:cs typeface="Arial" panose="020B0604020202020204" pitchFamily="34" charset="0"/>
              </a:rPr>
              <a:t> shows that with p=q=0.5 the influence of d on σ²</a:t>
            </a:r>
            <a:r>
              <a:rPr lang="en-GB" altLang="en-US" baseline="-25000" dirty="0">
                <a:latin typeface="Arial" panose="020B0604020202020204" pitchFamily="34" charset="0"/>
                <a:cs typeface="Arial" panose="020B0604020202020204" pitchFamily="34" charset="0"/>
              </a:rPr>
              <a:t>D</a:t>
            </a:r>
            <a:r>
              <a:rPr lang="en-GB" altLang="en-US" dirty="0">
                <a:latin typeface="Arial" panose="020B0604020202020204" pitchFamily="34" charset="0"/>
                <a:cs typeface="Arial" panose="020B0604020202020204" pitchFamily="34" charset="0"/>
              </a:rPr>
              <a:t> is anyway zero (a very specific case). The result, obviously, is relevant for </a:t>
            </a:r>
            <a:r>
              <a:rPr lang="en-GB" alt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Line Breeding</a:t>
            </a:r>
            <a:r>
              <a:rPr lang="en-GB" altLang="en-US" dirty="0">
                <a:latin typeface="Arial" panose="020B0604020202020204" pitchFamily="34" charset="0"/>
                <a:cs typeface="Arial" panose="020B0604020202020204" pitchFamily="34" charset="0"/>
              </a:rPr>
              <a:t>.</a:t>
            </a:r>
          </a:p>
          <a:p>
            <a:pPr>
              <a:spcBef>
                <a:spcPct val="50000"/>
              </a:spcBef>
            </a:pPr>
            <a:r>
              <a:rPr lang="en-GB" altLang="en-US" dirty="0">
                <a:latin typeface="Arial" panose="020B0604020202020204" pitchFamily="34" charset="0"/>
                <a:cs typeface="Arial" panose="020B0604020202020204" pitchFamily="34" charset="0"/>
              </a:rPr>
              <a:t>In the upper part you see the general version of this ANOVA, with L=144 lines and Y=6 years (at one location) and r=2 per experiment (per year). See the expected composition of the mean squares; this is the </a:t>
            </a:r>
            <a:r>
              <a:rPr lang="en-GB" altLang="en-US" dirty="0">
                <a:solidFill>
                  <a:srgbClr val="0000FF"/>
                </a:solidFill>
                <a:latin typeface="Arial" panose="020B0604020202020204" pitchFamily="34" charset="0"/>
                <a:cs typeface="Arial" panose="020B0604020202020204" pitchFamily="34" charset="0"/>
              </a:rPr>
              <a:t>semi-philosophical</a:t>
            </a:r>
            <a:r>
              <a:rPr lang="en-GB" altLang="en-US" dirty="0">
                <a:latin typeface="Arial" panose="020B0604020202020204" pitchFamily="34" charset="0"/>
                <a:cs typeface="Arial" panose="020B0604020202020204" pitchFamily="34" charset="0"/>
              </a:rPr>
              <a:t> part where assumptions have to be made. </a:t>
            </a:r>
          </a:p>
          <a:p>
            <a:pPr>
              <a:spcBef>
                <a:spcPct val="50000"/>
              </a:spcBef>
            </a:pPr>
            <a:r>
              <a:rPr lang="en-GB" altLang="en-US" dirty="0">
                <a:solidFill>
                  <a:prstClr val="black"/>
                </a:solidFill>
                <a:latin typeface="Arial" panose="020B0604020202020204" pitchFamily="34" charset="0"/>
                <a:cs typeface="Arial" panose="020B0604020202020204" pitchFamily="34" charset="0"/>
              </a:rPr>
              <a:t>In the lower part you see the ANOVA with actual numbers. You have to subtract the Mean Square which is due to the L∙Y interactions from the MS(L), and divide the difference by 12 (since there are Y∙ R=12 raw data points making each inbred line‘s mean value). </a:t>
            </a:r>
          </a:p>
          <a:p>
            <a:pPr>
              <a:spcBef>
                <a:spcPct val="50000"/>
              </a:spcBef>
            </a:pPr>
            <a:endParaRPr lang="en-GB" altLang="en-US" dirty="0">
              <a:solidFill>
                <a:prstClr val="black"/>
              </a:solidFill>
              <a:latin typeface="Arial" panose="020B0604020202020204" pitchFamily="34" charset="0"/>
              <a:cs typeface="Arial" panose="020B0604020202020204" pitchFamily="34" charset="0"/>
            </a:endParaRPr>
          </a:p>
          <a:p>
            <a:pPr lvl="0">
              <a:spcBef>
                <a:spcPct val="50000"/>
              </a:spcBef>
            </a:pPr>
            <a:r>
              <a:rPr lang="en-GB" altLang="en-US" dirty="0">
                <a:solidFill>
                  <a:prstClr val="black"/>
                </a:solidFill>
                <a:latin typeface="Arial" panose="020B0604020202020204" pitchFamily="34" charset="0"/>
                <a:cs typeface="Arial" panose="020B0604020202020204" pitchFamily="34" charset="0"/>
              </a:rPr>
              <a:t>Estimation: σ²</a:t>
            </a:r>
            <a:r>
              <a:rPr lang="en-GB" altLang="en-US" baseline="-25000" dirty="0">
                <a:solidFill>
                  <a:prstClr val="black"/>
                </a:solidFill>
                <a:latin typeface="Arial" panose="020B0604020202020204" pitchFamily="34" charset="0"/>
                <a:cs typeface="Arial" panose="020B0604020202020204" pitchFamily="34" charset="0"/>
              </a:rPr>
              <a:t>G</a:t>
            </a:r>
            <a:r>
              <a:rPr lang="en-GB" altLang="en-US" dirty="0">
                <a:solidFill>
                  <a:prstClr val="black"/>
                </a:solidFill>
                <a:latin typeface="Arial" panose="020B0604020202020204" pitchFamily="34" charset="0"/>
                <a:cs typeface="Arial" panose="020B0604020202020204" pitchFamily="34" charset="0"/>
              </a:rPr>
              <a:t> = </a:t>
            </a:r>
            <a:r>
              <a:rPr lang="en-GB" altLang="en-US" dirty="0">
                <a:solidFill>
                  <a:srgbClr val="0000FF"/>
                </a:solidFill>
                <a:latin typeface="Arial" panose="020B0604020202020204" pitchFamily="34" charset="0"/>
                <a:cs typeface="Arial" panose="020B0604020202020204" pitchFamily="34" charset="0"/>
              </a:rPr>
              <a:t>σ²</a:t>
            </a:r>
            <a:r>
              <a:rPr lang="en-GB" altLang="en-US" baseline="-25000" dirty="0">
                <a:solidFill>
                  <a:srgbClr val="0000FF"/>
                </a:solidFill>
                <a:latin typeface="Arial" panose="020B0604020202020204" pitchFamily="34" charset="0"/>
                <a:cs typeface="Arial" panose="020B0604020202020204" pitchFamily="34" charset="0"/>
              </a:rPr>
              <a:t>L</a:t>
            </a:r>
            <a:r>
              <a:rPr lang="en-GB" altLang="en-US" dirty="0">
                <a:solidFill>
                  <a:srgbClr val="0000FF"/>
                </a:solidFill>
                <a:latin typeface="Arial" panose="020B0604020202020204" pitchFamily="34" charset="0"/>
                <a:cs typeface="Arial" panose="020B0604020202020204" pitchFamily="34" charset="0"/>
              </a:rPr>
              <a:t> </a:t>
            </a:r>
            <a:r>
              <a:rPr lang="en-GB" altLang="en-US" dirty="0">
                <a:solidFill>
                  <a:prstClr val="black"/>
                </a:solidFill>
                <a:latin typeface="Arial" panose="020B0604020202020204" pitchFamily="34" charset="0"/>
                <a:cs typeface="Arial" panose="020B0604020202020204" pitchFamily="34" charset="0"/>
              </a:rPr>
              <a:t>= 2σ²</a:t>
            </a:r>
            <a:r>
              <a:rPr lang="en-GB" altLang="en-US" baseline="-25000" dirty="0">
                <a:solidFill>
                  <a:prstClr val="black"/>
                </a:solidFill>
                <a:latin typeface="Arial" panose="020B0604020202020204" pitchFamily="34" charset="0"/>
                <a:cs typeface="Arial" panose="020B0604020202020204" pitchFamily="34" charset="0"/>
              </a:rPr>
              <a:t>A</a:t>
            </a:r>
            <a:r>
              <a:rPr lang="en-GB" altLang="en-US" dirty="0">
                <a:solidFill>
                  <a:prstClr val="black"/>
                </a:solidFill>
                <a:latin typeface="Arial" panose="020B0604020202020204" pitchFamily="34" charset="0"/>
                <a:cs typeface="Arial" panose="020B0604020202020204" pitchFamily="34" charset="0"/>
              </a:rPr>
              <a:t>= [MS(L)-MS(LY)] / RY </a:t>
            </a:r>
            <a:r>
              <a:rPr lang="en-GB" altLang="en-US" dirty="0">
                <a:latin typeface="Arial" panose="020B0604020202020204" pitchFamily="34" charset="0"/>
                <a:cs typeface="Arial" panose="020B0604020202020204" pitchFamily="34" charset="0"/>
              </a:rPr>
              <a:t>= </a:t>
            </a:r>
            <a:r>
              <a:rPr lang="en-GB" altLang="en-US" b="1" dirty="0">
                <a:solidFill>
                  <a:srgbClr val="0000FF"/>
                </a:solidFill>
                <a:latin typeface="Arial" panose="020B0604020202020204" pitchFamily="34" charset="0"/>
                <a:cs typeface="Arial" panose="020B0604020202020204" pitchFamily="34" charset="0"/>
              </a:rPr>
              <a:t>16</a:t>
            </a:r>
            <a:br>
              <a:rPr lang="en-GB" altLang="en-US" b="1" dirty="0">
                <a:solidFill>
                  <a:srgbClr val="CC0000"/>
                </a:solidFill>
                <a:latin typeface="Arial" panose="020B0604020202020204" pitchFamily="34" charset="0"/>
                <a:cs typeface="Arial" panose="020B0604020202020204" pitchFamily="34" charset="0"/>
              </a:rPr>
            </a:br>
            <a:r>
              <a:rPr lang="en-GB" altLang="en-US" dirty="0">
                <a:solidFill>
                  <a:prstClr val="black"/>
                </a:solidFill>
                <a:latin typeface="Arial" panose="020B0604020202020204" pitchFamily="34" charset="0"/>
                <a:cs typeface="Arial" panose="020B0604020202020204" pitchFamily="34" charset="0"/>
              </a:rPr>
              <a:t>Estimation: σ²</a:t>
            </a:r>
            <a:r>
              <a:rPr lang="en-GB" altLang="en-US" baseline="-25000" dirty="0">
                <a:solidFill>
                  <a:prstClr val="black"/>
                </a:solidFill>
                <a:latin typeface="Arial" panose="020B0604020202020204" pitchFamily="34" charset="0"/>
                <a:cs typeface="Arial" panose="020B0604020202020204" pitchFamily="34" charset="0"/>
              </a:rPr>
              <a:t>G</a:t>
            </a:r>
            <a:r>
              <a:rPr lang="en-GB" altLang="en-US" dirty="0">
                <a:solidFill>
                  <a:prstClr val="black"/>
                </a:solidFill>
                <a:latin typeface="Arial" panose="020B0604020202020204" pitchFamily="34" charset="0"/>
                <a:cs typeface="Arial" panose="020B0604020202020204" pitchFamily="34" charset="0"/>
              </a:rPr>
              <a:t> = </a:t>
            </a:r>
            <a:r>
              <a:rPr lang="en-GB" altLang="en-US" dirty="0">
                <a:solidFill>
                  <a:srgbClr val="0000FF"/>
                </a:solidFill>
                <a:latin typeface="Arial" panose="020B0604020202020204" pitchFamily="34" charset="0"/>
                <a:cs typeface="Arial" panose="020B0604020202020204" pitchFamily="34" charset="0"/>
              </a:rPr>
              <a:t>σ²</a:t>
            </a:r>
            <a:r>
              <a:rPr lang="en-GB" altLang="en-US" baseline="-25000" dirty="0">
                <a:solidFill>
                  <a:srgbClr val="0000FF"/>
                </a:solidFill>
                <a:latin typeface="Arial" panose="020B0604020202020204" pitchFamily="34" charset="0"/>
                <a:cs typeface="Arial" panose="020B0604020202020204" pitchFamily="34" charset="0"/>
              </a:rPr>
              <a:t>L</a:t>
            </a:r>
            <a:r>
              <a:rPr lang="en-GB" altLang="en-US" dirty="0">
                <a:solidFill>
                  <a:prstClr val="black"/>
                </a:solidFill>
                <a:latin typeface="Arial" panose="020B0604020202020204" pitchFamily="34" charset="0"/>
                <a:cs typeface="Arial" panose="020B0604020202020204" pitchFamily="34" charset="0"/>
              </a:rPr>
              <a:t> = 2σ²</a:t>
            </a:r>
            <a:r>
              <a:rPr lang="en-GB" altLang="en-US" baseline="-25000" dirty="0">
                <a:solidFill>
                  <a:prstClr val="black"/>
                </a:solidFill>
                <a:latin typeface="Arial" panose="020B0604020202020204" pitchFamily="34" charset="0"/>
                <a:cs typeface="Arial" panose="020B0604020202020204" pitchFamily="34" charset="0"/>
              </a:rPr>
              <a:t>A</a:t>
            </a:r>
            <a:r>
              <a:rPr lang="en-GB" altLang="en-US" dirty="0">
                <a:solidFill>
                  <a:prstClr val="black"/>
                </a:solidFill>
                <a:latin typeface="Arial" panose="020B0604020202020204" pitchFamily="34" charset="0"/>
                <a:cs typeface="Arial" panose="020B0604020202020204" pitchFamily="34" charset="0"/>
              </a:rPr>
              <a:t>= [216   -    24]   /  2∙6   </a:t>
            </a:r>
            <a:r>
              <a:rPr lang="en-GB" altLang="en-US" dirty="0">
                <a:latin typeface="Arial" panose="020B0604020202020204" pitchFamily="34" charset="0"/>
                <a:cs typeface="Arial" panose="020B0604020202020204" pitchFamily="34" charset="0"/>
              </a:rPr>
              <a:t>= </a:t>
            </a:r>
            <a:r>
              <a:rPr lang="en-GB" altLang="en-US" b="1" dirty="0">
                <a:solidFill>
                  <a:srgbClr val="0000FF"/>
                </a:solidFill>
                <a:latin typeface="Arial" panose="020B0604020202020204" pitchFamily="34" charset="0"/>
                <a:cs typeface="Arial" panose="020B0604020202020204" pitchFamily="34" charset="0"/>
              </a:rPr>
              <a:t>16</a:t>
            </a:r>
            <a:endParaRPr lang="en-GB" altLang="en-US" dirty="0">
              <a:solidFill>
                <a:srgbClr val="0000FF"/>
              </a:solidFill>
              <a:latin typeface="Arial" panose="020B0604020202020204" pitchFamily="34" charset="0"/>
              <a:cs typeface="Arial" panose="020B0604020202020204" pitchFamily="34" charset="0"/>
            </a:endParaRPr>
          </a:p>
        </p:txBody>
      </p:sp>
      <p:sp>
        <p:nvSpPr>
          <p:cNvPr id="10" name="TextBox 9"/>
          <p:cNvSpPr txBox="1"/>
          <p:nvPr/>
        </p:nvSpPr>
        <p:spPr>
          <a:xfrm>
            <a:off x="60553" y="84775"/>
            <a:ext cx="1203859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How to </a:t>
            </a:r>
            <a:r>
              <a:rPr lang="en-GB" dirty="0">
                <a:solidFill>
                  <a:srgbClr val="FF0000"/>
                </a:solidFill>
                <a:latin typeface="Arial" panose="020B0604020202020204" pitchFamily="34" charset="0"/>
                <a:cs typeface="Arial" panose="020B0604020202020204" pitchFamily="34" charset="0"/>
              </a:rPr>
              <a:t>estimate</a:t>
            </a:r>
            <a:r>
              <a:rPr lang="en-GB" dirty="0">
                <a:latin typeface="Arial" panose="020B0604020202020204" pitchFamily="34" charset="0"/>
                <a:cs typeface="Arial" panose="020B0604020202020204" pitchFamily="34" charset="0"/>
              </a:rPr>
              <a:t> genetic variance based on phenotype, via ANOVA (Analysis of Variance);</a:t>
            </a:r>
            <a:r>
              <a:rPr lang="en-GB" dirty="0">
                <a:solidFill>
                  <a:schemeClr val="tx1">
                    <a:lumMod val="50000"/>
                    <a:lumOff val="50000"/>
                  </a:schemeClr>
                </a:solidFill>
                <a:latin typeface="Arial" panose="020B0604020202020204" pitchFamily="34" charset="0"/>
                <a:cs typeface="Arial" panose="020B0604020202020204" pitchFamily="34" charset="0"/>
              </a:rPr>
              <a:t> without DNA markers.</a:t>
            </a:r>
          </a:p>
        </p:txBody>
      </p:sp>
      <p:sp>
        <p:nvSpPr>
          <p:cNvPr id="2" name="Textfeld 5"/>
          <p:cNvSpPr txBox="1"/>
          <p:nvPr/>
        </p:nvSpPr>
        <p:spPr>
          <a:xfrm>
            <a:off x="11472609" y="5144322"/>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32</a:t>
            </a:fld>
            <a:endParaRPr lang="en-GB" sz="2400"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a:stretch>
            <a:fillRect/>
          </a:stretch>
        </p:blipFill>
        <p:spPr>
          <a:xfrm>
            <a:off x="10798335" y="5745542"/>
            <a:ext cx="1228530" cy="701402"/>
          </a:xfrm>
          <a:prstGeom prst="rect">
            <a:avLst/>
          </a:prstGeom>
        </p:spPr>
      </p:pic>
      <p:cxnSp>
        <p:nvCxnSpPr>
          <p:cNvPr id="6" name="Straight Connector 5"/>
          <p:cNvCxnSpPr/>
          <p:nvPr/>
        </p:nvCxnSpPr>
        <p:spPr>
          <a:xfrm>
            <a:off x="-16150" y="4143675"/>
            <a:ext cx="12192000" cy="1"/>
          </a:xfrm>
          <a:prstGeom prst="line">
            <a:avLst/>
          </a:prstGeom>
          <a:ln w="3175">
            <a:solidFill>
              <a:schemeClr val="tx1"/>
            </a:solidFill>
          </a:ln>
          <a:effectLst>
            <a:outerShdw blurRad="25400" dist="63500" dir="1200000" algn="tl" rotWithShape="0">
              <a:prstClr val="black">
                <a:alpha val="7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372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2225" y="983454"/>
            <a:ext cx="5761112" cy="5784992"/>
            <a:chOff x="22225" y="983454"/>
            <a:chExt cx="5761112" cy="5784992"/>
          </a:xfrm>
        </p:grpSpPr>
        <p:sp>
          <p:nvSpPr>
            <p:cNvPr id="5" name="Rectangle 4"/>
            <p:cNvSpPr/>
            <p:nvPr/>
          </p:nvSpPr>
          <p:spPr>
            <a:xfrm>
              <a:off x="163556" y="983454"/>
              <a:ext cx="5619781" cy="5784992"/>
            </a:xfrm>
            <a:prstGeom prst="rect">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8" name="Object 7"/>
            <p:cNvGraphicFramePr>
              <a:graphicFrameLocks noChangeAspect="1"/>
            </p:cNvGraphicFramePr>
            <p:nvPr>
              <p:extLst>
                <p:ext uri="{D42A27DB-BD31-4B8C-83A1-F6EECF244321}">
                  <p14:modId xmlns:p14="http://schemas.microsoft.com/office/powerpoint/2010/main" val="173869230"/>
                </p:ext>
              </p:extLst>
            </p:nvPr>
          </p:nvGraphicFramePr>
          <p:xfrm>
            <a:off x="22225" y="987425"/>
            <a:ext cx="5754688" cy="5749925"/>
          </p:xfrm>
          <a:graphic>
            <a:graphicData uri="http://schemas.openxmlformats.org/presentationml/2006/ole">
              <mc:AlternateContent xmlns:mc="http://schemas.openxmlformats.org/markup-compatibility/2006">
                <mc:Choice xmlns:v="urn:schemas-microsoft-com:vml" Requires="v">
                  <p:oleObj spid="_x0000_s34110" name="Document" r:id="rId3" imgW="6284021" imgH="6281377" progId="Word.Document.8">
                    <p:link updateAutomatic="1"/>
                  </p:oleObj>
                </mc:Choice>
                <mc:Fallback>
                  <p:oleObj name="Document" r:id="rId3" imgW="6284021" imgH="6281377" progId="Word.Document.8">
                    <p:link updateAutomatic="1"/>
                    <p:pic>
                      <p:nvPicPr>
                        <p:cNvPr id="8" name="Object 7"/>
                        <p:cNvPicPr/>
                        <p:nvPr/>
                      </p:nvPicPr>
                      <p:blipFill>
                        <a:blip r:embed="rId4"/>
                        <a:stretch>
                          <a:fillRect/>
                        </a:stretch>
                      </p:blipFill>
                      <p:spPr>
                        <a:xfrm>
                          <a:off x="22225" y="987425"/>
                          <a:ext cx="5754688" cy="5749925"/>
                        </a:xfrm>
                        <a:prstGeom prst="rect">
                          <a:avLst/>
                        </a:prstGeom>
                        <a:solidFill>
                          <a:schemeClr val="bg1"/>
                        </a:solidFill>
                      </p:spPr>
                    </p:pic>
                  </p:oleObj>
                </mc:Fallback>
              </mc:AlternateContent>
            </a:graphicData>
          </a:graphic>
        </p:graphicFrame>
      </p:grpSp>
      <p:pic>
        <p:nvPicPr>
          <p:cNvPr id="3" name="Picture 2"/>
          <p:cNvPicPr>
            <a:picLocks noChangeAspect="1"/>
          </p:cNvPicPr>
          <p:nvPr/>
        </p:nvPicPr>
        <p:blipFill>
          <a:blip r:embed="rId5"/>
          <a:stretch>
            <a:fillRect/>
          </a:stretch>
        </p:blipFill>
        <p:spPr>
          <a:xfrm>
            <a:off x="7082720" y="55990"/>
            <a:ext cx="4922044" cy="6753416"/>
          </a:xfrm>
          <a:prstGeom prst="rect">
            <a:avLst/>
          </a:prstGeom>
          <a:effectLst>
            <a:outerShdw blurRad="50800" dist="38100" dir="2700000" algn="tl" rotWithShape="0">
              <a:prstClr val="black">
                <a:alpha val="40000"/>
              </a:prstClr>
            </a:outerShdw>
          </a:effectLst>
        </p:spPr>
      </p:pic>
      <p:sp>
        <p:nvSpPr>
          <p:cNvPr id="2" name="Textfeld 5"/>
          <p:cNvSpPr txBox="1"/>
          <p:nvPr/>
        </p:nvSpPr>
        <p:spPr>
          <a:xfrm>
            <a:off x="6028857" y="6347741"/>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33</a:t>
            </a:fld>
            <a:endParaRPr lang="en-GB" sz="2400" dirty="0">
              <a:latin typeface="Arial" panose="020B0604020202020204" pitchFamily="34" charset="0"/>
              <a:cs typeface="Arial" panose="020B0604020202020204" pitchFamily="34" charset="0"/>
            </a:endParaRPr>
          </a:p>
        </p:txBody>
      </p:sp>
      <p:sp>
        <p:nvSpPr>
          <p:cNvPr id="4" name="TextBox 3"/>
          <p:cNvSpPr txBox="1"/>
          <p:nvPr/>
        </p:nvSpPr>
        <p:spPr>
          <a:xfrm>
            <a:off x="78722" y="55990"/>
            <a:ext cx="7175922"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Diallel </a:t>
            </a:r>
            <a:r>
              <a:rPr lang="en-GB" sz="2400" dirty="0">
                <a:latin typeface="Arial" panose="020B0604020202020204" pitchFamily="34" charset="0"/>
                <a:cs typeface="Arial" panose="020B0604020202020204" pitchFamily="34" charset="0"/>
              </a:rPr>
              <a:t>Analyses to experimentally estimate Genetic variance components. </a:t>
            </a:r>
          </a:p>
        </p:txBody>
      </p:sp>
      <p:sp>
        <p:nvSpPr>
          <p:cNvPr id="9" name="TextBox 8">
            <a:extLst>
              <a:ext uri="{FF2B5EF4-FFF2-40B4-BE49-F238E27FC236}">
                <a16:creationId xmlns:a16="http://schemas.microsoft.com/office/drawing/2014/main" id="{3A711848-2D82-43D5-BF84-5D9842E1AFA3}"/>
              </a:ext>
            </a:extLst>
          </p:cNvPr>
          <p:cNvSpPr txBox="1"/>
          <p:nvPr/>
        </p:nvSpPr>
        <p:spPr>
          <a:xfrm rot="16200000">
            <a:off x="3805316" y="3048040"/>
            <a:ext cx="4471875"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lgn="ctr"/>
            <a:r>
              <a:rPr lang="de-DE" altLang="de-DE" sz="1800" noProof="1">
                <a:latin typeface="Arial" panose="020B0604020202020204" pitchFamily="34" charset="0"/>
                <a:cs typeface="Arial" panose="020B0604020202020204" pitchFamily="34" charset="0"/>
              </a:rPr>
              <a:t>See again UNPLAB-BrMeth_Ch-3[GCA I]</a:t>
            </a:r>
            <a:endParaRPr lang="de-DE" noProof="1"/>
          </a:p>
        </p:txBody>
      </p:sp>
    </p:spTree>
    <p:extLst>
      <p:ext uri="{BB962C8B-B14F-4D97-AF65-F5344CB8AC3E}">
        <p14:creationId xmlns:p14="http://schemas.microsoft.com/office/powerpoint/2010/main" val="3139759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56896207"/>
              </p:ext>
            </p:extLst>
          </p:nvPr>
        </p:nvGraphicFramePr>
        <p:xfrm>
          <a:off x="6197011" y="3860485"/>
          <a:ext cx="5846951" cy="2167128"/>
        </p:xfrm>
        <a:graphic>
          <a:graphicData uri="http://schemas.openxmlformats.org/drawingml/2006/table">
            <a:tbl>
              <a:tblPr firstRow="1" firstCol="1" lastRow="1" lastCol="1" bandRow="1" bandCol="1">
                <a:effectLst/>
              </a:tblPr>
              <a:tblGrid>
                <a:gridCol w="1038603">
                  <a:extLst>
                    <a:ext uri="{9D8B030D-6E8A-4147-A177-3AD203B41FA5}">
                      <a16:colId xmlns:a16="http://schemas.microsoft.com/office/drawing/2014/main" val="292389711"/>
                    </a:ext>
                  </a:extLst>
                </a:gridCol>
                <a:gridCol w="1678114">
                  <a:extLst>
                    <a:ext uri="{9D8B030D-6E8A-4147-A177-3AD203B41FA5}">
                      <a16:colId xmlns:a16="http://schemas.microsoft.com/office/drawing/2014/main" val="3122863009"/>
                    </a:ext>
                  </a:extLst>
                </a:gridCol>
                <a:gridCol w="1687730">
                  <a:extLst>
                    <a:ext uri="{9D8B030D-6E8A-4147-A177-3AD203B41FA5}">
                      <a16:colId xmlns:a16="http://schemas.microsoft.com/office/drawing/2014/main" val="3311899390"/>
                    </a:ext>
                  </a:extLst>
                </a:gridCol>
                <a:gridCol w="1442504">
                  <a:extLst>
                    <a:ext uri="{9D8B030D-6E8A-4147-A177-3AD203B41FA5}">
                      <a16:colId xmlns:a16="http://schemas.microsoft.com/office/drawing/2014/main" val="897542146"/>
                    </a:ext>
                  </a:extLst>
                </a:gridCol>
              </a:tblGrid>
              <a:tr h="0">
                <a:tc gridSpan="4">
                  <a:txBody>
                    <a:bodyPr/>
                    <a:lstStyle/>
                    <a:p>
                      <a:pPr algn="l">
                        <a:lnSpc>
                          <a:spcPct val="90000"/>
                        </a:lnSpc>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Mating schemes become fast prohibitively ‘</a:t>
                      </a:r>
                      <a:r>
                        <a:rPr lang="en-GB" sz="180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large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40573357"/>
                  </a:ext>
                </a:extLst>
              </a:tr>
              <a:tr h="0">
                <a:tc rowSpan="2">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Parents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Number of crosses to conduct = number of offspring to evaluate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92040243"/>
                  </a:ext>
                </a:extLst>
              </a:tr>
              <a:tr h="0">
                <a:tc vMerge="1">
                  <a:txBody>
                    <a:bodyPr/>
                    <a:lstStyle/>
                    <a:p>
                      <a:endParaRPr lang="en-GB"/>
                    </a:p>
                  </a:txBody>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Diallel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Partial Diallel*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a:effectLst/>
                          <a:latin typeface="Arial" panose="020B0604020202020204" pitchFamily="34" charset="0"/>
                          <a:ea typeface="Times New Roman" panose="02020603050405020304" pitchFamily="18" charset="0"/>
                          <a:cs typeface="Times New Roman" panose="02020603050405020304" pitchFamily="18" charset="0"/>
                        </a:rPr>
                        <a:t>Factorial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1565351"/>
                  </a:ext>
                </a:extLst>
              </a:tr>
              <a:tr h="0">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3455633"/>
                  </a:ext>
                </a:extLst>
              </a:tr>
              <a:tr h="0">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45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9546908"/>
                  </a:ext>
                </a:extLst>
              </a:tr>
              <a:tr h="0">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t>4950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2500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2500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4780318"/>
                  </a:ext>
                </a:extLst>
              </a:tr>
              <a:tr h="0">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N(N-1)/2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N²/4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N²/4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827697"/>
                  </a:ext>
                </a:extLst>
              </a:tr>
            </a:tbl>
          </a:graphicData>
        </a:graphic>
      </p:graphicFrame>
      <p:grpSp>
        <p:nvGrpSpPr>
          <p:cNvPr id="9" name="Group 8"/>
          <p:cNvGrpSpPr/>
          <p:nvPr/>
        </p:nvGrpSpPr>
        <p:grpSpPr>
          <a:xfrm>
            <a:off x="31750" y="176213"/>
            <a:ext cx="6140450" cy="6700837"/>
            <a:chOff x="31750" y="176213"/>
            <a:chExt cx="6140450" cy="6700837"/>
          </a:xfrm>
        </p:grpSpPr>
        <p:sp>
          <p:nvSpPr>
            <p:cNvPr id="8" name="Rectangle 7"/>
            <p:cNvSpPr/>
            <p:nvPr/>
          </p:nvSpPr>
          <p:spPr>
            <a:xfrm>
              <a:off x="56561" y="235670"/>
              <a:ext cx="6037868" cy="6485641"/>
            </a:xfrm>
            <a:prstGeom prst="rect">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3954921304"/>
                </p:ext>
              </p:extLst>
            </p:nvPr>
          </p:nvGraphicFramePr>
          <p:xfrm>
            <a:off x="31750" y="176213"/>
            <a:ext cx="6140450" cy="6700837"/>
          </p:xfrm>
          <a:graphic>
            <a:graphicData uri="http://schemas.openxmlformats.org/presentationml/2006/ole">
              <mc:AlternateContent xmlns:mc="http://schemas.openxmlformats.org/markup-compatibility/2006">
                <mc:Choice xmlns:v="urn:schemas-microsoft-com:vml" Requires="v">
                  <p:oleObj spid="_x0000_s37161" name="Document" r:id="rId3" imgW="6140672" imgH="6701286" progId="Word.Document.12">
                    <p:link updateAutomatic="1"/>
                  </p:oleObj>
                </mc:Choice>
                <mc:Fallback>
                  <p:oleObj name="Document" r:id="rId3" imgW="6140672" imgH="6701286" progId="Word.Document.12">
                    <p:link updateAutomatic="1"/>
                    <p:pic>
                      <p:nvPicPr>
                        <p:cNvPr id="0" name=""/>
                        <p:cNvPicPr/>
                        <p:nvPr/>
                      </p:nvPicPr>
                      <p:blipFill>
                        <a:blip r:embed="rId4"/>
                        <a:stretch>
                          <a:fillRect/>
                        </a:stretch>
                      </p:blipFill>
                      <p:spPr>
                        <a:xfrm>
                          <a:off x="31750" y="176213"/>
                          <a:ext cx="6140450" cy="6700837"/>
                        </a:xfrm>
                        <a:prstGeom prst="rect">
                          <a:avLst/>
                        </a:prstGeom>
                      </p:spPr>
                    </p:pic>
                  </p:oleObj>
                </mc:Fallback>
              </mc:AlternateContent>
            </a:graphicData>
          </a:graphic>
        </p:graphicFrame>
      </p:grpSp>
      <p:sp>
        <p:nvSpPr>
          <p:cNvPr id="6" name="TextBox 5"/>
          <p:cNvSpPr txBox="1"/>
          <p:nvPr/>
        </p:nvSpPr>
        <p:spPr>
          <a:xfrm>
            <a:off x="6197011" y="6074980"/>
            <a:ext cx="5846952"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*many further versions of partial </a:t>
            </a:r>
            <a:r>
              <a:rPr lang="en-GB" dirty="0" err="1">
                <a:latin typeface="Arial" panose="020B0604020202020204" pitchFamily="34" charset="0"/>
                <a:cs typeface="Arial" panose="020B0604020202020204" pitchFamily="34" charset="0"/>
              </a:rPr>
              <a:t>Diallels</a:t>
            </a:r>
            <a:r>
              <a:rPr lang="en-GB" dirty="0">
                <a:latin typeface="Arial" panose="020B0604020202020204" pitchFamily="34" charset="0"/>
                <a:cs typeface="Arial" panose="020B0604020202020204" pitchFamily="34" charset="0"/>
              </a:rPr>
              <a:t> exist</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DOI 10.2307/2527989 </a:t>
            </a:r>
          </a:p>
        </p:txBody>
      </p:sp>
      <p:sp>
        <p:nvSpPr>
          <p:cNvPr id="10" name="TextBox 9"/>
          <p:cNvSpPr txBox="1"/>
          <p:nvPr/>
        </p:nvSpPr>
        <p:spPr>
          <a:xfrm>
            <a:off x="6171414" y="55990"/>
            <a:ext cx="5872548" cy="830997"/>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Factorial</a:t>
            </a:r>
            <a:r>
              <a:rPr lang="en-GB" sz="2400" dirty="0">
                <a:latin typeface="Arial" panose="020B0604020202020204" pitchFamily="34" charset="0"/>
                <a:cs typeface="Arial" panose="020B0604020202020204" pitchFamily="34" charset="0"/>
              </a:rPr>
              <a:t> mating scheme and </a:t>
            </a:r>
            <a:r>
              <a:rPr lang="en-GB" sz="2400" dirty="0">
                <a:solidFill>
                  <a:srgbClr val="0000FF"/>
                </a:solidFill>
                <a:latin typeface="Arial" panose="020B0604020202020204" pitchFamily="34" charset="0"/>
                <a:cs typeface="Arial" panose="020B0604020202020204" pitchFamily="34" charset="0"/>
              </a:rPr>
              <a:t>Partial Diallel</a:t>
            </a:r>
            <a:r>
              <a:rPr lang="en-GB" sz="2400" dirty="0">
                <a:latin typeface="Arial" panose="020B0604020202020204" pitchFamily="34" charset="0"/>
                <a:cs typeface="Arial" panose="020B0604020202020204" pitchFamily="34" charset="0"/>
              </a:rPr>
              <a:t> mating scheme.</a:t>
            </a:r>
          </a:p>
        </p:txBody>
      </p:sp>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34</a:t>
            </a:fld>
            <a:endParaRPr lang="en-GB" sz="2400" dirty="0">
              <a:latin typeface="Arial" panose="020B0604020202020204" pitchFamily="34" charset="0"/>
              <a:cs typeface="Arial" panose="020B0604020202020204" pitchFamily="34" charset="0"/>
            </a:endParaRPr>
          </a:p>
        </p:txBody>
      </p:sp>
      <p:sp>
        <p:nvSpPr>
          <p:cNvPr id="11" name="TextBox 10"/>
          <p:cNvSpPr txBox="1"/>
          <p:nvPr/>
        </p:nvSpPr>
        <p:spPr>
          <a:xfrm>
            <a:off x="6197011" y="961543"/>
            <a:ext cx="5846951" cy="2031325"/>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Factorial</a:t>
            </a:r>
            <a:r>
              <a:rPr lang="en-GB" dirty="0">
                <a:latin typeface="Arial" panose="020B0604020202020204" pitchFamily="34" charset="0"/>
                <a:cs typeface="Arial" panose="020B0604020202020204" pitchFamily="34" charset="0"/>
              </a:rPr>
              <a:t> allows to analyse GCA and SCA between (mutually heterotic) germplasm pools, specifically focussing on hybrid breeding.</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 </a:t>
            </a:r>
            <a:r>
              <a:rPr lang="en-GB" dirty="0">
                <a:solidFill>
                  <a:srgbClr val="0000FF"/>
                </a:solidFill>
                <a:latin typeface="Arial" panose="020B0604020202020204" pitchFamily="34" charset="0"/>
                <a:cs typeface="Arial" panose="020B0604020202020204" pitchFamily="34" charset="0"/>
              </a:rPr>
              <a:t>Partial Diallel </a:t>
            </a:r>
            <a:r>
              <a:rPr lang="en-GB" dirty="0">
                <a:latin typeface="Arial" panose="020B0604020202020204" pitchFamily="34" charset="0"/>
                <a:cs typeface="Arial" panose="020B0604020202020204" pitchFamily="34" charset="0"/>
              </a:rPr>
              <a:t>allows to ‚cover‘ a larger sample of parents (i.e. better representation of the reference population) with a still-limited number of crosses.</a:t>
            </a:r>
          </a:p>
        </p:txBody>
      </p:sp>
    </p:spTree>
    <p:extLst>
      <p:ext uri="{BB962C8B-B14F-4D97-AF65-F5344CB8AC3E}">
        <p14:creationId xmlns:p14="http://schemas.microsoft.com/office/powerpoint/2010/main" val="1272480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1371" y="768285"/>
            <a:ext cx="11960622" cy="4921731"/>
          </a:xfrm>
          <a:prstGeom prst="rect">
            <a:avLst/>
          </a:prstGeom>
          <a:solidFill>
            <a:srgbClr val="FFFFFF"/>
          </a:solidFill>
          <a:ln>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6" name="Object 5"/>
          <p:cNvGraphicFramePr>
            <a:graphicFrameLocks noChangeAspect="1"/>
          </p:cNvGraphicFramePr>
          <p:nvPr>
            <p:extLst>
              <p:ext uri="{D42A27DB-BD31-4B8C-83A1-F6EECF244321}">
                <p14:modId xmlns:p14="http://schemas.microsoft.com/office/powerpoint/2010/main" val="2182212637"/>
              </p:ext>
            </p:extLst>
          </p:nvPr>
        </p:nvGraphicFramePr>
        <p:xfrm>
          <a:off x="6045200" y="838200"/>
          <a:ext cx="6026150" cy="4824413"/>
        </p:xfrm>
        <a:graphic>
          <a:graphicData uri="http://schemas.openxmlformats.org/presentationml/2006/ole">
            <mc:AlternateContent xmlns:mc="http://schemas.openxmlformats.org/markup-compatibility/2006">
              <mc:Choice xmlns:v="urn:schemas-microsoft-com:vml" Requires="v">
                <p:oleObj spid="_x0000_s38488" name="Document" r:id="rId3" imgW="6150372" imgH="4920988" progId="Word.Document.12">
                  <p:link updateAutomatic="1"/>
                </p:oleObj>
              </mc:Choice>
              <mc:Fallback>
                <p:oleObj name="Document" r:id="rId3" imgW="6150372" imgH="4920988" progId="Word.Document.12">
                  <p:link updateAutomatic="1"/>
                  <p:pic>
                    <p:nvPicPr>
                      <p:cNvPr id="6" name="Object 5"/>
                      <p:cNvPicPr/>
                      <p:nvPr/>
                    </p:nvPicPr>
                    <p:blipFill>
                      <a:blip r:embed="rId4"/>
                      <a:stretch>
                        <a:fillRect/>
                      </a:stretch>
                    </p:blipFill>
                    <p:spPr>
                      <a:xfrm>
                        <a:off x="6045200" y="838200"/>
                        <a:ext cx="6026150" cy="4824413"/>
                      </a:xfrm>
                      <a:prstGeom prst="rect">
                        <a:avLst/>
                      </a:prstGeom>
                      <a:solidFill>
                        <a:schemeClr val="bg1"/>
                      </a:solidFill>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918503842"/>
              </p:ext>
            </p:extLst>
          </p:nvPr>
        </p:nvGraphicFramePr>
        <p:xfrm>
          <a:off x="111125" y="817563"/>
          <a:ext cx="6027738" cy="3248025"/>
        </p:xfrm>
        <a:graphic>
          <a:graphicData uri="http://schemas.openxmlformats.org/presentationml/2006/ole">
            <mc:AlternateContent xmlns:mc="http://schemas.openxmlformats.org/markup-compatibility/2006">
              <mc:Choice xmlns:v="urn:schemas-microsoft-com:vml" Requires="v">
                <p:oleObj spid="_x0000_s38489" name="Document" r:id="rId5" imgW="6150372" imgH="3313614" progId="Word.Document.12">
                  <p:link updateAutomatic="1"/>
                </p:oleObj>
              </mc:Choice>
              <mc:Fallback>
                <p:oleObj name="Document" r:id="rId5" imgW="6150372" imgH="3313614" progId="Word.Document.12">
                  <p:link updateAutomatic="1"/>
                  <p:pic>
                    <p:nvPicPr>
                      <p:cNvPr id="5" name="Object 4"/>
                      <p:cNvPicPr/>
                      <p:nvPr/>
                    </p:nvPicPr>
                    <p:blipFill>
                      <a:blip r:embed="rId6"/>
                      <a:stretch>
                        <a:fillRect/>
                      </a:stretch>
                    </p:blipFill>
                    <p:spPr>
                      <a:xfrm>
                        <a:off x="111125" y="817563"/>
                        <a:ext cx="6027738" cy="3248025"/>
                      </a:xfrm>
                      <a:prstGeom prst="rect">
                        <a:avLst/>
                      </a:prstGeom>
                    </p:spPr>
                  </p:pic>
                </p:oleObj>
              </mc:Fallback>
            </mc:AlternateContent>
          </a:graphicData>
        </a:graphic>
      </p:graphicFrame>
      <p:sp>
        <p:nvSpPr>
          <p:cNvPr id="3" name="TextBox 2"/>
          <p:cNvSpPr txBox="1"/>
          <p:nvPr/>
        </p:nvSpPr>
        <p:spPr>
          <a:xfrm>
            <a:off x="188536" y="3935690"/>
            <a:ext cx="5821052" cy="1754326"/>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In case we accept the small number of 10 lines as representing our reference pool, then we deduce from this data: </a:t>
            </a:r>
          </a:p>
          <a:p>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GB" dirty="0">
                <a:solidFill>
                  <a:srgbClr val="0000FF"/>
                </a:solidFill>
                <a:latin typeface="Arial" panose="020B0604020202020204" pitchFamily="34" charset="0"/>
                <a:cs typeface="Arial" panose="020B0604020202020204" pitchFamily="34" charset="0"/>
              </a:rPr>
              <a:t>2 ∙15.2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31.4 (q/ha)² </a:t>
            </a:r>
            <a:b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46.2 (q/ha)² </a:t>
            </a:r>
          </a:p>
          <a:p>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77.6 (q/ha)² </a:t>
            </a:r>
          </a:p>
        </p:txBody>
      </p:sp>
      <p:sp>
        <p:nvSpPr>
          <p:cNvPr id="4" name="TextBox 3"/>
          <p:cNvSpPr txBox="1"/>
          <p:nvPr/>
        </p:nvSpPr>
        <p:spPr>
          <a:xfrm>
            <a:off x="197379" y="5918154"/>
            <a:ext cx="11883457" cy="646331"/>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Correspondingly (F</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=0) we find: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(HS) =   7.6/77.6 = 0.098;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(FS) = 0.345;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(PO) = 0.196</a:t>
            </a:r>
          </a:p>
          <a:p>
            <a:r>
              <a:rPr lang="en-GB" dirty="0">
                <a:latin typeface="Arial" panose="020B0604020202020204" pitchFamily="34" charset="0"/>
                <a:cs typeface="Arial" panose="020B0604020202020204" pitchFamily="34" charset="0"/>
              </a:rPr>
              <a:t>Correspondingly (F</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=1) we find: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(HS) = 15.2/77.6 = 0.196;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(FS) = 1.00;   </a:t>
            </a:r>
            <a:r>
              <a:rPr lang="en-GB" dirty="0" err="1">
                <a:latin typeface="Arial" panose="020B0604020202020204" pitchFamily="34" charset="0"/>
                <a:cs typeface="Arial" panose="020B0604020202020204" pitchFamily="34" charset="0"/>
              </a:rPr>
              <a:t>r</a:t>
            </a:r>
            <a:r>
              <a:rPr lang="en-GB" baseline="-25000" dirty="0" err="1">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(PO) = no algebra given here</a:t>
            </a:r>
            <a:endParaRPr lang="en-GB" dirty="0"/>
          </a:p>
        </p:txBody>
      </p:sp>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35</a:t>
            </a:fld>
            <a:endParaRPr lang="en-GB" sz="2400" dirty="0">
              <a:latin typeface="Arial" panose="020B0604020202020204" pitchFamily="34" charset="0"/>
              <a:cs typeface="Arial" panose="020B0604020202020204" pitchFamily="34" charset="0"/>
            </a:endParaRPr>
          </a:p>
        </p:txBody>
      </p:sp>
      <p:sp>
        <p:nvSpPr>
          <p:cNvPr id="9" name="TextBox 8"/>
          <p:cNvSpPr txBox="1"/>
          <p:nvPr/>
        </p:nvSpPr>
        <p:spPr>
          <a:xfrm>
            <a:off x="75414" y="75414"/>
            <a:ext cx="12005422" cy="646331"/>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Estimate components of genetic variance from experimental data, </a:t>
            </a:r>
            <a:r>
              <a:rPr lang="en-GB" dirty="0">
                <a:solidFill>
                  <a:srgbClr val="FF0000"/>
                </a:solidFill>
                <a:latin typeface="Arial" panose="020B0604020202020204" pitchFamily="34" charset="0"/>
                <a:cs typeface="Arial" panose="020B0604020202020204" pitchFamily="34" charset="0"/>
              </a:rPr>
              <a:t>employ</a:t>
            </a:r>
            <a:r>
              <a:rPr lang="en-GB" dirty="0">
                <a:latin typeface="Arial" panose="020B0604020202020204" pitchFamily="34" charset="0"/>
                <a:cs typeface="Arial" panose="020B0604020202020204" pitchFamily="34" charset="0"/>
              </a:rPr>
              <a:t> them as parameters, ready-for-use to model and compare and optimize breeding approaches. </a:t>
            </a:r>
          </a:p>
        </p:txBody>
      </p:sp>
      <p:pic>
        <p:nvPicPr>
          <p:cNvPr id="11" name="Picture 10"/>
          <p:cNvPicPr>
            <a:picLocks noChangeAspect="1"/>
          </p:cNvPicPr>
          <p:nvPr/>
        </p:nvPicPr>
        <p:blipFill>
          <a:blip r:embed="rId7"/>
          <a:stretch>
            <a:fillRect/>
          </a:stretch>
        </p:blipFill>
        <p:spPr>
          <a:xfrm>
            <a:off x="4357904" y="4740044"/>
            <a:ext cx="1631633" cy="931545"/>
          </a:xfrm>
          <a:prstGeom prst="rect">
            <a:avLst/>
          </a:prstGeom>
        </p:spPr>
      </p:pic>
      <p:sp>
        <p:nvSpPr>
          <p:cNvPr id="7" name="Rectangle 6">
            <a:extLst>
              <a:ext uri="{FF2B5EF4-FFF2-40B4-BE49-F238E27FC236}">
                <a16:creationId xmlns:a16="http://schemas.microsoft.com/office/drawing/2014/main" id="{41BD3F34-90B7-4A12-9A47-8BF449ABA31D}"/>
              </a:ext>
            </a:extLst>
          </p:cNvPr>
          <p:cNvSpPr/>
          <p:nvPr/>
        </p:nvSpPr>
        <p:spPr>
          <a:xfrm>
            <a:off x="6096000" y="752475"/>
            <a:ext cx="6010962" cy="5165679"/>
          </a:xfrm>
          <a:prstGeom prst="rect">
            <a:avLst/>
          </a:prstGeom>
          <a:solidFill>
            <a:srgbClr val="FFFFFF">
              <a:alpha val="81961"/>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052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326392A-C10D-483E-9D53-1422A8A5D713}"/>
              </a:ext>
            </a:extLst>
          </p:cNvPr>
          <p:cNvPicPr>
            <a:picLocks noChangeAspect="1"/>
          </p:cNvPicPr>
          <p:nvPr/>
        </p:nvPicPr>
        <p:blipFill>
          <a:blip r:embed="rId3"/>
          <a:stretch>
            <a:fillRect/>
          </a:stretch>
        </p:blipFill>
        <p:spPr>
          <a:xfrm>
            <a:off x="8721366" y="4458898"/>
            <a:ext cx="3008822" cy="2275994"/>
          </a:xfrm>
          <a:prstGeom prst="rect">
            <a:avLst/>
          </a:prstGeom>
        </p:spPr>
      </p:pic>
      <p:sp>
        <p:nvSpPr>
          <p:cNvPr id="9" name="Rectangle 8"/>
          <p:cNvSpPr/>
          <p:nvPr/>
        </p:nvSpPr>
        <p:spPr>
          <a:xfrm>
            <a:off x="6055241" y="4449762"/>
            <a:ext cx="2533317" cy="228513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p:cNvPicPr>
            <a:picLocks noChangeAspect="1"/>
          </p:cNvPicPr>
          <p:nvPr/>
        </p:nvPicPr>
        <p:blipFill>
          <a:blip r:embed="rId4"/>
          <a:stretch>
            <a:fillRect/>
          </a:stretch>
        </p:blipFill>
        <p:spPr>
          <a:xfrm>
            <a:off x="6101361" y="3850215"/>
            <a:ext cx="2487198" cy="2884677"/>
          </a:xfrm>
          <a:prstGeom prst="rect">
            <a:avLst/>
          </a:prstGeom>
          <a:effectLst/>
        </p:spPr>
      </p:pic>
      <p:sp>
        <p:nvSpPr>
          <p:cNvPr id="5" name="TextBox 4"/>
          <p:cNvSpPr txBox="1"/>
          <p:nvPr/>
        </p:nvSpPr>
        <p:spPr>
          <a:xfrm>
            <a:off x="78828" y="42040"/>
            <a:ext cx="12075078"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How well will Quantitative Genetic models predict what we find in </a:t>
            </a:r>
            <a:r>
              <a:rPr lang="en-GB" altLang="de-DE" sz="2400" dirty="0">
                <a:solidFill>
                  <a:srgbClr val="0000FF"/>
                </a:solidFill>
                <a:latin typeface="Arial" panose="020B0604020202020204" pitchFamily="34" charset="0"/>
                <a:cs typeface="Arial" panose="020B0604020202020204" pitchFamily="34" charset="0"/>
              </a:rPr>
              <a:t>Reality</a:t>
            </a:r>
            <a:r>
              <a:rPr lang="en-GB" altLang="de-DE" sz="2400" dirty="0">
                <a:latin typeface="Arial" panose="020B0604020202020204" pitchFamily="34" charset="0"/>
                <a:cs typeface="Arial" panose="020B0604020202020204" pitchFamily="34" charset="0"/>
              </a:rPr>
              <a:t>?</a:t>
            </a:r>
          </a:p>
          <a:p>
            <a:r>
              <a:rPr lang="en-GB" sz="2400" dirty="0">
                <a:solidFill>
                  <a:schemeClr val="tx1">
                    <a:lumMod val="50000"/>
                    <a:lumOff val="50000"/>
                  </a:schemeClr>
                </a:solidFill>
                <a:latin typeface="Arial" panose="020B0604020202020204" pitchFamily="34" charset="0"/>
                <a:cs typeface="Arial" panose="020B0604020202020204" pitchFamily="34" charset="0"/>
              </a:rPr>
              <a:t>Here we inspect data on the influence of inbreeding status of candidates on variance between the Topcross-Offspring of those candidates.  </a:t>
            </a:r>
            <a:endParaRPr lang="en-GB" dirty="0">
              <a:solidFill>
                <a:schemeClr val="tx1">
                  <a:lumMod val="50000"/>
                  <a:lumOff val="50000"/>
                </a:schemeClr>
              </a:solidFill>
            </a:endParaRPr>
          </a:p>
        </p:txBody>
      </p:sp>
      <p:sp>
        <p:nvSpPr>
          <p:cNvPr id="2" name="TextBox 1"/>
          <p:cNvSpPr txBox="1"/>
          <p:nvPr/>
        </p:nvSpPr>
        <p:spPr>
          <a:xfrm>
            <a:off x="78828" y="1438977"/>
            <a:ext cx="12075078"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Theory says: Genetic variance between HS-families is </a:t>
            </a:r>
            <a:r>
              <a:rPr lang="en-GB" dirty="0">
                <a:solidFill>
                  <a:srgbClr val="0000FF"/>
                </a:solidFill>
                <a:latin typeface="Arial" panose="020B0604020202020204" pitchFamily="34" charset="0"/>
                <a:cs typeface="Arial" panose="020B0604020202020204" pitchFamily="34" charset="0"/>
              </a:rPr>
              <a:t>doubled</a:t>
            </a:r>
            <a:r>
              <a:rPr lang="en-GB" dirty="0">
                <a:latin typeface="Arial" panose="020B0604020202020204" pitchFamily="34" charset="0"/>
                <a:cs typeface="Arial" panose="020B0604020202020204" pitchFamily="34" charset="0"/>
              </a:rPr>
              <a:t>, from ¼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to ½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if we go from </a:t>
            </a:r>
            <a:br>
              <a:rPr lang="en-GB" dirty="0">
                <a:latin typeface="Arial" panose="020B0604020202020204" pitchFamily="34" charset="0"/>
                <a:cs typeface="Arial" panose="020B0604020202020204" pitchFamily="34" charset="0"/>
              </a:rPr>
            </a:br>
            <a:r>
              <a:rPr lang="en-GB" dirty="0">
                <a:solidFill>
                  <a:srgbClr val="C00000"/>
                </a:solidFill>
                <a:latin typeface="Arial" panose="020B0604020202020204" pitchFamily="34" charset="0"/>
                <a:cs typeface="Arial" panose="020B0604020202020204" pitchFamily="34" charset="0"/>
              </a:rPr>
              <a:t>● non-inbred candidates  </a:t>
            </a:r>
            <a:r>
              <a:rPr lang="en-GB" dirty="0">
                <a:latin typeface="Arial" panose="020B0604020202020204" pitchFamily="34" charset="0"/>
                <a:cs typeface="Arial" panose="020B0604020202020204" pitchFamily="34" charset="0"/>
              </a:rPr>
              <a:t>to </a:t>
            </a:r>
            <a:r>
              <a:rPr lang="en-GB" dirty="0">
                <a:solidFill>
                  <a:srgbClr val="C00000"/>
                </a:solidFill>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 fully inbred candidates instead</a:t>
            </a:r>
            <a:r>
              <a:rPr lang="en-GB" dirty="0">
                <a:latin typeface="Arial" panose="020B0604020202020204" pitchFamily="34" charset="0"/>
                <a:cs typeface="Arial" panose="020B0604020202020204" pitchFamily="34" charset="0"/>
              </a:rPr>
              <a:t> as parents of such families</a:t>
            </a:r>
          </a:p>
        </p:txBody>
      </p:sp>
      <p:graphicFrame>
        <p:nvGraphicFramePr>
          <p:cNvPr id="3" name="Object 2"/>
          <p:cNvGraphicFramePr>
            <a:graphicFrameLocks noChangeAspect="1"/>
          </p:cNvGraphicFramePr>
          <p:nvPr>
            <p:extLst>
              <p:ext uri="{D42A27DB-BD31-4B8C-83A1-F6EECF244321}">
                <p14:modId xmlns:p14="http://schemas.microsoft.com/office/powerpoint/2010/main" val="3019622661"/>
              </p:ext>
            </p:extLst>
          </p:nvPr>
        </p:nvGraphicFramePr>
        <p:xfrm>
          <a:off x="115653" y="1997919"/>
          <a:ext cx="11972549" cy="2939832"/>
        </p:xfrm>
        <a:graphic>
          <a:graphicData uri="http://schemas.openxmlformats.org/presentationml/2006/ole">
            <mc:AlternateContent xmlns:mc="http://schemas.openxmlformats.org/markup-compatibility/2006">
              <mc:Choice xmlns:v="urn:schemas-microsoft-com:vml" Requires="v">
                <p:oleObj spid="_x0000_s39206" name="Document" r:id="rId5" imgW="8825278" imgH="2166408" progId="Word.Document.12">
                  <p:link updateAutomatic="1"/>
                </p:oleObj>
              </mc:Choice>
              <mc:Fallback>
                <p:oleObj name="Document" r:id="rId5" imgW="8825278" imgH="2166408" progId="Word.Document.12">
                  <p:link updateAutomatic="1"/>
                  <p:pic>
                    <p:nvPicPr>
                      <p:cNvPr id="0" name=""/>
                      <p:cNvPicPr/>
                      <p:nvPr/>
                    </p:nvPicPr>
                    <p:blipFill>
                      <a:blip r:embed="rId6"/>
                      <a:stretch>
                        <a:fillRect/>
                      </a:stretch>
                    </p:blipFill>
                    <p:spPr>
                      <a:xfrm>
                        <a:off x="115653" y="1997919"/>
                        <a:ext cx="11972549" cy="2939832"/>
                      </a:xfrm>
                      <a:prstGeom prst="rect">
                        <a:avLst/>
                      </a:prstGeom>
                      <a:noFill/>
                    </p:spPr>
                  </p:pic>
                </p:oleObj>
              </mc:Fallback>
            </mc:AlternateContent>
          </a:graphicData>
        </a:graphic>
      </p:graphicFrame>
      <p:sp>
        <p:nvSpPr>
          <p:cNvPr id="6" name="TextBox 5"/>
          <p:cNvSpPr txBox="1"/>
          <p:nvPr/>
        </p:nvSpPr>
        <p:spPr>
          <a:xfrm>
            <a:off x="78828" y="6365560"/>
            <a:ext cx="581397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Data to check is  ISBN-13:‎ 978-0813815220</a:t>
            </a:r>
          </a:p>
        </p:txBody>
      </p:sp>
      <p:sp>
        <p:nvSpPr>
          <p:cNvPr id="7" name="TextBox 6"/>
          <p:cNvSpPr txBox="1"/>
          <p:nvPr/>
        </p:nvSpPr>
        <p:spPr>
          <a:xfrm>
            <a:off x="115653" y="4639733"/>
            <a:ext cx="5806780"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To meaningfully compare variances experimentally is hard to do, you need very large experiments. Yet, in some cases such data were created. See next two pages ;-)</a:t>
            </a: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36</a:t>
            </a:fld>
            <a:endParaRPr lang="en-GB" sz="24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3ADC90D-C240-42F1-AC45-7A5F041D142D}"/>
              </a:ext>
            </a:extLst>
          </p:cNvPr>
          <p:cNvSpPr txBox="1"/>
          <p:nvPr/>
        </p:nvSpPr>
        <p:spPr>
          <a:xfrm>
            <a:off x="11017188" y="4458898"/>
            <a:ext cx="1071014"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a:t>
            </a:r>
          </a:p>
        </p:txBody>
      </p:sp>
    </p:spTree>
    <p:extLst>
      <p:ext uri="{BB962C8B-B14F-4D97-AF65-F5344CB8AC3E}">
        <p14:creationId xmlns:p14="http://schemas.microsoft.com/office/powerpoint/2010/main" val="3288017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706" y="27101"/>
            <a:ext cx="12056364"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Maize breeders‘ jargon: They say ‚S0‘ to denote a non-inbred individual (taken from the HWE reference population), S</a:t>
            </a:r>
            <a:r>
              <a:rPr lang="en-GB" dirty="0">
                <a:solidFill>
                  <a:schemeClr val="tx1">
                    <a:lumMod val="50000"/>
                    <a:lumOff val="50000"/>
                  </a:schemeClr>
                </a:solidFill>
                <a:latin typeface="Arial" panose="020B0604020202020204" pitchFamily="34" charset="0"/>
                <a:cs typeface="Arial" panose="020B0604020202020204" pitchFamily="34" charset="0"/>
              </a:rPr>
              <a:t>0</a:t>
            </a:r>
            <a:r>
              <a:rPr lang="en-GB" dirty="0">
                <a:latin typeface="Arial" panose="020B0604020202020204" pitchFamily="34" charset="0"/>
                <a:cs typeface="Arial" panose="020B0604020202020204" pitchFamily="34" charset="0"/>
              </a:rPr>
              <a:t> to state ‚</a:t>
            </a:r>
            <a:r>
              <a:rPr lang="en-GB" dirty="0">
                <a:solidFill>
                  <a:schemeClr val="tx1">
                    <a:lumMod val="50000"/>
                    <a:lumOff val="50000"/>
                  </a:schemeClr>
                </a:solidFill>
                <a:latin typeface="Arial" panose="020B0604020202020204" pitchFamily="34" charset="0"/>
                <a:cs typeface="Arial" panose="020B0604020202020204" pitchFamily="34" charset="0"/>
              </a:rPr>
              <a:t>not-yet</a:t>
            </a:r>
            <a:r>
              <a:rPr lang="en-GB" dirty="0">
                <a:latin typeface="Arial" panose="020B0604020202020204" pitchFamily="34" charset="0"/>
                <a:cs typeface="Arial" panose="020B0604020202020204" pitchFamily="34" charset="0"/>
              </a:rPr>
              <a:t>-selfed‘. They say S</a:t>
            </a:r>
            <a:r>
              <a:rPr lang="en-GB" dirty="0">
                <a:solidFill>
                  <a:schemeClr val="tx1">
                    <a:lumMod val="50000"/>
                    <a:lumOff val="50000"/>
                  </a:schemeClr>
                </a:solidFill>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 to say ‚</a:t>
            </a:r>
            <a:r>
              <a:rPr lang="en-GB" dirty="0">
                <a:solidFill>
                  <a:schemeClr val="tx1">
                    <a:lumMod val="50000"/>
                    <a:lumOff val="50000"/>
                  </a:schemeClr>
                </a:solidFill>
                <a:latin typeface="Arial" panose="020B0604020202020204" pitchFamily="34" charset="0"/>
                <a:cs typeface="Arial" panose="020B0604020202020204" pitchFamily="34" charset="0"/>
              </a:rPr>
              <a:t>once</a:t>
            </a:r>
            <a:r>
              <a:rPr lang="en-GB" dirty="0">
                <a:latin typeface="Arial" panose="020B0604020202020204" pitchFamily="34" charset="0"/>
                <a:cs typeface="Arial" panose="020B0604020202020204" pitchFamily="34" charset="0"/>
              </a:rPr>
              <a:t>-selfed‘. Gregor Mendel says: „Their S0 plant is one individual of my F1 generation, and their S1 then is my F2, segregating 1:2:1 for all that was heterozygous in F1 </a:t>
            </a:r>
            <a:r>
              <a:rPr lang="en-GB" i="1" dirty="0">
                <a:latin typeface="Arial" panose="020B0604020202020204" pitchFamily="34" charset="0"/>
                <a:cs typeface="Arial" panose="020B0604020202020204" pitchFamily="34" charset="0"/>
              </a:rPr>
              <a:t>aka</a:t>
            </a:r>
            <a:r>
              <a:rPr lang="en-GB" dirty="0">
                <a:latin typeface="Arial" panose="020B0604020202020204" pitchFamily="34" charset="0"/>
                <a:cs typeface="Arial" panose="020B0604020202020204" pitchFamily="34" charset="0"/>
              </a:rPr>
              <a:t> S0)“. </a:t>
            </a:r>
          </a:p>
        </p:txBody>
      </p:sp>
      <p:grpSp>
        <p:nvGrpSpPr>
          <p:cNvPr id="9" name="Group 8"/>
          <p:cNvGrpSpPr/>
          <p:nvPr/>
        </p:nvGrpSpPr>
        <p:grpSpPr>
          <a:xfrm>
            <a:off x="56706" y="1118710"/>
            <a:ext cx="11679825" cy="5358946"/>
            <a:chOff x="56706" y="1010301"/>
            <a:chExt cx="8929688" cy="4096623"/>
          </a:xfrm>
        </p:grpSpPr>
        <p:sp>
          <p:nvSpPr>
            <p:cNvPr id="8" name="Rectangle 7"/>
            <p:cNvSpPr/>
            <p:nvPr/>
          </p:nvSpPr>
          <p:spPr>
            <a:xfrm>
              <a:off x="56706" y="1024128"/>
              <a:ext cx="5571426" cy="408279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4"/>
            <p:cNvGraphicFramePr>
              <a:graphicFrameLocks noChangeAspect="1"/>
            </p:cNvGraphicFramePr>
            <p:nvPr>
              <p:extLst>
                <p:ext uri="{D42A27DB-BD31-4B8C-83A1-F6EECF244321}">
                  <p14:modId xmlns:p14="http://schemas.microsoft.com/office/powerpoint/2010/main" val="3354265723"/>
                </p:ext>
              </p:extLst>
            </p:nvPr>
          </p:nvGraphicFramePr>
          <p:xfrm>
            <a:off x="56706" y="1010301"/>
            <a:ext cx="8929688" cy="3998912"/>
          </p:xfrm>
          <a:graphic>
            <a:graphicData uri="http://schemas.openxmlformats.org/presentationml/2006/ole">
              <mc:AlternateContent xmlns:mc="http://schemas.openxmlformats.org/markup-compatibility/2006">
                <mc:Choice xmlns:v="urn:schemas-microsoft-com:vml" Requires="v">
                  <p:oleObj spid="_x0000_s45295" name="Dokument" r:id="rId3" imgW="9236958" imgH="4135994" progId="Word.Document.8">
                    <p:link updateAutomatic="1"/>
                  </p:oleObj>
                </mc:Choice>
                <mc:Fallback>
                  <p:oleObj name="Dokument" r:id="rId3" imgW="9236958" imgH="4135994" progId="Word.Document.8">
                    <p:link updateAutomatic="1"/>
                    <p:pic>
                      <p:nvPicPr>
                        <p:cNvPr id="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06" y="1010301"/>
                          <a:ext cx="8929688" cy="3998912"/>
                        </a:xfrm>
                        <a:prstGeom prst="rect">
                          <a:avLst/>
                        </a:prstGeom>
                        <a:noFill/>
                        <a:ln>
                          <a:noFill/>
                        </a:ln>
                        <a:effectLst/>
                      </p:spPr>
                    </p:pic>
                  </p:oleObj>
                </mc:Fallback>
              </mc:AlternateContent>
            </a:graphicData>
          </a:graphic>
        </p:graphicFrame>
      </p:grpSp>
      <p:sp>
        <p:nvSpPr>
          <p:cNvPr id="10" name="Rectangle 9"/>
          <p:cNvSpPr/>
          <p:nvPr/>
        </p:nvSpPr>
        <p:spPr>
          <a:xfrm>
            <a:off x="3738412" y="2526552"/>
            <a:ext cx="1594295" cy="3951105"/>
          </a:xfrm>
          <a:prstGeom prst="rect">
            <a:avLst/>
          </a:prstGeom>
          <a:no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p:nvSpPr>
        <p:spPr>
          <a:xfrm>
            <a:off x="5533716" y="2527748"/>
            <a:ext cx="1701570" cy="3951105"/>
          </a:xfrm>
          <a:prstGeom prst="rect">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p:cNvPicPr>
            <a:picLocks noChangeAspect="1"/>
          </p:cNvPicPr>
          <p:nvPr/>
        </p:nvPicPr>
        <p:blipFill>
          <a:blip r:embed="rId5"/>
          <a:stretch>
            <a:fillRect/>
          </a:stretch>
        </p:blipFill>
        <p:spPr>
          <a:xfrm>
            <a:off x="8415578" y="2647197"/>
            <a:ext cx="3697492" cy="3830459"/>
          </a:xfrm>
          <a:prstGeom prst="rect">
            <a:avLst/>
          </a:prstGeom>
          <a:noFill/>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0C2B675E-015B-4BFA-9271-278D5943B3A2}"/>
              </a:ext>
            </a:extLst>
          </p:cNvPr>
          <p:cNvPicPr>
            <a:picLocks noChangeAspect="1"/>
          </p:cNvPicPr>
          <p:nvPr/>
        </p:nvPicPr>
        <p:blipFill>
          <a:blip r:embed="rId6"/>
          <a:stretch>
            <a:fillRect/>
          </a:stretch>
        </p:blipFill>
        <p:spPr>
          <a:xfrm>
            <a:off x="11025708" y="2717116"/>
            <a:ext cx="1045280" cy="1271757"/>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AACD4D65-23B8-4C3C-9C7A-1E0D3790C979}"/>
              </a:ext>
            </a:extLst>
          </p:cNvPr>
          <p:cNvSpPr txBox="1"/>
          <p:nvPr/>
        </p:nvSpPr>
        <p:spPr>
          <a:xfrm>
            <a:off x="7461684" y="2676632"/>
            <a:ext cx="129613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next page</a:t>
            </a:r>
          </a:p>
        </p:txBody>
      </p:sp>
      <p:sp>
        <p:nvSpPr>
          <p:cNvPr id="14" name="TextBox 13">
            <a:extLst>
              <a:ext uri="{FF2B5EF4-FFF2-40B4-BE49-F238E27FC236}">
                <a16:creationId xmlns:a16="http://schemas.microsoft.com/office/drawing/2014/main" id="{2974718D-1D9C-43F8-BAEC-69D62CB73F93}"/>
              </a:ext>
            </a:extLst>
          </p:cNvPr>
          <p:cNvSpPr txBox="1"/>
          <p:nvPr/>
        </p:nvSpPr>
        <p:spPr>
          <a:xfrm>
            <a:off x="4573482" y="2532450"/>
            <a:ext cx="260409"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CF14074-995C-4F04-8B0F-FE0E9BCA92B1}"/>
              </a:ext>
            </a:extLst>
          </p:cNvPr>
          <p:cNvSpPr txBox="1"/>
          <p:nvPr/>
        </p:nvSpPr>
        <p:spPr>
          <a:xfrm>
            <a:off x="11017188" y="3983939"/>
            <a:ext cx="1071014"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a:t>
            </a:r>
          </a:p>
        </p:txBody>
      </p:sp>
      <p:sp>
        <p:nvSpPr>
          <p:cNvPr id="3" name="Text Box 7"/>
          <p:cNvSpPr txBox="1">
            <a:spLocks noChangeArrowheads="1"/>
          </p:cNvSpPr>
          <p:nvPr/>
        </p:nvSpPr>
        <p:spPr bwMode="auto">
          <a:xfrm>
            <a:off x="7436295" y="1135217"/>
            <a:ext cx="4676775" cy="147732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Experimental data corroborate the </a:t>
            </a:r>
            <a:r>
              <a:rPr lang="en-GB" altLang="de-DE" sz="1800" dirty="0" err="1"/>
              <a:t>theo-retical</a:t>
            </a:r>
            <a:r>
              <a:rPr lang="en-GB" altLang="de-DE" sz="1800" dirty="0"/>
              <a:t> expectation that the </a:t>
            </a:r>
            <a:r>
              <a:rPr lang="en-GB" altLang="de-DE" sz="1800" dirty="0">
                <a:solidFill>
                  <a:srgbClr val="0000FF"/>
                </a:solidFill>
                <a:effectLst>
                  <a:outerShdw blurRad="38100" dist="38100" dir="2700000" algn="tl">
                    <a:srgbClr val="000000">
                      <a:alpha val="43137"/>
                    </a:srgbClr>
                  </a:outerShdw>
                </a:effectLst>
              </a:rPr>
              <a:t>variation </a:t>
            </a:r>
            <a:r>
              <a:rPr lang="en-GB" altLang="de-DE" sz="1800" dirty="0"/>
              <a:t>bet-ween testcross-offspring is </a:t>
            </a:r>
            <a:r>
              <a:rPr lang="en-GB" altLang="de-DE" sz="1800" dirty="0">
                <a:solidFill>
                  <a:srgbClr val="0000FF"/>
                </a:solidFill>
                <a:effectLst>
                  <a:outerShdw blurRad="38100" dist="38100" dir="2700000" algn="tl">
                    <a:srgbClr val="000000">
                      <a:alpha val="43137"/>
                    </a:srgbClr>
                  </a:outerShdw>
                </a:effectLst>
              </a:rPr>
              <a:t>twice as high </a:t>
            </a:r>
            <a:r>
              <a:rPr lang="en-GB" altLang="de-DE" sz="1800" dirty="0"/>
              <a:t>if the parents (tested lines) are ~ </a:t>
            </a:r>
            <a:r>
              <a:rPr lang="en-GB" altLang="de-DE" sz="1800" dirty="0" err="1"/>
              <a:t>homozy-gous</a:t>
            </a:r>
            <a:r>
              <a:rPr lang="en-GB" altLang="de-DE" sz="1800" dirty="0"/>
              <a:t> compared to when they are </a:t>
            </a:r>
            <a:r>
              <a:rPr lang="en-GB" altLang="de-DE" sz="1800" dirty="0" err="1"/>
              <a:t>are</a:t>
            </a:r>
            <a:r>
              <a:rPr lang="en-GB" altLang="de-DE" sz="1800" dirty="0"/>
              <a:t> </a:t>
            </a:r>
            <a:r>
              <a:rPr lang="en-GB" altLang="de-DE" sz="1800" dirty="0">
                <a:solidFill>
                  <a:srgbClr val="C00000"/>
                </a:solidFill>
              </a:rPr>
              <a:t>S1*</a:t>
            </a:r>
            <a:r>
              <a:rPr lang="en-GB" altLang="de-DE" sz="1800" dirty="0"/>
              <a:t>.</a:t>
            </a:r>
          </a:p>
        </p:txBody>
      </p:sp>
    </p:spTree>
    <p:extLst>
      <p:ext uri="{BB962C8B-B14F-4D97-AF65-F5344CB8AC3E}">
        <p14:creationId xmlns:p14="http://schemas.microsoft.com/office/powerpoint/2010/main" val="667010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2835813" y="4009850"/>
            <a:ext cx="9277255" cy="272382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de-DE" sz="1800" dirty="0"/>
              <a:t>The experimental results show that variance among S8-testcrosses was, on average, ~</a:t>
            </a:r>
            <a:r>
              <a:rPr lang="en-GB" altLang="de-DE" sz="1800" dirty="0">
                <a:solidFill>
                  <a:srgbClr val="0000FF"/>
                </a:solidFill>
              </a:rPr>
              <a:t>twice as large </a:t>
            </a:r>
            <a:r>
              <a:rPr lang="en-GB" altLang="de-DE" sz="1800" dirty="0"/>
              <a:t>as variation among S1 testcrosses. For the four related testers, estimates compare favourably with the expectation:  “</a:t>
            </a:r>
            <a:r>
              <a:rPr lang="en-GB" altLang="de-DE" sz="1800" dirty="0">
                <a:solidFill>
                  <a:srgbClr val="0000FF"/>
                </a:solidFill>
              </a:rPr>
              <a:t>BS13(A)C1</a:t>
            </a:r>
            <a:r>
              <a:rPr lang="en-GB" altLang="de-DE" sz="1800" dirty="0"/>
              <a:t>” (</a:t>
            </a:r>
            <a:r>
              <a:rPr lang="en-GB" altLang="de-DE" sz="1800" dirty="0">
                <a:solidFill>
                  <a:srgbClr val="0000FF"/>
                </a:solidFill>
              </a:rPr>
              <a:t>improved</a:t>
            </a:r>
            <a:r>
              <a:rPr lang="en-GB" altLang="de-DE" sz="1800" dirty="0"/>
              <a:t> “BSSS”) and “</a:t>
            </a:r>
            <a:r>
              <a:rPr lang="en-GB" altLang="de-DE" sz="1800" dirty="0">
                <a:solidFill>
                  <a:srgbClr val="0000FF"/>
                </a:solidFill>
              </a:rPr>
              <a:t>B73</a:t>
            </a:r>
            <a:r>
              <a:rPr lang="en-GB" altLang="de-DE" sz="1800" dirty="0"/>
              <a:t>” (</a:t>
            </a:r>
            <a:r>
              <a:rPr lang="en-GB" altLang="de-DE" sz="1800" dirty="0">
                <a:solidFill>
                  <a:srgbClr val="0000FF"/>
                </a:solidFill>
              </a:rPr>
              <a:t>good performance</a:t>
            </a:r>
            <a:r>
              <a:rPr lang="en-GB" altLang="de-DE" sz="1800" dirty="0"/>
              <a:t> line) have less variability among their testcrosses than “</a:t>
            </a:r>
            <a:r>
              <a:rPr lang="en-GB" altLang="de-DE" sz="1800" dirty="0">
                <a:effectLst>
                  <a:outerShdw blurRad="38100" dist="38100" dir="2700000" algn="tl">
                    <a:srgbClr val="000000">
                      <a:alpha val="43137"/>
                    </a:srgbClr>
                  </a:outerShdw>
                </a:effectLst>
              </a:rPr>
              <a:t>BSSS</a:t>
            </a:r>
            <a:r>
              <a:rPr lang="en-GB" altLang="de-DE" sz="1800" dirty="0">
                <a:solidFill>
                  <a:schemeClr val="tx1">
                    <a:lumMod val="50000"/>
                    <a:lumOff val="50000"/>
                  </a:schemeClr>
                </a:solidFill>
                <a:effectLst>
                  <a:outerShdw blurRad="38100" dist="38100" dir="2700000" algn="tl">
                    <a:srgbClr val="000000">
                      <a:alpha val="43137"/>
                    </a:srgbClr>
                  </a:outerShdw>
                </a:effectLst>
              </a:rPr>
              <a:t>”</a:t>
            </a:r>
            <a:r>
              <a:rPr lang="en-GB" altLang="de-DE" sz="1800" dirty="0"/>
              <a:t> (original population) and less than “</a:t>
            </a:r>
            <a:r>
              <a:rPr lang="en-GB" altLang="de-DE" sz="1800" dirty="0">
                <a:effectLst>
                  <a:outerShdw blurRad="38100" dist="38100" dir="2700000" algn="tl">
                    <a:srgbClr val="000000">
                      <a:alpha val="43137"/>
                    </a:srgbClr>
                  </a:outerShdw>
                </a:effectLst>
              </a:rPr>
              <a:t>BSSS-222</a:t>
            </a:r>
            <a:r>
              <a:rPr lang="en-GB" altLang="de-DE" sz="1800" dirty="0"/>
              <a:t>” (</a:t>
            </a:r>
            <a:r>
              <a:rPr lang="en-GB" altLang="de-DE" sz="1800" dirty="0">
                <a:effectLst>
                  <a:outerShdw blurRad="38100" dist="38100" dir="2700000" algn="tl">
                    <a:srgbClr val="000000">
                      <a:alpha val="43137"/>
                    </a:srgbClr>
                  </a:outerShdw>
                </a:effectLst>
              </a:rPr>
              <a:t>poor performing </a:t>
            </a:r>
            <a:r>
              <a:rPr lang="en-GB" altLang="de-DE" sz="1800" dirty="0"/>
              <a:t>line). Smaller variance among testcrosses if testers are ‘</a:t>
            </a:r>
            <a:r>
              <a:rPr lang="en-GB" altLang="de-DE" sz="1800" dirty="0">
                <a:solidFill>
                  <a:srgbClr val="0000FF"/>
                </a:solidFill>
              </a:rPr>
              <a:t>good</a:t>
            </a:r>
            <a:r>
              <a:rPr lang="en-GB" altLang="de-DE" sz="1800" dirty="0"/>
              <a:t>’, if they have a greater frequency of </a:t>
            </a:r>
            <a:r>
              <a:rPr lang="en-GB" altLang="de-DE" sz="1800" dirty="0">
                <a:solidFill>
                  <a:srgbClr val="0000FF"/>
                </a:solidFill>
              </a:rPr>
              <a:t>favourable (~dominant)</a:t>
            </a:r>
            <a:r>
              <a:rPr lang="en-GB" altLang="de-DE" sz="1800" dirty="0"/>
              <a:t> alleles. </a:t>
            </a:r>
            <a:r>
              <a:rPr lang="en-GB" altLang="de-DE" sz="1800" dirty="0">
                <a:solidFill>
                  <a:schemeClr val="tx1">
                    <a:lumMod val="50000"/>
                    <a:lumOff val="50000"/>
                  </a:schemeClr>
                </a:solidFill>
              </a:rPr>
              <a:t>Dominant alleles ‘hide’ recessive alleles of S0 and S8-candidates</a:t>
            </a:r>
            <a:r>
              <a:rPr lang="en-GB" altLang="de-DE" sz="1800" dirty="0"/>
              <a:t>.</a:t>
            </a:r>
          </a:p>
          <a:p>
            <a:pPr eaLnBrk="1" hangingPunct="1">
              <a:spcBef>
                <a:spcPct val="50000"/>
              </a:spcBef>
            </a:pPr>
            <a:r>
              <a:rPr lang="en-GB" altLang="de-DE" sz="1800" dirty="0">
                <a:solidFill>
                  <a:schemeClr val="tx1">
                    <a:lumMod val="50000"/>
                    <a:lumOff val="50000"/>
                  </a:schemeClr>
                </a:solidFill>
              </a:rPr>
              <a:t>Estimates of variances come with large experimental error, so rather the average across several cases should be taken-home than individual case findings.</a:t>
            </a:r>
          </a:p>
        </p:txBody>
      </p:sp>
      <p:pic>
        <p:nvPicPr>
          <p:cNvPr id="22" name="Picture 21"/>
          <p:cNvPicPr>
            <a:picLocks noChangeAspect="1"/>
          </p:cNvPicPr>
          <p:nvPr/>
        </p:nvPicPr>
        <p:blipFill>
          <a:blip r:embed="rId3"/>
          <a:stretch>
            <a:fillRect/>
          </a:stretch>
        </p:blipFill>
        <p:spPr>
          <a:xfrm>
            <a:off x="182318" y="4100690"/>
            <a:ext cx="2541764" cy="2633169"/>
          </a:xfrm>
          <a:prstGeom prst="rect">
            <a:avLst/>
          </a:prstGeom>
          <a:effectLst>
            <a:outerShdw blurRad="50800" dist="38100" dir="2700000" algn="tl" rotWithShape="0">
              <a:prstClr val="black">
                <a:alpha val="40000"/>
              </a:prstClr>
            </a:outerShdw>
          </a:effectLst>
        </p:spPr>
      </p:pic>
      <p:grpSp>
        <p:nvGrpSpPr>
          <p:cNvPr id="7" name="Group 6">
            <a:extLst>
              <a:ext uri="{FF2B5EF4-FFF2-40B4-BE49-F238E27FC236}">
                <a16:creationId xmlns:a16="http://schemas.microsoft.com/office/drawing/2014/main" id="{0F3678AB-AF27-496E-A1F7-2FDD3225FB83}"/>
              </a:ext>
            </a:extLst>
          </p:cNvPr>
          <p:cNvGrpSpPr/>
          <p:nvPr/>
        </p:nvGrpSpPr>
        <p:grpSpPr>
          <a:xfrm>
            <a:off x="52487" y="-189287"/>
            <a:ext cx="8908473" cy="4087386"/>
            <a:chOff x="52487" y="-189287"/>
            <a:chExt cx="8908473" cy="4087386"/>
          </a:xfrm>
        </p:grpSpPr>
        <p:grpSp>
          <p:nvGrpSpPr>
            <p:cNvPr id="24" name="Group 23"/>
            <p:cNvGrpSpPr>
              <a:grpSpLocks noChangeAspect="1"/>
            </p:cNvGrpSpPr>
            <p:nvPr/>
          </p:nvGrpSpPr>
          <p:grpSpPr>
            <a:xfrm>
              <a:off x="52487" y="-189287"/>
              <a:ext cx="8908473" cy="4087386"/>
              <a:chOff x="56706" y="-261973"/>
              <a:chExt cx="9809743" cy="4500914"/>
            </a:xfrm>
          </p:grpSpPr>
          <p:grpSp>
            <p:nvGrpSpPr>
              <p:cNvPr id="9" name="Group 8"/>
              <p:cNvGrpSpPr/>
              <p:nvPr/>
            </p:nvGrpSpPr>
            <p:grpSpPr>
              <a:xfrm>
                <a:off x="56706" y="-261973"/>
                <a:ext cx="9809743" cy="4500914"/>
                <a:chOff x="56706" y="1010301"/>
                <a:chExt cx="8929688" cy="4096623"/>
              </a:xfrm>
            </p:grpSpPr>
            <p:sp>
              <p:nvSpPr>
                <p:cNvPr id="8" name="Rectangle 7"/>
                <p:cNvSpPr/>
                <p:nvPr/>
              </p:nvSpPr>
              <p:spPr>
                <a:xfrm>
                  <a:off x="56706" y="1024128"/>
                  <a:ext cx="5571426" cy="408279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 name="Object 4"/>
                <p:cNvGraphicFramePr>
                  <a:graphicFrameLocks noChangeAspect="1"/>
                </p:cNvGraphicFramePr>
                <p:nvPr>
                  <p:extLst>
                    <p:ext uri="{D42A27DB-BD31-4B8C-83A1-F6EECF244321}">
                      <p14:modId xmlns:p14="http://schemas.microsoft.com/office/powerpoint/2010/main" val="3556150387"/>
                    </p:ext>
                  </p:extLst>
                </p:nvPr>
              </p:nvGraphicFramePr>
              <p:xfrm>
                <a:off x="56706" y="1010301"/>
                <a:ext cx="8929688" cy="3998912"/>
              </p:xfrm>
              <a:graphic>
                <a:graphicData uri="http://schemas.openxmlformats.org/presentationml/2006/ole">
                  <mc:AlternateContent xmlns:mc="http://schemas.openxmlformats.org/markup-compatibility/2006">
                    <mc:Choice xmlns:v="urn:schemas-microsoft-com:vml" Requires="v">
                      <p:oleObj spid="_x0000_s44275" name="Dokument" r:id="rId4" imgW="9236958" imgH="4135994" progId="Word.Document.8">
                        <p:link updateAutomatic="1"/>
                      </p:oleObj>
                    </mc:Choice>
                    <mc:Fallback>
                      <p:oleObj name="Dokument" r:id="rId4" imgW="9236958" imgH="4135994" progId="Word.Document.8">
                        <p:link updateAutomatic="1"/>
                        <p:pic>
                          <p:nvPicPr>
                            <p:cNvPr id="78851"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06" y="1010301"/>
                              <a:ext cx="8929688" cy="3998912"/>
                            </a:xfrm>
                            <a:prstGeom prst="rect">
                              <a:avLst/>
                            </a:prstGeom>
                            <a:noFill/>
                            <a:ln>
                              <a:noFill/>
                            </a:ln>
                            <a:effectLst/>
                          </p:spPr>
                        </p:pic>
                      </p:oleObj>
                    </mc:Fallback>
                  </mc:AlternateContent>
                </a:graphicData>
              </a:graphic>
            </p:graphicFrame>
          </p:grpSp>
          <p:sp>
            <p:nvSpPr>
              <p:cNvPr id="23" name="Rectangle 22"/>
              <p:cNvSpPr/>
              <p:nvPr/>
            </p:nvSpPr>
            <p:spPr>
              <a:xfrm>
                <a:off x="56706" y="-261973"/>
                <a:ext cx="6120511" cy="11642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5" name="TextBox 24"/>
            <p:cNvSpPr txBox="1"/>
            <p:nvPr/>
          </p:nvSpPr>
          <p:spPr>
            <a:xfrm>
              <a:off x="2933703" y="874220"/>
              <a:ext cx="1104900" cy="461665"/>
            </a:xfrm>
            <a:prstGeom prst="rect">
              <a:avLst/>
            </a:prstGeom>
            <a:solidFill>
              <a:schemeClr val="bg1"/>
            </a:solidFill>
          </p:spPr>
          <p:txBody>
            <a:bodyPr wrap="square" rtlCol="0">
              <a:spAutoFit/>
            </a:bodyPr>
            <a:lstStyle/>
            <a:p>
              <a:r>
                <a:rPr lang="de-DE" sz="1200" b="1" dirty="0">
                  <a:latin typeface="Arial" panose="020B0604020202020204" pitchFamily="34" charset="0"/>
                  <a:cs typeface="Arial" panose="020B0604020202020204" pitchFamily="34" charset="0"/>
                </a:rPr>
                <a:t>S1-line≙ S0-individual</a:t>
              </a:r>
              <a:endParaRPr lang="en-GB" sz="1200" b="1" dirty="0">
                <a:latin typeface="Arial" panose="020B0604020202020204" pitchFamily="34" charset="0"/>
                <a:cs typeface="Arial" panose="020B0604020202020204" pitchFamily="34" charset="0"/>
              </a:endParaRPr>
            </a:p>
          </p:txBody>
        </p:sp>
        <p:sp>
          <p:nvSpPr>
            <p:cNvPr id="29" name="TextBox 28"/>
            <p:cNvSpPr txBox="1"/>
            <p:nvPr/>
          </p:nvSpPr>
          <p:spPr>
            <a:xfrm>
              <a:off x="4656505" y="849143"/>
              <a:ext cx="688099" cy="461665"/>
            </a:xfrm>
            <a:prstGeom prst="rect">
              <a:avLst/>
            </a:prstGeom>
            <a:solidFill>
              <a:schemeClr val="bg1"/>
            </a:solidFill>
          </p:spPr>
          <p:txBody>
            <a:bodyPr wrap="square" rtlCol="0">
              <a:spAutoFit/>
            </a:bodyPr>
            <a:lstStyle/>
            <a:p>
              <a:r>
                <a:rPr lang="de-DE" sz="1200" b="1" dirty="0">
                  <a:latin typeface="Arial" panose="020B0604020202020204" pitchFamily="34" charset="0"/>
                  <a:cs typeface="Arial" panose="020B0604020202020204" pitchFamily="34" charset="0"/>
                </a:rPr>
                <a:t>S8-line</a:t>
              </a:r>
              <a:br>
                <a:rPr lang="de-DE" sz="1200" b="1" dirty="0">
                  <a:latin typeface="Arial" panose="020B0604020202020204" pitchFamily="34" charset="0"/>
                  <a:cs typeface="Arial" panose="020B0604020202020204" pitchFamily="34" charset="0"/>
                </a:rPr>
              </a:br>
              <a:r>
                <a:rPr lang="de-DE" sz="1200" b="1" dirty="0">
                  <a:latin typeface="Arial" panose="020B0604020202020204" pitchFamily="34" charset="0"/>
                  <a:cs typeface="Arial" panose="020B0604020202020204" pitchFamily="34" charset="0"/>
                </a:rPr>
                <a:t>F~1</a:t>
              </a:r>
              <a:endParaRPr lang="en-GB" sz="1200" b="1" dirty="0">
                <a:latin typeface="Arial" panose="020B0604020202020204" pitchFamily="34" charset="0"/>
                <a:cs typeface="Arial" panose="020B0604020202020204" pitchFamily="34" charset="0"/>
              </a:endParaRPr>
            </a:p>
          </p:txBody>
        </p:sp>
        <p:cxnSp>
          <p:nvCxnSpPr>
            <p:cNvPr id="27" name="Straight Connector 26"/>
            <p:cNvCxnSpPr/>
            <p:nvPr/>
          </p:nvCxnSpPr>
          <p:spPr>
            <a:xfrm>
              <a:off x="178085" y="1286933"/>
              <a:ext cx="5363349" cy="8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56706" y="27101"/>
            <a:ext cx="12056364"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Variance among testcross-progenies for yield (q/ha) and (+/-) standard error, as depending on inbreeding status of tested entry and as depending on actual tester.</a:t>
            </a:r>
          </a:p>
        </p:txBody>
      </p:sp>
      <p:sp>
        <p:nvSpPr>
          <p:cNvPr id="4" name="TextBox 3"/>
          <p:cNvSpPr txBox="1"/>
          <p:nvPr/>
        </p:nvSpPr>
        <p:spPr>
          <a:xfrm>
            <a:off x="3682542" y="1015299"/>
            <a:ext cx="489097" cy="369332"/>
          </a:xfrm>
          <a:prstGeom prst="rect">
            <a:avLst/>
          </a:prstGeom>
          <a:noFill/>
        </p:spPr>
        <p:txBody>
          <a:bodyPr wrap="square" rtlCol="0">
            <a:spAutoFit/>
          </a:bodyPr>
          <a:lstStyle/>
          <a:p>
            <a:r>
              <a:rPr lang="de-DE" dirty="0">
                <a:solidFill>
                  <a:srgbClr val="C00000"/>
                </a:solidFill>
              </a:rPr>
              <a:t>*</a:t>
            </a:r>
            <a:endParaRPr lang="en-GB" dirty="0">
              <a:solidFill>
                <a:srgbClr val="C00000"/>
              </a:solidFill>
            </a:endParaRPr>
          </a:p>
        </p:txBody>
      </p:sp>
      <p:sp>
        <p:nvSpPr>
          <p:cNvPr id="3" name="Text Box 7"/>
          <p:cNvSpPr txBox="1">
            <a:spLocks noChangeArrowheads="1"/>
          </p:cNvSpPr>
          <p:nvPr/>
        </p:nvSpPr>
        <p:spPr bwMode="auto">
          <a:xfrm>
            <a:off x="5704402" y="887934"/>
            <a:ext cx="6408667" cy="304686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lnSpc>
                <a:spcPct val="96000"/>
              </a:lnSpc>
              <a:spcBef>
                <a:spcPct val="50000"/>
              </a:spcBef>
            </a:pPr>
            <a:r>
              <a:rPr lang="en-GB" altLang="de-DE" sz="1800" dirty="0">
                <a:solidFill>
                  <a:srgbClr val="0000FF"/>
                </a:solidFill>
                <a:effectLst>
                  <a:outerShdw blurRad="38100" dist="38100" dir="2700000" algn="tl">
                    <a:srgbClr val="000000">
                      <a:alpha val="43137"/>
                    </a:srgbClr>
                  </a:outerShdw>
                </a:effectLst>
              </a:rPr>
              <a:t>Double amount of variation </a:t>
            </a:r>
            <a:r>
              <a:rPr lang="en-GB" altLang="de-DE" sz="1800" dirty="0"/>
              <a:t>among testcross-offspring if parents (tested lines) are homozygous than if not. What was crossed was (1) </a:t>
            </a:r>
            <a:r>
              <a:rPr lang="en-GB" altLang="de-DE" sz="1800" dirty="0">
                <a:effectLst>
                  <a:outerShdw blurRad="38100" dist="38100" dir="2700000" algn="tl">
                    <a:srgbClr val="000000">
                      <a:alpha val="43137"/>
                    </a:srgbClr>
                  </a:outerShdw>
                </a:effectLst>
              </a:rPr>
              <a:t>either</a:t>
            </a:r>
            <a:r>
              <a:rPr lang="en-GB" altLang="de-DE" sz="1800" dirty="0"/>
              <a:t> S1</a:t>
            </a:r>
            <a:r>
              <a:rPr lang="en-GB" sz="2000" dirty="0">
                <a:solidFill>
                  <a:srgbClr val="C00000"/>
                </a:solidFill>
                <a:latin typeface="Arial" panose="020B0604020202020204" pitchFamily="34" charset="0"/>
                <a:cs typeface="Arial" panose="020B0604020202020204" pitchFamily="34" charset="0"/>
              </a:rPr>
              <a:t>* </a:t>
            </a:r>
            <a:r>
              <a:rPr lang="en-GB" altLang="de-DE" sz="1800" dirty="0"/>
              <a:t>-lines </a:t>
            </a:r>
            <a:r>
              <a:rPr lang="en-GB" altLang="de-DE" sz="1800" i="1" dirty="0"/>
              <a:t>aka</a:t>
            </a:r>
            <a:r>
              <a:rPr lang="en-GB" altLang="de-DE" sz="1800" dirty="0"/>
              <a:t> F2-families; each as representative sample of the genes of its S0</a:t>
            </a:r>
            <a:r>
              <a:rPr lang="en-GB" sz="1800" dirty="0">
                <a:solidFill>
                  <a:srgbClr val="C00000"/>
                </a:solidFill>
                <a:latin typeface="Arial" panose="020B0604020202020204" pitchFamily="34" charset="0"/>
                <a:cs typeface="Arial" panose="020B0604020202020204" pitchFamily="34" charset="0"/>
              </a:rPr>
              <a:t>*</a:t>
            </a:r>
            <a:r>
              <a:rPr lang="en-GB" altLang="de-DE" sz="1800" dirty="0"/>
              <a:t> (</a:t>
            </a:r>
            <a:r>
              <a:rPr lang="en-GB" altLang="de-DE" sz="1800" i="1" dirty="0"/>
              <a:t>aka</a:t>
            </a:r>
            <a:r>
              <a:rPr lang="en-GB" altLang="de-DE" sz="1800" dirty="0"/>
              <a:t> F1</a:t>
            </a:r>
            <a:r>
              <a:rPr lang="en-GB" sz="1800" dirty="0">
                <a:solidFill>
                  <a:srgbClr val="C00000"/>
                </a:solidFill>
                <a:latin typeface="Arial" panose="020B0604020202020204" pitchFamily="34" charset="0"/>
                <a:cs typeface="Arial" panose="020B0604020202020204" pitchFamily="34" charset="0"/>
              </a:rPr>
              <a:t>*</a:t>
            </a:r>
            <a:r>
              <a:rPr lang="en-GB" altLang="de-DE" sz="1800" dirty="0"/>
              <a:t>) pa-rent;  </a:t>
            </a:r>
            <a:r>
              <a:rPr lang="en-GB" altLang="de-DE" sz="1800" dirty="0">
                <a:effectLst>
                  <a:outerShdw blurRad="38100" dist="38100" dir="2700000" algn="tl">
                    <a:srgbClr val="000000">
                      <a:alpha val="43137"/>
                    </a:srgbClr>
                  </a:outerShdw>
                </a:effectLst>
              </a:rPr>
              <a:t>or</a:t>
            </a:r>
            <a:r>
              <a:rPr lang="en-GB" altLang="de-DE" sz="1800" dirty="0"/>
              <a:t> (2) S8-lines (means F9-lines; it means selfed offs-</a:t>
            </a:r>
            <a:r>
              <a:rPr lang="en-GB" altLang="de-DE" sz="1800" dirty="0" err="1"/>
              <a:t>pring</a:t>
            </a:r>
            <a:r>
              <a:rPr lang="en-GB" altLang="de-DE" sz="1800" dirty="0"/>
              <a:t> each derived from a single F8 </a:t>
            </a:r>
            <a:r>
              <a:rPr lang="en-GB" altLang="de-DE" sz="1800" i="1" dirty="0"/>
              <a:t>aka</a:t>
            </a:r>
            <a:r>
              <a:rPr lang="en-GB" altLang="de-DE" sz="1800" dirty="0"/>
              <a:t> S7 individual).  Hence:</a:t>
            </a:r>
            <a:br>
              <a:rPr lang="en-GB" altLang="de-DE" sz="1200" dirty="0"/>
            </a:br>
            <a:r>
              <a:rPr lang="en-GB" altLang="de-DE" sz="1800" dirty="0">
                <a:effectLst>
                  <a:outerShdw blurRad="38100" dist="38100" dir="2700000" algn="tl">
                    <a:srgbClr val="000000">
                      <a:alpha val="43137"/>
                    </a:srgbClr>
                  </a:outerShdw>
                </a:effectLst>
              </a:rPr>
              <a:t>Either</a:t>
            </a:r>
            <a:r>
              <a:rPr lang="en-GB" altLang="de-DE" sz="1800" dirty="0"/>
              <a:t> (1) the gametic array of a panel of non-inbreds (F=0; fully segregating) entries was crossed to tester </a:t>
            </a:r>
            <a:r>
              <a:rPr lang="en-GB" altLang="de-DE" sz="1800" dirty="0">
                <a:effectLst>
                  <a:outerShdw blurRad="38100" dist="38100" dir="2700000" algn="tl">
                    <a:srgbClr val="000000">
                      <a:alpha val="43137"/>
                    </a:srgbClr>
                  </a:outerShdw>
                </a:effectLst>
              </a:rPr>
              <a:t>or</a:t>
            </a:r>
            <a:r>
              <a:rPr lang="en-GB" altLang="de-DE" sz="1800" dirty="0"/>
              <a:t> (2) the gametic array of highly inbred (F≈1; non-segregating) entries. The variation in case of (1) is compared with case (2).</a:t>
            </a:r>
          </a:p>
        </p:txBody>
      </p:sp>
      <p:pic>
        <p:nvPicPr>
          <p:cNvPr id="10" name="Picture 9">
            <a:extLst>
              <a:ext uri="{FF2B5EF4-FFF2-40B4-BE49-F238E27FC236}">
                <a16:creationId xmlns:a16="http://schemas.microsoft.com/office/drawing/2014/main" id="{169BCABF-F683-4CBE-8940-0EB77E19A625}"/>
              </a:ext>
            </a:extLst>
          </p:cNvPr>
          <p:cNvPicPr>
            <a:picLocks noChangeAspect="1"/>
          </p:cNvPicPr>
          <p:nvPr/>
        </p:nvPicPr>
        <p:blipFill>
          <a:blip r:embed="rId6"/>
          <a:stretch>
            <a:fillRect/>
          </a:stretch>
        </p:blipFill>
        <p:spPr>
          <a:xfrm>
            <a:off x="1732070" y="3973306"/>
            <a:ext cx="1045280" cy="12717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36049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071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‘Application’: A sunflower-oriented example on ‘genetic variance between entries’</a:t>
            </a:r>
            <a:endParaRPr lang="en-GB" dirty="0"/>
          </a:p>
        </p:txBody>
      </p:sp>
      <p:sp>
        <p:nvSpPr>
          <p:cNvPr id="4" name="Text Box 2"/>
          <p:cNvSpPr txBox="1">
            <a:spLocks noChangeArrowheads="1"/>
          </p:cNvSpPr>
          <p:nvPr/>
        </p:nvSpPr>
        <p:spPr bwMode="auto">
          <a:xfrm>
            <a:off x="36514" y="674655"/>
            <a:ext cx="12049470" cy="2446824"/>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t>Population parameters of your trait: σ²</a:t>
            </a:r>
            <a:r>
              <a:rPr lang="en-GB" altLang="de-DE" sz="1800" baseline="-25000" dirty="0"/>
              <a:t>A</a:t>
            </a:r>
            <a:r>
              <a:rPr lang="en-GB" altLang="de-DE" sz="1800" dirty="0"/>
              <a:t> = 32(dt/ha)², σ²</a:t>
            </a:r>
            <a:r>
              <a:rPr lang="en-GB" altLang="de-DE" sz="1800" baseline="-25000" dirty="0"/>
              <a:t>D</a:t>
            </a:r>
            <a:r>
              <a:rPr lang="en-GB" altLang="de-DE" sz="1800" dirty="0"/>
              <a:t> = 24 (dt/ha)².  Take sunflower grain yield in dt/ha as trait.</a:t>
            </a:r>
          </a:p>
          <a:p>
            <a:pPr eaLnBrk="1" hangingPunct="1">
              <a:spcBef>
                <a:spcPct val="50000"/>
              </a:spcBef>
            </a:pPr>
            <a:r>
              <a:rPr lang="en-GB" altLang="de-DE" sz="1800" dirty="0"/>
              <a:t>You manage a HWE-like population of sunflower. You want to select between experimental hybrids. For this purpose, you produce N=200 crosses, with 200 individuals (candidates) of the HWE-population as fathers (pollinators); employing </a:t>
            </a:r>
            <a:r>
              <a:rPr lang="en-GB" altLang="de-DE" sz="1800" dirty="0">
                <a:effectLst>
                  <a:outerShdw blurRad="38100" dist="38100" dir="2700000" algn="tl">
                    <a:srgbClr val="000000">
                      <a:alpha val="43137"/>
                    </a:srgbClr>
                  </a:outerShdw>
                </a:effectLst>
              </a:rPr>
              <a:t>one</a:t>
            </a:r>
            <a:r>
              <a:rPr lang="en-GB" altLang="de-DE" sz="1800" dirty="0"/>
              <a:t> CMS (pollen-sterile) F1-hybrid as mother (Tester). </a:t>
            </a:r>
            <a:br>
              <a:rPr lang="en-GB" altLang="de-DE" sz="1800" dirty="0"/>
            </a:br>
            <a:r>
              <a:rPr lang="en-GB" altLang="de-DE" sz="1800" dirty="0"/>
              <a:t>So: The 200 crosses have all this same mother, and each one has one specific, unique individual of the population as father. </a:t>
            </a:r>
            <a:r>
              <a:rPr lang="en-GB" altLang="de-DE" sz="1800" dirty="0">
                <a:solidFill>
                  <a:schemeClr val="tx1">
                    <a:lumMod val="50000"/>
                    <a:lumOff val="50000"/>
                  </a:schemeClr>
                </a:solidFill>
              </a:rPr>
              <a:t>The entire lot is one half-sib family, </a:t>
            </a:r>
            <a:r>
              <a:rPr lang="en-GB" altLang="de-DE" sz="1800" dirty="0"/>
              <a:t>yet our focus is on the variance between the 200 </a:t>
            </a:r>
            <a:r>
              <a:rPr lang="en-GB" altLang="de-DE" sz="1800" dirty="0">
                <a:effectLst>
                  <a:outerShdw blurRad="38100" dist="38100" dir="2700000" algn="tl">
                    <a:srgbClr val="000000">
                      <a:alpha val="43137"/>
                    </a:srgbClr>
                  </a:outerShdw>
                </a:effectLst>
              </a:rPr>
              <a:t>full</a:t>
            </a:r>
            <a:r>
              <a:rPr lang="en-GB" altLang="de-DE" sz="1800" dirty="0"/>
              <a:t>-sib-</a:t>
            </a:r>
            <a:r>
              <a:rPr lang="en-GB" altLang="de-DE" sz="1800" dirty="0">
                <a:solidFill>
                  <a:schemeClr val="tx1">
                    <a:lumMod val="50000"/>
                    <a:lumOff val="50000"/>
                  </a:schemeClr>
                </a:solidFill>
              </a:rPr>
              <a:t>families in this half-sib frame</a:t>
            </a:r>
            <a:r>
              <a:rPr lang="en-GB" altLang="de-DE" sz="1800" dirty="0"/>
              <a:t>. </a:t>
            </a:r>
            <a:br>
              <a:rPr lang="en-GB" altLang="de-DE" sz="1800" dirty="0"/>
            </a:br>
            <a:r>
              <a:rPr lang="en-GB" altLang="de-DE" sz="1800" dirty="0"/>
              <a:t>What is the genetic variance between these 200 crosses (Topcross-progenies; Topcross-offspring)? </a:t>
            </a:r>
          </a:p>
        </p:txBody>
      </p:sp>
      <p:sp>
        <p:nvSpPr>
          <p:cNvPr id="59" name="Textfeld 5"/>
          <p:cNvSpPr txBox="1"/>
          <p:nvPr/>
        </p:nvSpPr>
        <p:spPr>
          <a:xfrm>
            <a:off x="11518901" y="63528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39</a:t>
            </a:fld>
            <a:endParaRPr lang="en-GB"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36513" y="3221354"/>
            <a:ext cx="5926074" cy="3562350"/>
          </a:xfrm>
          <a:prstGeom prst="rect">
            <a:avLst/>
          </a:prstGeom>
          <a:effectLst>
            <a:outerShdw blurRad="50800" dist="38100" dir="2700000" algn="tl" rotWithShape="0">
              <a:prstClr val="black">
                <a:alpha val="40000"/>
              </a:prstClr>
            </a:outerShdw>
          </a:effectLst>
        </p:spPr>
      </p:pic>
      <p:sp>
        <p:nvSpPr>
          <p:cNvPr id="2" name="Rectangle 1"/>
          <p:cNvSpPr/>
          <p:nvPr/>
        </p:nvSpPr>
        <p:spPr>
          <a:xfrm>
            <a:off x="78828" y="5249331"/>
            <a:ext cx="5729305" cy="419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78828" y="5317068"/>
            <a:ext cx="5883759" cy="58477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600" dirty="0">
                <a:latin typeface="Arial" panose="020B0604020202020204" pitchFamily="34" charset="0"/>
                <a:cs typeface="Arial" panose="020B0604020202020204" pitchFamily="34" charset="0"/>
              </a:rPr>
              <a:t>Candidates </a:t>
            </a:r>
            <a:r>
              <a:rPr lang="en-GB" sz="1600" dirty="0">
                <a:solidFill>
                  <a:schemeClr val="tx1">
                    <a:lumMod val="50000"/>
                    <a:lumOff val="50000"/>
                  </a:schemeClr>
                </a:solidFill>
                <a:latin typeface="Arial" panose="020B0604020202020204" pitchFamily="34" charset="0"/>
                <a:cs typeface="Arial" panose="020B0604020202020204" pitchFamily="34" charset="0"/>
              </a:rPr>
              <a:t>are not field-tested ‚themselves‘, but </a:t>
            </a:r>
            <a:r>
              <a:rPr lang="en-GB" sz="1600" i="1" dirty="0">
                <a:solidFill>
                  <a:schemeClr val="tx1">
                    <a:lumMod val="50000"/>
                    <a:lumOff val="50000"/>
                  </a:schemeClr>
                </a:solidFill>
                <a:latin typeface="Arial" panose="020B0604020202020204" pitchFamily="34" charset="0"/>
                <a:cs typeface="Arial" panose="020B0604020202020204" pitchFamily="34" charset="0"/>
              </a:rPr>
              <a:t>via</a:t>
            </a:r>
            <a:r>
              <a:rPr lang="en-GB" sz="1600" dirty="0">
                <a:solidFill>
                  <a:schemeClr val="tx1">
                    <a:lumMod val="50000"/>
                    <a:lumOff val="50000"/>
                  </a:schemeClr>
                </a:solidFill>
                <a:latin typeface="Arial" panose="020B0604020202020204" pitchFamily="34" charset="0"/>
                <a:cs typeface="Arial" panose="020B0604020202020204" pitchFamily="34" charset="0"/>
              </a:rPr>
              <a:t> their Topcross-offspring (i.e., </a:t>
            </a:r>
            <a:r>
              <a:rPr lang="en-GB" sz="1600" i="1" dirty="0">
                <a:solidFill>
                  <a:schemeClr val="tx1">
                    <a:lumMod val="50000"/>
                    <a:lumOff val="50000"/>
                  </a:schemeClr>
                </a:solidFill>
                <a:latin typeface="Arial" panose="020B0604020202020204" pitchFamily="34" charset="0"/>
                <a:cs typeface="Arial" panose="020B0604020202020204" pitchFamily="34" charset="0"/>
              </a:rPr>
              <a:t>via </a:t>
            </a:r>
            <a:r>
              <a:rPr lang="en-GB" sz="1600" dirty="0">
                <a:solidFill>
                  <a:schemeClr val="tx1">
                    <a:lumMod val="50000"/>
                    <a:lumOff val="50000"/>
                  </a:schemeClr>
                </a:solidFill>
                <a:latin typeface="Arial" panose="020B0604020202020204" pitchFamily="34" charset="0"/>
                <a:cs typeface="Arial" panose="020B0604020202020204" pitchFamily="34" charset="0"/>
              </a:rPr>
              <a:t>CMS-Tester x </a:t>
            </a:r>
            <a:r>
              <a:rPr lang="en-GB" sz="1600" dirty="0">
                <a:latin typeface="Arial" panose="020B0604020202020204" pitchFamily="34" charset="0"/>
                <a:cs typeface="Arial" panose="020B0604020202020204" pitchFamily="34" charset="0"/>
              </a:rPr>
              <a:t>Candidate</a:t>
            </a:r>
            <a:r>
              <a:rPr lang="en-GB" sz="1600" dirty="0">
                <a:solidFill>
                  <a:schemeClr val="tx1">
                    <a:lumMod val="50000"/>
                    <a:lumOff val="50000"/>
                  </a:schemeClr>
                </a:solidFill>
                <a:latin typeface="Arial" panose="020B0604020202020204" pitchFamily="34" charset="0"/>
                <a:cs typeface="Arial" panose="020B0604020202020204" pitchFamily="34" charset="0"/>
              </a:rPr>
              <a:t>-crosses)</a:t>
            </a:r>
          </a:p>
        </p:txBody>
      </p:sp>
      <p:pic>
        <p:nvPicPr>
          <p:cNvPr id="11" name="Picture 10">
            <a:extLst>
              <a:ext uri="{FF2B5EF4-FFF2-40B4-BE49-F238E27FC236}">
                <a16:creationId xmlns:a16="http://schemas.microsoft.com/office/drawing/2014/main" id="{A6ECBE0D-C3BB-42CD-871E-DCC73A179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2406" y="3221354"/>
            <a:ext cx="4545984" cy="3562350"/>
          </a:xfrm>
          <a:prstGeom prst="rect">
            <a:avLst/>
          </a:prstGeom>
        </p:spPr>
      </p:pic>
      <p:sp>
        <p:nvSpPr>
          <p:cNvPr id="12" name="TextBox 11">
            <a:extLst>
              <a:ext uri="{FF2B5EF4-FFF2-40B4-BE49-F238E27FC236}">
                <a16:creationId xmlns:a16="http://schemas.microsoft.com/office/drawing/2014/main" id="{AED75DB9-3A20-4030-9E51-279D80B968A9}"/>
              </a:ext>
            </a:extLst>
          </p:cNvPr>
          <p:cNvSpPr txBox="1"/>
          <p:nvPr/>
        </p:nvSpPr>
        <p:spPr>
          <a:xfrm>
            <a:off x="10306975" y="3289177"/>
            <a:ext cx="1779009"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Gretl</a:t>
            </a:r>
            <a:r>
              <a:rPr lang="en-GB" dirty="0">
                <a:latin typeface="Arial" panose="020B0604020202020204" pitchFamily="34" charset="0"/>
                <a:cs typeface="Arial" panose="020B0604020202020204" pitchFamily="34" charset="0"/>
              </a:rPr>
              <a:t> Cerny</a:t>
            </a:r>
          </a:p>
        </p:txBody>
      </p:sp>
    </p:spTree>
    <p:extLst>
      <p:ext uri="{BB962C8B-B14F-4D97-AF65-F5344CB8AC3E}">
        <p14:creationId xmlns:p14="http://schemas.microsoft.com/office/powerpoint/2010/main" val="3900314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071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‘Application’: A sunflower-oriented example on ‘genetic variance between entries’</a:t>
            </a:r>
            <a:endParaRPr lang="en-GB" dirty="0"/>
          </a:p>
        </p:txBody>
      </p:sp>
      <p:sp>
        <p:nvSpPr>
          <p:cNvPr id="4" name="Text Box 2"/>
          <p:cNvSpPr txBox="1">
            <a:spLocks noChangeArrowheads="1"/>
          </p:cNvSpPr>
          <p:nvPr/>
        </p:nvSpPr>
        <p:spPr bwMode="auto">
          <a:xfrm>
            <a:off x="36514" y="674655"/>
            <a:ext cx="12049470" cy="563231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solidFill>
                  <a:schemeClr val="tx1">
                    <a:lumMod val="50000"/>
                    <a:lumOff val="50000"/>
                  </a:schemeClr>
                </a:solidFill>
              </a:rPr>
              <a:t>Population parameters of your trait: σ²</a:t>
            </a:r>
            <a:r>
              <a:rPr lang="en-GB" altLang="de-DE" sz="1800" baseline="-25000" dirty="0">
                <a:solidFill>
                  <a:schemeClr val="tx1">
                    <a:lumMod val="50000"/>
                    <a:lumOff val="50000"/>
                  </a:schemeClr>
                </a:solidFill>
              </a:rPr>
              <a:t>A</a:t>
            </a:r>
            <a:r>
              <a:rPr lang="en-GB" altLang="de-DE" sz="1800" dirty="0">
                <a:solidFill>
                  <a:schemeClr val="tx1">
                    <a:lumMod val="50000"/>
                    <a:lumOff val="50000"/>
                  </a:schemeClr>
                </a:solidFill>
              </a:rPr>
              <a:t> = 32(dt/ha)², σ²</a:t>
            </a:r>
            <a:r>
              <a:rPr lang="en-GB" altLang="de-DE" sz="1800" baseline="-25000" dirty="0">
                <a:solidFill>
                  <a:schemeClr val="tx1">
                    <a:lumMod val="50000"/>
                    <a:lumOff val="50000"/>
                  </a:schemeClr>
                </a:solidFill>
              </a:rPr>
              <a:t>D</a:t>
            </a:r>
            <a:r>
              <a:rPr lang="en-GB" altLang="de-DE" sz="1800" dirty="0">
                <a:solidFill>
                  <a:schemeClr val="tx1">
                    <a:lumMod val="50000"/>
                    <a:lumOff val="50000"/>
                  </a:schemeClr>
                </a:solidFill>
              </a:rPr>
              <a:t> = 24 (dt/ha)².  Take sunflower grain yield in dt/ha as trait.</a:t>
            </a:r>
          </a:p>
          <a:p>
            <a:pPr eaLnBrk="1" hangingPunct="1">
              <a:spcBef>
                <a:spcPct val="50000"/>
              </a:spcBef>
            </a:pPr>
            <a:r>
              <a:rPr lang="en-GB" altLang="de-DE" sz="1800" dirty="0">
                <a:solidFill>
                  <a:schemeClr val="tx1">
                    <a:lumMod val="50000"/>
                    <a:lumOff val="50000"/>
                  </a:schemeClr>
                </a:solidFill>
              </a:rPr>
              <a:t>You manage a HWE-like population of sunflower. You want to select between experimental hybrids. For this purpose, you produce N=200 crosses, with 200 individuals (candidates) of the HWE-population as fathers (pollinators); employing </a:t>
            </a:r>
            <a:r>
              <a:rPr lang="en-GB" altLang="de-DE" sz="1800" dirty="0">
                <a:solidFill>
                  <a:schemeClr val="tx1">
                    <a:lumMod val="50000"/>
                    <a:lumOff val="50000"/>
                  </a:schemeClr>
                </a:solidFill>
                <a:effectLst>
                  <a:outerShdw blurRad="38100" dist="38100" dir="2700000" algn="tl">
                    <a:srgbClr val="000000">
                      <a:alpha val="43137"/>
                    </a:srgbClr>
                  </a:outerShdw>
                </a:effectLst>
              </a:rPr>
              <a:t>one</a:t>
            </a:r>
            <a:r>
              <a:rPr lang="en-GB" altLang="de-DE" sz="1800" dirty="0">
                <a:solidFill>
                  <a:schemeClr val="tx1">
                    <a:lumMod val="50000"/>
                    <a:lumOff val="50000"/>
                  </a:schemeClr>
                </a:solidFill>
              </a:rPr>
              <a:t> CMS (pollen-sterile) F1-hybrid as mother (Tester). </a:t>
            </a:r>
            <a:br>
              <a:rPr lang="en-GB" altLang="de-DE" sz="1800" dirty="0">
                <a:solidFill>
                  <a:schemeClr val="tx1">
                    <a:lumMod val="50000"/>
                    <a:lumOff val="50000"/>
                  </a:schemeClr>
                </a:solidFill>
              </a:rPr>
            </a:br>
            <a:r>
              <a:rPr lang="en-GB" altLang="de-DE" sz="1800" dirty="0">
                <a:solidFill>
                  <a:schemeClr val="tx1">
                    <a:lumMod val="50000"/>
                    <a:lumOff val="50000"/>
                  </a:schemeClr>
                </a:solidFill>
              </a:rPr>
              <a:t>So: The 200 crosses have all this same mother, and each one has one specific, unique individual of the population as father. The entire lot is one half-sib family, yet our focus is on the variance between the 200 </a:t>
            </a:r>
            <a:r>
              <a:rPr lang="en-GB" altLang="de-DE" sz="1800" dirty="0">
                <a:solidFill>
                  <a:schemeClr val="tx1">
                    <a:lumMod val="50000"/>
                    <a:lumOff val="50000"/>
                  </a:schemeClr>
                </a:solidFill>
                <a:effectLst>
                  <a:outerShdw blurRad="38100" dist="38100" dir="2700000" algn="tl">
                    <a:srgbClr val="000000">
                      <a:alpha val="43137"/>
                    </a:srgbClr>
                  </a:outerShdw>
                </a:effectLst>
              </a:rPr>
              <a:t>full</a:t>
            </a:r>
            <a:r>
              <a:rPr lang="en-GB" altLang="de-DE" sz="1800" dirty="0">
                <a:solidFill>
                  <a:schemeClr val="tx1">
                    <a:lumMod val="50000"/>
                    <a:lumOff val="50000"/>
                  </a:schemeClr>
                </a:solidFill>
              </a:rPr>
              <a:t>-sib-families in this half-sib frame. </a:t>
            </a:r>
            <a:br>
              <a:rPr lang="en-GB" altLang="de-DE" sz="1800" dirty="0">
                <a:solidFill>
                  <a:schemeClr val="tx1">
                    <a:lumMod val="50000"/>
                    <a:lumOff val="50000"/>
                  </a:schemeClr>
                </a:solidFill>
              </a:rPr>
            </a:br>
            <a:r>
              <a:rPr lang="en-GB" altLang="de-DE" sz="1800" dirty="0">
                <a:solidFill>
                  <a:schemeClr val="tx1">
                    <a:lumMod val="50000"/>
                    <a:lumOff val="50000"/>
                  </a:schemeClr>
                </a:solidFill>
              </a:rPr>
              <a:t>What is the genetic variance between these 200 crosses (Topcross-progenies)? </a:t>
            </a:r>
          </a:p>
          <a:p>
            <a:pPr eaLnBrk="1" hangingPunct="1">
              <a:spcBef>
                <a:spcPct val="50000"/>
              </a:spcBef>
            </a:pPr>
            <a:r>
              <a:rPr lang="en-GB" altLang="de-DE" sz="1800" dirty="0">
                <a:latin typeface="Arial" panose="020B0604020202020204" pitchFamily="34" charset="0"/>
                <a:cs typeface="Arial" panose="020B0604020202020204" pitchFamily="34" charset="0"/>
              </a:rPr>
              <a:t>► </a:t>
            </a:r>
            <a:r>
              <a:rPr lang="en-GB" altLang="de-DE" sz="1800" dirty="0"/>
              <a:t>It is σ²</a:t>
            </a:r>
            <a:r>
              <a:rPr lang="en-GB" altLang="de-DE" sz="1800" baseline="-25000" dirty="0"/>
              <a:t>G </a:t>
            </a:r>
            <a:r>
              <a:rPr lang="en-GB" altLang="de-DE" sz="1800" dirty="0"/>
              <a:t>= </a:t>
            </a:r>
            <a:r>
              <a:rPr lang="en-GB" altLang="de-DE" sz="1800" b="1" dirty="0">
                <a:solidFill>
                  <a:srgbClr val="C00000"/>
                </a:solidFill>
                <a:effectLst>
                  <a:outerShdw blurRad="38100" dist="38100" dir="2700000" algn="tl">
                    <a:srgbClr val="000000">
                      <a:alpha val="43137"/>
                    </a:srgbClr>
                  </a:outerShdw>
                </a:effectLst>
              </a:rPr>
              <a:t>¼</a:t>
            </a:r>
            <a:r>
              <a:rPr lang="en-GB" altLang="de-DE" sz="1800" b="1" dirty="0">
                <a:solidFill>
                  <a:srgbClr val="C00000"/>
                </a:solidFill>
              </a:rPr>
              <a:t> </a:t>
            </a:r>
            <a:r>
              <a:rPr lang="en-GB" altLang="de-DE" sz="1800" b="1" dirty="0"/>
              <a:t>σ²</a:t>
            </a:r>
            <a:r>
              <a:rPr lang="en-GB" altLang="de-DE" sz="1800" b="1" baseline="-30000" dirty="0"/>
              <a:t>A  </a:t>
            </a:r>
            <a:r>
              <a:rPr lang="en-GB" altLang="de-DE" sz="1800" b="1" dirty="0"/>
              <a:t>+ ¼ σ²</a:t>
            </a:r>
            <a:r>
              <a:rPr lang="en-GB" altLang="de-DE" sz="1800" b="1" baseline="-30000" dirty="0"/>
              <a:t>D</a:t>
            </a:r>
            <a:r>
              <a:rPr lang="en-GB" altLang="de-DE" sz="1800" dirty="0"/>
              <a:t>;  meaning it is σ²</a:t>
            </a:r>
            <a:r>
              <a:rPr lang="en-GB" altLang="de-DE" sz="1800" baseline="-25000" dirty="0"/>
              <a:t>G </a:t>
            </a:r>
            <a:r>
              <a:rPr lang="en-GB" altLang="de-DE" sz="1800" dirty="0"/>
              <a:t>= 14 (dt/ha)².</a:t>
            </a:r>
          </a:p>
          <a:p>
            <a:pPr eaLnBrk="1" hangingPunct="1">
              <a:spcBef>
                <a:spcPct val="50000"/>
              </a:spcBef>
            </a:pPr>
            <a:r>
              <a:rPr lang="en-GB" altLang="de-DE" sz="1800" dirty="0"/>
              <a:t>Why is it not </a:t>
            </a:r>
            <a:r>
              <a:rPr lang="en-GB" altLang="de-DE" sz="1800" dirty="0">
                <a:solidFill>
                  <a:srgbClr val="0000FF"/>
                </a:solidFill>
              </a:rPr>
              <a:t>σ²</a:t>
            </a:r>
            <a:r>
              <a:rPr lang="en-GB" altLang="de-DE" sz="1800" baseline="-25000" dirty="0">
                <a:solidFill>
                  <a:srgbClr val="0000FF"/>
                </a:solidFill>
              </a:rPr>
              <a:t>G </a:t>
            </a:r>
            <a:r>
              <a:rPr lang="en-GB" altLang="de-DE" sz="1800" dirty="0">
                <a:solidFill>
                  <a:srgbClr val="0000FF"/>
                </a:solidFill>
              </a:rPr>
              <a:t>=  </a:t>
            </a:r>
            <a:r>
              <a:rPr lang="en-GB" altLang="de-DE" sz="1800" dirty="0">
                <a:solidFill>
                  <a:srgbClr val="0000FF"/>
                </a:solidFill>
                <a:effectLst>
                  <a:outerShdw blurRad="38100" dist="38100" dir="2700000" algn="tl">
                    <a:srgbClr val="000000">
                      <a:alpha val="43137"/>
                    </a:srgbClr>
                  </a:outerShdw>
                </a:effectLst>
              </a:rPr>
              <a:t>½ </a:t>
            </a:r>
            <a:r>
              <a:rPr lang="en-GB" altLang="de-DE" sz="1800" b="1" dirty="0">
                <a:solidFill>
                  <a:srgbClr val="0000FF"/>
                </a:solidFill>
              </a:rPr>
              <a:t>σ²</a:t>
            </a:r>
            <a:r>
              <a:rPr lang="en-GB" altLang="de-DE" sz="1800" b="1" baseline="-30000" dirty="0">
                <a:solidFill>
                  <a:srgbClr val="0000FF"/>
                </a:solidFill>
              </a:rPr>
              <a:t>A  </a:t>
            </a:r>
            <a:r>
              <a:rPr lang="en-GB" altLang="de-DE" sz="1800" b="1" dirty="0">
                <a:solidFill>
                  <a:srgbClr val="0000FF"/>
                </a:solidFill>
              </a:rPr>
              <a:t>+ ¼ σ²</a:t>
            </a:r>
            <a:r>
              <a:rPr lang="en-GB" altLang="de-DE" sz="1800" b="1" baseline="-30000" dirty="0">
                <a:solidFill>
                  <a:srgbClr val="0033CC"/>
                </a:solidFill>
              </a:rPr>
              <a:t>D</a:t>
            </a:r>
            <a:r>
              <a:rPr lang="en-GB" altLang="de-DE" sz="1800" dirty="0">
                <a:solidFill>
                  <a:srgbClr val="0033CC"/>
                </a:solidFill>
              </a:rPr>
              <a:t> </a:t>
            </a:r>
            <a:r>
              <a:rPr lang="en-GB" altLang="de-DE" sz="1800" dirty="0"/>
              <a:t>(since </a:t>
            </a:r>
            <a:r>
              <a:rPr lang="en-GB" altLang="de-DE" sz="1800" dirty="0">
                <a:solidFill>
                  <a:srgbClr val="0000FF"/>
                </a:solidFill>
              </a:rPr>
              <a:t>this </a:t>
            </a:r>
            <a:r>
              <a:rPr lang="en-GB" altLang="de-DE" sz="1800" dirty="0"/>
              <a:t>is the ‚wording‘ of the equation for </a:t>
            </a:r>
            <a:br>
              <a:rPr lang="en-GB" altLang="de-DE" sz="1800" dirty="0"/>
            </a:br>
            <a:r>
              <a:rPr lang="en-GB" altLang="de-DE" sz="1800" dirty="0"/>
              <a:t>variance between full-sib-families; case of ‚no inbreeding‘ of the parents)? </a:t>
            </a:r>
          </a:p>
          <a:p>
            <a:pPr eaLnBrk="1" hangingPunct="1">
              <a:spcBef>
                <a:spcPct val="50000"/>
              </a:spcBef>
            </a:pPr>
            <a:r>
              <a:rPr lang="en-GB" altLang="de-DE" sz="1800" dirty="0"/>
              <a:t>Well, </a:t>
            </a:r>
            <a:r>
              <a:rPr lang="en-GB" altLang="de-DE" sz="1800" dirty="0">
                <a:solidFill>
                  <a:srgbClr val="0000FF"/>
                </a:solidFill>
              </a:rPr>
              <a:t>this equation </a:t>
            </a:r>
            <a:r>
              <a:rPr lang="en-GB" altLang="de-DE" sz="1800" dirty="0"/>
              <a:t>supposes a set of female and a set of male parents. We have only a set of male parents, with N=1 female parent. This mother contributes no variation</a:t>
            </a:r>
            <a:r>
              <a:rPr lang="en-GB" altLang="de-DE" sz="1800" dirty="0">
                <a:solidFill>
                  <a:srgbClr val="C00000"/>
                </a:solidFill>
              </a:rPr>
              <a:t>*</a:t>
            </a:r>
            <a:r>
              <a:rPr lang="en-GB" altLang="de-DE" sz="1800" dirty="0"/>
              <a:t>. So: Only from one of the two parental ‘sides’ we receive genetic variation - therefore </a:t>
            </a:r>
            <a:r>
              <a:rPr lang="en-GB" altLang="de-DE" sz="1800" b="1" dirty="0">
                <a:solidFill>
                  <a:srgbClr val="C00000"/>
                </a:solidFill>
                <a:effectLst>
                  <a:outerShdw blurRad="38100" dist="38100" dir="2700000" algn="tl">
                    <a:srgbClr val="000000">
                      <a:alpha val="43137"/>
                    </a:srgbClr>
                  </a:outerShdw>
                </a:effectLst>
              </a:rPr>
              <a:t>¼</a:t>
            </a:r>
            <a:r>
              <a:rPr lang="en-GB" altLang="de-DE" sz="1800" b="1" dirty="0"/>
              <a:t> σ²</a:t>
            </a:r>
            <a:r>
              <a:rPr lang="en-GB" altLang="de-DE" sz="1800" b="1" baseline="-30000" dirty="0"/>
              <a:t>A</a:t>
            </a:r>
            <a:r>
              <a:rPr lang="en-GB" altLang="de-DE" sz="1800" dirty="0"/>
              <a:t> instead of </a:t>
            </a:r>
            <a:r>
              <a:rPr lang="en-GB" altLang="de-DE" sz="1800" dirty="0">
                <a:solidFill>
                  <a:srgbClr val="0000FF"/>
                </a:solidFill>
                <a:effectLst>
                  <a:outerShdw blurRad="38100" dist="38100" dir="2700000" algn="tl">
                    <a:srgbClr val="000000">
                      <a:alpha val="43137"/>
                    </a:srgbClr>
                  </a:outerShdw>
                </a:effectLst>
              </a:rPr>
              <a:t>½</a:t>
            </a:r>
            <a:r>
              <a:rPr lang="en-GB" altLang="de-DE" sz="1800" dirty="0"/>
              <a:t> </a:t>
            </a:r>
            <a:r>
              <a:rPr lang="en-GB" altLang="de-DE" sz="1800" b="1" dirty="0"/>
              <a:t>σ²</a:t>
            </a:r>
            <a:r>
              <a:rPr lang="en-GB" altLang="de-DE" sz="1800" b="1" baseline="-30000" dirty="0"/>
              <a:t>A</a:t>
            </a:r>
            <a:r>
              <a:rPr lang="en-GB" altLang="de-DE" sz="1800" dirty="0"/>
              <a:t>. Why then nevertheless </a:t>
            </a:r>
            <a:r>
              <a:rPr lang="en-GB" altLang="de-DE" sz="1800" b="1" dirty="0">
                <a:solidFill>
                  <a:srgbClr val="0033CC"/>
                </a:solidFill>
              </a:rPr>
              <a:t>¼ σ²</a:t>
            </a:r>
            <a:r>
              <a:rPr lang="en-GB" altLang="de-DE" sz="1800" b="1" baseline="-25000" dirty="0">
                <a:solidFill>
                  <a:srgbClr val="0033CC"/>
                </a:solidFill>
              </a:rPr>
              <a:t>D</a:t>
            </a:r>
            <a:r>
              <a:rPr lang="en-GB" altLang="de-DE" sz="1800" dirty="0"/>
              <a:t>? A very fine-tuned question. It is because the Dominance Effects are (modelled to be) independent (uncorrelated) from the Breeding Values, thus the Dominance Effects of the crosses with just </a:t>
            </a:r>
            <a:r>
              <a:rPr lang="en-GB" altLang="de-DE" sz="1800" dirty="0">
                <a:effectLst>
                  <a:outerShdw blurRad="38100" dist="38100" dir="2700000" algn="tl">
                    <a:srgbClr val="000000">
                      <a:alpha val="43137"/>
                    </a:srgbClr>
                  </a:outerShdw>
                </a:effectLst>
              </a:rPr>
              <a:t>one</a:t>
            </a:r>
            <a:r>
              <a:rPr lang="en-GB" altLang="de-DE" sz="1800" dirty="0"/>
              <a:t> mother are already a representative sample of ‘all’ Dominance Effects, hence with same variance as the Dominance Effects with ‘all’ mothers (</a:t>
            </a:r>
            <a:r>
              <a:rPr lang="en-GB" altLang="de-DE" sz="1800" dirty="0" err="1">
                <a:solidFill>
                  <a:schemeClr val="tx1">
                    <a:lumMod val="50000"/>
                    <a:lumOff val="50000"/>
                  </a:schemeClr>
                </a:solidFill>
              </a:rPr>
              <a:t>n.b.</a:t>
            </a:r>
            <a:r>
              <a:rPr lang="en-GB" altLang="de-DE" sz="1800" dirty="0">
                <a:solidFill>
                  <a:schemeClr val="tx1">
                    <a:lumMod val="50000"/>
                    <a:lumOff val="50000"/>
                  </a:schemeClr>
                </a:solidFill>
              </a:rPr>
              <a:t>: SCA-effects sum up to zero already within each column and row of a </a:t>
            </a:r>
            <a:r>
              <a:rPr lang="en-GB" altLang="de-DE" sz="1800" dirty="0">
                <a:solidFill>
                  <a:srgbClr val="0000FF"/>
                </a:solidFill>
              </a:rPr>
              <a:t>Diallel</a:t>
            </a:r>
            <a:r>
              <a:rPr lang="en-GB" altLang="de-DE" sz="1800" dirty="0"/>
              <a:t> </a:t>
            </a:r>
            <a:r>
              <a:rPr lang="en-GB" altLang="de-DE" sz="1800" dirty="0">
                <a:solidFill>
                  <a:schemeClr val="tx1">
                    <a:lumMod val="50000"/>
                    <a:lumOff val="50000"/>
                  </a:schemeClr>
                </a:solidFill>
              </a:rPr>
              <a:t>or</a:t>
            </a:r>
            <a:r>
              <a:rPr lang="en-GB" altLang="de-DE" sz="1800" dirty="0"/>
              <a:t> </a:t>
            </a:r>
            <a:r>
              <a:rPr lang="en-GB" altLang="de-DE" sz="1800" dirty="0">
                <a:solidFill>
                  <a:srgbClr val="0000FF"/>
                </a:solidFill>
              </a:rPr>
              <a:t>Factorial</a:t>
            </a:r>
            <a:r>
              <a:rPr lang="en-GB" altLang="de-DE" sz="1800" dirty="0"/>
              <a:t> </a:t>
            </a:r>
            <a:r>
              <a:rPr lang="en-GB" altLang="de-DE" sz="1800" dirty="0">
                <a:solidFill>
                  <a:schemeClr val="tx1">
                    <a:lumMod val="50000"/>
                    <a:lumOff val="50000"/>
                  </a:schemeClr>
                </a:solidFill>
              </a:rPr>
              <a:t>mating scheme</a:t>
            </a:r>
            <a:r>
              <a:rPr lang="en-GB" altLang="de-DE" sz="1800" dirty="0"/>
              <a:t>). </a:t>
            </a:r>
          </a:p>
        </p:txBody>
      </p:sp>
      <p:sp>
        <p:nvSpPr>
          <p:cNvPr id="2" name="TextBox 1"/>
          <p:cNvSpPr txBox="1"/>
          <p:nvPr/>
        </p:nvSpPr>
        <p:spPr>
          <a:xfrm>
            <a:off x="36514" y="6365560"/>
            <a:ext cx="1204947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charset="0"/>
                <a:cs typeface="Arial" charset="0"/>
              </a:rPr>
              <a:t>*</a:t>
            </a:r>
            <a:r>
              <a:rPr lang="en-GB" dirty="0">
                <a:solidFill>
                  <a:schemeClr val="tx1">
                    <a:lumMod val="50000"/>
                    <a:lumOff val="50000"/>
                  </a:schemeClr>
                </a:solidFill>
                <a:latin typeface="Arial" panose="020B0604020202020204" pitchFamily="34" charset="0"/>
                <a:cs typeface="Arial" panose="020B0604020202020204" pitchFamily="34" charset="0"/>
              </a:rPr>
              <a:t>This mother - as it is non-inbred - segregates! It is not homozygous! Why then does it not contribute variance?! </a:t>
            </a: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40</a:t>
            </a:fld>
            <a:endParaRPr lang="en-GB"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CF41777-8506-47DE-89AE-C8350469CFF4}"/>
              </a:ext>
            </a:extLst>
          </p:cNvPr>
          <p:cNvPicPr>
            <a:picLocks noChangeAspect="1"/>
          </p:cNvPicPr>
          <p:nvPr/>
        </p:nvPicPr>
        <p:blipFill>
          <a:blip r:embed="rId2"/>
          <a:stretch>
            <a:fillRect/>
          </a:stretch>
        </p:blipFill>
        <p:spPr>
          <a:xfrm>
            <a:off x="9583443" y="1806606"/>
            <a:ext cx="2384384" cy="2449934"/>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EE7B51A5-97E7-4DC6-8C60-2CB678B04EF3}"/>
              </a:ext>
            </a:extLst>
          </p:cNvPr>
          <p:cNvSpPr txBox="1"/>
          <p:nvPr/>
        </p:nvSpPr>
        <p:spPr>
          <a:xfrm>
            <a:off x="9175071" y="3879542"/>
            <a:ext cx="834501" cy="37699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 WL</a:t>
            </a:r>
          </a:p>
        </p:txBody>
      </p:sp>
    </p:spTree>
    <p:extLst>
      <p:ext uri="{BB962C8B-B14F-4D97-AF65-F5344CB8AC3E}">
        <p14:creationId xmlns:p14="http://schemas.microsoft.com/office/powerpoint/2010/main" val="2264957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2"/>
          <p:cNvSpPr txBox="1">
            <a:spLocks noChangeArrowheads="1"/>
          </p:cNvSpPr>
          <p:nvPr/>
        </p:nvSpPr>
        <p:spPr bwMode="auto">
          <a:xfrm>
            <a:off x="65576" y="2249586"/>
            <a:ext cx="12007156" cy="4385816"/>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t>What would the genetic variance between these 200 crosses be </a:t>
            </a:r>
            <a:r>
              <a:rPr lang="en-GB" altLang="de-DE" sz="1800" dirty="0">
                <a:solidFill>
                  <a:srgbClr val="0000FF"/>
                </a:solidFill>
              </a:rPr>
              <a:t>if </a:t>
            </a:r>
            <a:r>
              <a:rPr lang="en-GB" altLang="de-DE" sz="1800" dirty="0"/>
              <a:t>we chose 200 random </a:t>
            </a:r>
            <a:r>
              <a:rPr lang="en-GB" altLang="de-DE" sz="1800" dirty="0">
                <a:solidFill>
                  <a:srgbClr val="0000FF"/>
                </a:solidFill>
              </a:rPr>
              <a:t>DH-lines</a:t>
            </a:r>
            <a:r>
              <a:rPr lang="en-GB" altLang="de-DE" sz="1800" dirty="0"/>
              <a:t> (F</a:t>
            </a:r>
            <a:r>
              <a:rPr lang="en-GB" altLang="de-DE" sz="1800" baseline="-25000" dirty="0"/>
              <a:t>P</a:t>
            </a:r>
            <a:r>
              <a:rPr lang="en-GB" altLang="de-DE" sz="1800" dirty="0"/>
              <a:t>=1) as fathers </a:t>
            </a:r>
            <a:r>
              <a:rPr lang="en-GB" altLang="de-DE" sz="1800" dirty="0">
                <a:solidFill>
                  <a:schemeClr val="tx1">
                    <a:lumMod val="50000"/>
                    <a:lumOff val="50000"/>
                  </a:schemeClr>
                </a:solidFill>
              </a:rPr>
              <a:t>instead of 200 random HWE-individuals (F=0, same basic population</a:t>
            </a:r>
            <a:r>
              <a:rPr lang="en-GB" altLang="de-DE" sz="1800" dirty="0"/>
              <a:t>), and one DH-line (F</a:t>
            </a:r>
            <a:r>
              <a:rPr lang="en-GB" altLang="de-DE" sz="1800" baseline="-25000" dirty="0"/>
              <a:t>P</a:t>
            </a:r>
            <a:r>
              <a:rPr lang="en-GB" altLang="de-DE" sz="1800" dirty="0"/>
              <a:t>=1) as mother instead of the above-employed F1-hybrid? </a:t>
            </a:r>
            <a:br>
              <a:rPr lang="en-GB" altLang="de-DE" sz="1800" dirty="0"/>
            </a:br>
            <a:r>
              <a:rPr lang="en-GB" altLang="de-DE" sz="1800" dirty="0">
                <a:solidFill>
                  <a:srgbClr val="0000FF"/>
                </a:solidFill>
              </a:rPr>
              <a:t>►¡Now!  Parents are fully inbred, they are homogeneous </a:t>
            </a:r>
            <a:r>
              <a:rPr lang="en-GB" altLang="de-DE" sz="1800" dirty="0">
                <a:solidFill>
                  <a:schemeClr val="tx1">
                    <a:lumMod val="50000"/>
                    <a:lumOff val="50000"/>
                  </a:schemeClr>
                </a:solidFill>
              </a:rPr>
              <a:t>hence ‚all‘ variance is </a:t>
            </a:r>
            <a:r>
              <a:rPr lang="en-GB" altLang="de-DE" sz="1800" dirty="0">
                <a:solidFill>
                  <a:srgbClr val="0000FF"/>
                </a:solidFill>
              </a:rPr>
              <a:t>between </a:t>
            </a:r>
            <a:r>
              <a:rPr lang="en-GB" altLang="de-DE" sz="1800" dirty="0">
                <a:solidFill>
                  <a:schemeClr val="tx1">
                    <a:lumMod val="50000"/>
                    <a:lumOff val="50000"/>
                  </a:schemeClr>
                </a:solidFill>
              </a:rPr>
              <a:t>their offspring</a:t>
            </a:r>
            <a:r>
              <a:rPr lang="en-GB" altLang="de-DE" sz="1800" dirty="0">
                <a:solidFill>
                  <a:srgbClr val="0000FF"/>
                </a:solidFill>
              </a:rPr>
              <a:t>!</a:t>
            </a:r>
          </a:p>
          <a:p>
            <a:pPr eaLnBrk="1" hangingPunct="1">
              <a:spcBef>
                <a:spcPct val="50000"/>
              </a:spcBef>
            </a:pPr>
            <a:r>
              <a:rPr lang="en-GB" altLang="de-DE" sz="1800" dirty="0"/>
              <a:t>From   σ²</a:t>
            </a:r>
            <a:r>
              <a:rPr lang="en-GB" altLang="de-DE" sz="1800" baseline="-25000" dirty="0"/>
              <a:t>FS </a:t>
            </a:r>
            <a:r>
              <a:rPr lang="en-GB" altLang="de-DE" sz="1800" dirty="0"/>
              <a:t>= </a:t>
            </a:r>
            <a:r>
              <a:rPr lang="en-GB" altLang="de-DE" sz="1800" b="1" dirty="0"/>
              <a:t>½ (1 + F</a:t>
            </a:r>
            <a:r>
              <a:rPr lang="en-GB" altLang="de-DE" sz="1800" b="1" baseline="-30000" dirty="0"/>
              <a:t>P</a:t>
            </a:r>
            <a:r>
              <a:rPr lang="en-GB" altLang="de-DE" sz="1800" b="1" dirty="0"/>
              <a:t>) σ²</a:t>
            </a:r>
            <a:r>
              <a:rPr lang="en-GB" altLang="de-DE" sz="1800" b="1" baseline="-30000" dirty="0"/>
              <a:t>A  </a:t>
            </a:r>
            <a:r>
              <a:rPr lang="en-GB" altLang="de-DE" sz="1800" b="1" dirty="0"/>
              <a:t>+ ¼ (1 + F</a:t>
            </a:r>
            <a:r>
              <a:rPr lang="en-GB" altLang="de-DE" sz="1800" b="1" baseline="-30000" dirty="0"/>
              <a:t>P</a:t>
            </a:r>
            <a:r>
              <a:rPr lang="en-GB" altLang="de-DE" sz="1800" b="1" dirty="0"/>
              <a:t>)² σ²</a:t>
            </a:r>
            <a:r>
              <a:rPr lang="en-GB" altLang="de-DE" sz="1800" b="1" baseline="-30000" dirty="0"/>
              <a:t>D   </a:t>
            </a:r>
            <a:r>
              <a:rPr lang="en-GB" altLang="de-DE" sz="1800" dirty="0"/>
              <a:t>we find σ²</a:t>
            </a:r>
            <a:r>
              <a:rPr lang="en-GB" altLang="de-DE" sz="1800" baseline="-25000" dirty="0"/>
              <a:t>FS</a:t>
            </a:r>
            <a:r>
              <a:rPr lang="en-GB" altLang="de-DE" sz="1800" dirty="0"/>
              <a:t> =  </a:t>
            </a:r>
            <a:r>
              <a:rPr lang="en-GB" altLang="de-DE" sz="1800" b="1" dirty="0">
                <a:solidFill>
                  <a:srgbClr val="0000FF"/>
                </a:solidFill>
                <a:effectLst>
                  <a:outerShdw blurRad="38100" dist="38100" dir="2700000" algn="tl">
                    <a:srgbClr val="000000">
                      <a:alpha val="43137"/>
                    </a:srgbClr>
                  </a:outerShdw>
                </a:effectLst>
              </a:rPr>
              <a:t>σ²</a:t>
            </a:r>
            <a:r>
              <a:rPr lang="en-GB" altLang="de-DE" sz="1800" b="1" baseline="-30000" dirty="0">
                <a:solidFill>
                  <a:srgbClr val="0000FF"/>
                </a:solidFill>
                <a:effectLst>
                  <a:outerShdw blurRad="38100" dist="38100" dir="2700000" algn="tl">
                    <a:srgbClr val="000000">
                      <a:alpha val="43137"/>
                    </a:srgbClr>
                  </a:outerShdw>
                </a:effectLst>
              </a:rPr>
              <a:t>A</a:t>
            </a:r>
            <a:r>
              <a:rPr lang="en-GB" altLang="de-DE" sz="1800" b="1" dirty="0">
                <a:solidFill>
                  <a:srgbClr val="0000FF"/>
                </a:solidFill>
                <a:effectLst>
                  <a:outerShdw blurRad="38100" dist="38100" dir="2700000" algn="tl">
                    <a:srgbClr val="000000">
                      <a:alpha val="43137"/>
                    </a:srgbClr>
                  </a:outerShdw>
                </a:effectLst>
              </a:rPr>
              <a:t>  </a:t>
            </a:r>
            <a:r>
              <a:rPr lang="en-GB" altLang="de-DE" sz="1800" b="1" dirty="0"/>
              <a:t>+ σ²</a:t>
            </a:r>
            <a:r>
              <a:rPr lang="en-GB" altLang="de-DE" sz="1800" b="1" baseline="-30000" dirty="0"/>
              <a:t>D </a:t>
            </a:r>
            <a:r>
              <a:rPr lang="en-GB" altLang="de-DE" sz="1800" dirty="0"/>
              <a:t>.</a:t>
            </a:r>
          </a:p>
          <a:p>
            <a:pPr eaLnBrk="1" hangingPunct="1">
              <a:spcBef>
                <a:spcPct val="50000"/>
              </a:spcBef>
            </a:pPr>
            <a:r>
              <a:rPr lang="en-GB" altLang="de-DE" sz="1800" dirty="0"/>
              <a:t>Yet, again, only one ‚side‘ (the set of male candidates) has variation, </a:t>
            </a:r>
            <a:br>
              <a:rPr lang="en-GB" altLang="de-DE" sz="1800" dirty="0"/>
            </a:br>
            <a:r>
              <a:rPr lang="en-GB" altLang="de-DE" sz="1800" dirty="0"/>
              <a:t>the tester is still only N=1 (tester is constant; mute when it comes to variance). </a:t>
            </a:r>
            <a:br>
              <a:rPr lang="en-GB" altLang="de-DE" sz="1800" dirty="0"/>
            </a:br>
            <a:r>
              <a:rPr lang="en-GB" altLang="de-DE" sz="1800" dirty="0"/>
              <a:t>So, again, it is only </a:t>
            </a:r>
            <a:r>
              <a:rPr lang="en-GB" altLang="de-DE" sz="1800" dirty="0">
                <a:solidFill>
                  <a:srgbClr val="0033CC"/>
                </a:solidFill>
              </a:rPr>
              <a:t>½  of this </a:t>
            </a:r>
            <a:r>
              <a:rPr lang="en-GB" altLang="de-DE" sz="1800" b="1" dirty="0">
                <a:solidFill>
                  <a:srgbClr val="0033CC"/>
                </a:solidFill>
                <a:effectLst>
                  <a:outerShdw blurRad="38100" dist="38100" dir="2700000" algn="tl">
                    <a:srgbClr val="000000">
                      <a:alpha val="43137"/>
                    </a:srgbClr>
                  </a:outerShdw>
                </a:effectLst>
              </a:rPr>
              <a:t>σ²</a:t>
            </a:r>
            <a:r>
              <a:rPr lang="en-GB" altLang="de-DE" sz="1800" b="1" baseline="-30000" dirty="0">
                <a:solidFill>
                  <a:srgbClr val="0033CC"/>
                </a:solidFill>
                <a:effectLst>
                  <a:outerShdw blurRad="38100" dist="38100" dir="2700000" algn="tl">
                    <a:srgbClr val="000000">
                      <a:alpha val="43137"/>
                    </a:srgbClr>
                  </a:outerShdw>
                </a:effectLst>
              </a:rPr>
              <a:t>A</a:t>
            </a:r>
            <a:endParaRPr lang="en-GB" altLang="de-DE" sz="1800" dirty="0">
              <a:effectLst>
                <a:outerShdw blurRad="38100" dist="38100" dir="2700000" algn="tl">
                  <a:srgbClr val="000000">
                    <a:alpha val="43137"/>
                  </a:srgbClr>
                </a:outerShdw>
              </a:effectLst>
            </a:endParaRPr>
          </a:p>
          <a:p>
            <a:pPr eaLnBrk="1" hangingPunct="1">
              <a:spcBef>
                <a:spcPct val="50000"/>
              </a:spcBef>
            </a:pPr>
            <a:r>
              <a:rPr lang="en-GB" altLang="de-DE" sz="1800" dirty="0"/>
              <a:t>But, for the same reason as before, the full amount of </a:t>
            </a:r>
            <a:r>
              <a:rPr lang="en-GB" altLang="de-DE" sz="1800" b="1" dirty="0"/>
              <a:t>σ²</a:t>
            </a:r>
            <a:r>
              <a:rPr lang="en-GB" altLang="de-DE" sz="1800" b="1" baseline="-30000" dirty="0"/>
              <a:t>D  </a:t>
            </a:r>
            <a:r>
              <a:rPr lang="en-GB" altLang="de-DE" sz="1800" dirty="0"/>
              <a:t>is included, so:</a:t>
            </a:r>
          </a:p>
          <a:p>
            <a:pPr eaLnBrk="1" hangingPunct="1">
              <a:spcBef>
                <a:spcPct val="50000"/>
              </a:spcBef>
            </a:pPr>
            <a:r>
              <a:rPr lang="en-GB" altLang="de-DE" sz="1800" dirty="0"/>
              <a:t>σ²</a:t>
            </a:r>
            <a:r>
              <a:rPr lang="en-GB" altLang="de-DE" sz="1800" baseline="-25000" dirty="0"/>
              <a:t>G </a:t>
            </a:r>
            <a:r>
              <a:rPr lang="en-GB" altLang="de-DE" sz="1800" dirty="0"/>
              <a:t>= σ²</a:t>
            </a:r>
            <a:r>
              <a:rPr lang="en-GB" altLang="de-DE" sz="1800" baseline="-25000" dirty="0"/>
              <a:t>FS </a:t>
            </a:r>
            <a:r>
              <a:rPr lang="en-GB" altLang="de-DE" sz="1800" dirty="0"/>
              <a:t>= ½ </a:t>
            </a:r>
            <a:r>
              <a:rPr lang="en-GB" altLang="de-DE" sz="1800" b="1" dirty="0"/>
              <a:t>σ²</a:t>
            </a:r>
            <a:r>
              <a:rPr lang="en-GB" altLang="de-DE" sz="1800" b="1" baseline="-30000" dirty="0"/>
              <a:t>A  </a:t>
            </a:r>
            <a:r>
              <a:rPr lang="en-GB" altLang="de-DE" sz="1800" b="1" dirty="0"/>
              <a:t>+ σ²</a:t>
            </a:r>
            <a:r>
              <a:rPr lang="en-GB" altLang="de-DE" sz="1800" b="1" baseline="-30000" dirty="0"/>
              <a:t>D</a:t>
            </a:r>
            <a:r>
              <a:rPr lang="en-GB" altLang="de-DE" sz="1800" dirty="0"/>
              <a:t>; it would be σ²</a:t>
            </a:r>
            <a:r>
              <a:rPr lang="en-GB" altLang="de-DE" sz="1800" baseline="-25000" dirty="0"/>
              <a:t>G </a:t>
            </a:r>
            <a:r>
              <a:rPr lang="en-GB" altLang="de-DE" sz="1800" dirty="0"/>
              <a:t>= 40 (</a:t>
            </a:r>
            <a:r>
              <a:rPr lang="en-GB" altLang="de-DE" sz="1800" dirty="0" err="1"/>
              <a:t>dt</a:t>
            </a:r>
            <a:r>
              <a:rPr lang="en-GB" altLang="de-DE" sz="1800" dirty="0"/>
              <a:t>/ha)².</a:t>
            </a:r>
          </a:p>
          <a:p>
            <a:pPr eaLnBrk="1" hangingPunct="1">
              <a:spcBef>
                <a:spcPct val="50000"/>
              </a:spcBef>
            </a:pPr>
            <a:r>
              <a:rPr lang="en-GB" altLang="en-US" sz="1800" dirty="0"/>
              <a:t>We have two results:</a:t>
            </a:r>
          </a:p>
          <a:p>
            <a:pPr eaLnBrk="1" hangingPunct="1"/>
            <a:r>
              <a:rPr lang="en-GB" altLang="en-US" sz="1800" dirty="0"/>
              <a:t>Non-inbred parents: 		</a:t>
            </a:r>
            <a:r>
              <a:rPr lang="en-GB" altLang="de-DE" sz="1800" dirty="0"/>
              <a:t>σ²</a:t>
            </a:r>
            <a:r>
              <a:rPr lang="en-GB" altLang="de-DE" sz="1800" baseline="-25000" dirty="0"/>
              <a:t>G </a:t>
            </a:r>
            <a:r>
              <a:rPr lang="en-GB" altLang="de-DE" sz="1800" dirty="0"/>
              <a:t>= σ²</a:t>
            </a:r>
            <a:r>
              <a:rPr lang="en-GB" altLang="de-DE" sz="1800" baseline="-25000" dirty="0"/>
              <a:t>FS </a:t>
            </a:r>
            <a:r>
              <a:rPr lang="en-GB" altLang="en-US" sz="1800" dirty="0"/>
              <a:t>14 (</a:t>
            </a:r>
            <a:r>
              <a:rPr lang="en-GB" altLang="en-US" sz="1800" dirty="0" err="1"/>
              <a:t>dt</a:t>
            </a:r>
            <a:r>
              <a:rPr lang="en-GB" altLang="en-US" sz="1800" dirty="0"/>
              <a:t>/ha)²	    	</a:t>
            </a:r>
            <a:endParaRPr lang="en-GB" altLang="en-US" sz="1800" dirty="0">
              <a:solidFill>
                <a:srgbClr val="0000FF"/>
              </a:solidFill>
            </a:endParaRPr>
          </a:p>
          <a:p>
            <a:pPr eaLnBrk="1" hangingPunct="1"/>
            <a:r>
              <a:rPr lang="en-GB" altLang="en-US" sz="1800" dirty="0"/>
              <a:t>Homozygous (DH) parents: 	</a:t>
            </a:r>
            <a:r>
              <a:rPr lang="en-GB" altLang="de-DE" sz="1800" dirty="0"/>
              <a:t>σ²</a:t>
            </a:r>
            <a:r>
              <a:rPr lang="en-GB" altLang="de-DE" sz="1800" baseline="-25000" dirty="0"/>
              <a:t>G </a:t>
            </a:r>
            <a:r>
              <a:rPr lang="en-GB" altLang="de-DE" sz="1800" dirty="0"/>
              <a:t>= σ²</a:t>
            </a:r>
            <a:r>
              <a:rPr lang="en-GB" altLang="de-DE" sz="1800" baseline="-25000" dirty="0"/>
              <a:t>FS  </a:t>
            </a:r>
            <a:r>
              <a:rPr lang="en-GB" altLang="en-US" sz="1800" dirty="0"/>
              <a:t>40 (</a:t>
            </a:r>
            <a:r>
              <a:rPr lang="en-GB" altLang="en-US" sz="1800" dirty="0" err="1"/>
              <a:t>dt</a:t>
            </a:r>
            <a:r>
              <a:rPr lang="en-GB" altLang="en-US" sz="1800" dirty="0"/>
              <a:t>/ha)²	</a:t>
            </a:r>
            <a:endParaRPr lang="en-GB" altLang="en-US" sz="1800" dirty="0">
              <a:solidFill>
                <a:srgbClr val="0000FF"/>
              </a:solidFill>
            </a:endParaRP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41</a:t>
            </a:fld>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65576" y="35462"/>
            <a:ext cx="120071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Increase the genetic variance by increasing the homogeneity of candidates.</a:t>
            </a:r>
            <a:endParaRPr lang="en-GB" dirty="0"/>
          </a:p>
        </p:txBody>
      </p:sp>
      <p:sp>
        <p:nvSpPr>
          <p:cNvPr id="6" name="TextBox 5"/>
          <p:cNvSpPr txBox="1"/>
          <p:nvPr/>
        </p:nvSpPr>
        <p:spPr>
          <a:xfrm>
            <a:off x="65576" y="694928"/>
            <a:ext cx="12007156"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rPr>
              <a:t>*</a:t>
            </a:r>
            <a:r>
              <a:rPr lang="en-GB" dirty="0">
                <a:solidFill>
                  <a:schemeClr val="tx1">
                    <a:lumMod val="50000"/>
                    <a:lumOff val="50000"/>
                  </a:schemeClr>
                </a:solidFill>
                <a:latin typeface="Arial" panose="020B0604020202020204" pitchFamily="34" charset="0"/>
                <a:cs typeface="Arial" panose="020B0604020202020204" pitchFamily="34" charset="0"/>
              </a:rPr>
              <a:t>This mother segregates! Why then does it not contribute variance?</a:t>
            </a:r>
            <a:r>
              <a:rPr lang="en-GB" dirty="0">
                <a:latin typeface="Arial" panose="020B0604020202020204" pitchFamily="34" charset="0"/>
                <a:cs typeface="Arial" panose="020B0604020202020204" pitchFamily="34" charset="0"/>
              </a:rPr>
              <a:t> It does, but it does </a:t>
            </a:r>
            <a:r>
              <a:rPr lang="en-GB" dirty="0">
                <a:solidFill>
                  <a:srgbClr val="0000FF"/>
                </a:solidFill>
                <a:latin typeface="Arial" panose="020B0604020202020204" pitchFamily="34" charset="0"/>
                <a:cs typeface="Arial" panose="020B0604020202020204" pitchFamily="34" charset="0"/>
              </a:rPr>
              <a:t>not contribute to the variance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our entries! This is because the segregation of a parent creates the genetic variance among the siblings of the actual cross (</a:t>
            </a:r>
            <a:r>
              <a:rPr lang="en-GB" i="1" dirty="0">
                <a:latin typeface="Arial" panose="020B0604020202020204" pitchFamily="34" charset="0"/>
                <a:cs typeface="Arial" panose="020B0604020202020204" pitchFamily="34" charset="0"/>
              </a:rPr>
              <a:t>aka</a:t>
            </a:r>
            <a:r>
              <a:rPr lang="en-GB" dirty="0">
                <a:latin typeface="Arial" panose="020B0604020202020204" pitchFamily="34" charset="0"/>
                <a:cs typeface="Arial" panose="020B0604020202020204" pitchFamily="34" charset="0"/>
              </a:rPr>
              <a:t> variance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cross’), it does not create the variation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the crosses (between the topcross-progenies). The variation that we seek,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the crosses, this variation is caused by the genetic </a:t>
            </a:r>
            <a:r>
              <a:rPr lang="en-GB" dirty="0">
                <a:solidFill>
                  <a:srgbClr val="0000FF"/>
                </a:solidFill>
                <a:latin typeface="Arial" panose="020B0604020202020204" pitchFamily="34" charset="0"/>
                <a:cs typeface="Arial" panose="020B0604020202020204" pitchFamily="34" charset="0"/>
              </a:rPr>
              <a:t>differences between </a:t>
            </a:r>
            <a:r>
              <a:rPr lang="en-GB" dirty="0">
                <a:latin typeface="Arial" panose="020B0604020202020204" pitchFamily="34" charset="0"/>
                <a:cs typeface="Arial" panose="020B0604020202020204" pitchFamily="34" charset="0"/>
              </a:rPr>
              <a:t>the parents (not the genetic differences between the gametes offered by any single parent). </a:t>
            </a:r>
            <a:endParaRPr lang="en-GB" dirty="0"/>
          </a:p>
        </p:txBody>
      </p:sp>
      <p:pic>
        <p:nvPicPr>
          <p:cNvPr id="9" name="Picture 8"/>
          <p:cNvPicPr>
            <a:picLocks noChangeAspect="1"/>
          </p:cNvPicPr>
          <p:nvPr/>
        </p:nvPicPr>
        <p:blipFill>
          <a:blip r:embed="rId2"/>
          <a:stretch>
            <a:fillRect/>
          </a:stretch>
        </p:blipFill>
        <p:spPr>
          <a:xfrm>
            <a:off x="8131357" y="3852000"/>
            <a:ext cx="3905821" cy="234791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12632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p:cNvSpPr txBox="1">
            <a:spLocks noChangeArrowheads="1"/>
          </p:cNvSpPr>
          <p:nvPr/>
        </p:nvSpPr>
        <p:spPr bwMode="auto">
          <a:xfrm>
            <a:off x="65576" y="605580"/>
            <a:ext cx="12007156" cy="577081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en-US" sz="1800" dirty="0"/>
              <a:t>We have two results:</a:t>
            </a:r>
          </a:p>
          <a:p>
            <a:pPr eaLnBrk="1" hangingPunct="1"/>
            <a:r>
              <a:rPr lang="en-GB" altLang="en-US" sz="1800" dirty="0"/>
              <a:t>Non-inbred parents: 	  </a:t>
            </a:r>
            <a:r>
              <a:rPr lang="en-GB" altLang="de-DE" sz="1800" dirty="0"/>
              <a:t>σ²</a:t>
            </a:r>
            <a:r>
              <a:rPr lang="en-GB" altLang="de-DE" sz="1800" baseline="-25000" dirty="0"/>
              <a:t>G  </a:t>
            </a:r>
            <a:r>
              <a:rPr lang="en-GB" altLang="en-US" sz="1800" dirty="0"/>
              <a:t>= 14 (</a:t>
            </a:r>
            <a:r>
              <a:rPr lang="en-GB" altLang="en-US" sz="1800" dirty="0" err="1"/>
              <a:t>dt</a:t>
            </a:r>
            <a:r>
              <a:rPr lang="en-GB" altLang="en-US" sz="1800" dirty="0"/>
              <a:t>/ha)²	    	</a:t>
            </a:r>
            <a:r>
              <a:rPr lang="en-GB" altLang="en-US" sz="1800" dirty="0">
                <a:solidFill>
                  <a:srgbClr val="0000FF"/>
                </a:solidFill>
              </a:rPr>
              <a:t>► </a:t>
            </a:r>
            <a:r>
              <a:rPr lang="en-GB" altLang="en-US" sz="1800" dirty="0">
                <a:solidFill>
                  <a:schemeClr val="tx1">
                    <a:lumMod val="50000"/>
                    <a:lumOff val="50000"/>
                  </a:schemeClr>
                </a:solidFill>
              </a:rPr>
              <a:t>Selection Differential</a:t>
            </a:r>
            <a:r>
              <a:rPr lang="en-GB" altLang="en-US" sz="1800" dirty="0">
                <a:solidFill>
                  <a:srgbClr val="0000FF"/>
                </a:solidFill>
              </a:rPr>
              <a:t>*</a:t>
            </a:r>
            <a:r>
              <a:rPr lang="en-GB" altLang="de-DE" sz="1800" dirty="0">
                <a:solidFill>
                  <a:srgbClr val="0000FF"/>
                </a:solidFill>
              </a:rPr>
              <a:t> </a:t>
            </a:r>
            <a:r>
              <a:rPr lang="en-GB" altLang="en-US" sz="1800" dirty="0">
                <a:solidFill>
                  <a:srgbClr val="0000FF"/>
                </a:solidFill>
              </a:rPr>
              <a:t>= 6.57 </a:t>
            </a:r>
            <a:r>
              <a:rPr lang="en-GB" altLang="en-US" sz="1800" dirty="0" err="1">
                <a:solidFill>
                  <a:srgbClr val="0000FF"/>
                </a:solidFill>
              </a:rPr>
              <a:t>dt</a:t>
            </a:r>
            <a:r>
              <a:rPr lang="en-GB" altLang="en-US" sz="1800" dirty="0">
                <a:solidFill>
                  <a:srgbClr val="0000FF"/>
                </a:solidFill>
              </a:rPr>
              <a:t>/ha</a:t>
            </a:r>
          </a:p>
          <a:p>
            <a:pPr eaLnBrk="1" hangingPunct="1"/>
            <a:r>
              <a:rPr lang="en-GB" altLang="en-US" sz="1800" dirty="0"/>
              <a:t>Homozygous (DH) parents:</a:t>
            </a:r>
            <a:r>
              <a:rPr lang="en-GB" altLang="de-DE" sz="1800" dirty="0"/>
              <a:t>  σ²</a:t>
            </a:r>
            <a:r>
              <a:rPr lang="en-GB" altLang="de-DE" sz="1800" baseline="-25000" dirty="0"/>
              <a:t>G  </a:t>
            </a:r>
            <a:r>
              <a:rPr lang="en-GB" altLang="en-US" sz="1800" dirty="0"/>
              <a:t>= 40 (</a:t>
            </a:r>
            <a:r>
              <a:rPr lang="en-GB" altLang="en-US" sz="1800" dirty="0" err="1"/>
              <a:t>dt</a:t>
            </a:r>
            <a:r>
              <a:rPr lang="en-GB" altLang="en-US" sz="1800" dirty="0"/>
              <a:t>/ha)²		</a:t>
            </a:r>
            <a:r>
              <a:rPr lang="en-GB" altLang="en-US" sz="1800" dirty="0">
                <a:solidFill>
                  <a:srgbClr val="0000FF"/>
                </a:solidFill>
              </a:rPr>
              <a:t>►</a:t>
            </a:r>
            <a:r>
              <a:rPr lang="en-GB" altLang="de-DE" sz="1800" dirty="0">
                <a:solidFill>
                  <a:srgbClr val="0000FF"/>
                </a:solidFill>
              </a:rPr>
              <a:t> </a:t>
            </a:r>
            <a:r>
              <a:rPr lang="en-GB" altLang="de-DE" sz="1800" dirty="0">
                <a:solidFill>
                  <a:schemeClr val="tx1">
                    <a:lumMod val="50000"/>
                    <a:lumOff val="50000"/>
                  </a:schemeClr>
                </a:solidFill>
              </a:rPr>
              <a:t>Selection Differential</a:t>
            </a:r>
            <a:r>
              <a:rPr lang="en-GB" altLang="de-DE" sz="1800" dirty="0">
                <a:solidFill>
                  <a:srgbClr val="0000FF"/>
                </a:solidFill>
              </a:rPr>
              <a:t>* </a:t>
            </a:r>
            <a:r>
              <a:rPr lang="en-GB" altLang="en-US" sz="1800" dirty="0">
                <a:solidFill>
                  <a:srgbClr val="0000FF"/>
                </a:solidFill>
              </a:rPr>
              <a:t>= 11.10 </a:t>
            </a:r>
            <a:r>
              <a:rPr lang="en-GB" altLang="en-US" sz="1800" dirty="0" err="1">
                <a:solidFill>
                  <a:srgbClr val="0000FF"/>
                </a:solidFill>
              </a:rPr>
              <a:t>dt</a:t>
            </a:r>
            <a:r>
              <a:rPr lang="en-GB" altLang="en-US" sz="1800" dirty="0">
                <a:solidFill>
                  <a:srgbClr val="0000FF"/>
                </a:solidFill>
              </a:rPr>
              <a:t>/ha</a:t>
            </a:r>
          </a:p>
          <a:p>
            <a:pPr eaLnBrk="1" hangingPunct="1">
              <a:spcBef>
                <a:spcPct val="50000"/>
              </a:spcBef>
            </a:pPr>
            <a:r>
              <a:rPr lang="en-GB" altLang="en-US" sz="1800" dirty="0"/>
              <a:t>If we were to </a:t>
            </a:r>
            <a:r>
              <a:rPr lang="en-GB" altLang="en-US" sz="1800" dirty="0">
                <a:solidFill>
                  <a:srgbClr val="0000FF"/>
                </a:solidFill>
              </a:rPr>
              <a:t>select the 10% best </a:t>
            </a:r>
            <a:r>
              <a:rPr lang="en-GB" altLang="en-US" sz="1800" dirty="0"/>
              <a:t>of the 200 crosses, what would be the </a:t>
            </a:r>
            <a:r>
              <a:rPr lang="en-GB" altLang="en-US" sz="1800" dirty="0">
                <a:solidFill>
                  <a:srgbClr val="0000FF"/>
                </a:solidFill>
                <a:effectLst>
                  <a:outerShdw blurRad="38100" dist="38100" dir="2700000" algn="tl">
                    <a:srgbClr val="000000">
                      <a:alpha val="43137"/>
                    </a:srgbClr>
                  </a:outerShdw>
                </a:effectLst>
              </a:rPr>
              <a:t>expected superiority</a:t>
            </a:r>
            <a:r>
              <a:rPr lang="en-GB" altLang="en-US" sz="1800" dirty="0">
                <a:effectLst>
                  <a:outerShdw blurRad="38100" dist="38100" dir="2700000" algn="tl">
                    <a:srgbClr val="000000">
                      <a:alpha val="43137"/>
                    </a:srgbClr>
                  </a:outerShdw>
                </a:effectLst>
              </a:rPr>
              <a:t> </a:t>
            </a:r>
            <a:r>
              <a:rPr lang="en-GB" altLang="en-US" sz="1800" dirty="0"/>
              <a:t>of this selected fraction over the general mean - in either case?</a:t>
            </a:r>
          </a:p>
          <a:p>
            <a:pPr eaLnBrk="1" hangingPunct="1">
              <a:spcBef>
                <a:spcPct val="50000"/>
              </a:spcBef>
            </a:pPr>
            <a:r>
              <a:rPr lang="en-GB" altLang="en-US" sz="1800" dirty="0"/>
              <a:t>To take 10% best, we have to take all those who are above the point of truncation at 1.282 ∙ SD of the normal distribution from which we select (</a:t>
            </a:r>
            <a:r>
              <a:rPr lang="en-GB" sz="1800" dirty="0">
                <a:effectLst/>
                <a:latin typeface="Arial" panose="020B0604020202020204" pitchFamily="34" charset="0"/>
                <a:ea typeface="Calibri" panose="020F0502020204030204" pitchFamily="34" charset="0"/>
              </a:rPr>
              <a:t>UNPLAB-h²_GxE_Ch-5[</a:t>
            </a:r>
            <a:r>
              <a:rPr lang="en-GB" sz="1800" dirty="0" err="1">
                <a:effectLst/>
                <a:latin typeface="Arial" panose="020B0604020202020204" pitchFamily="34" charset="0"/>
                <a:ea typeface="Calibri" panose="020F0502020204030204" pitchFamily="34" charset="0"/>
              </a:rPr>
              <a:t>BreedersEquation</a:t>
            </a:r>
            <a:r>
              <a:rPr lang="en-GB" sz="1800" dirty="0">
                <a:effectLst/>
                <a:latin typeface="Arial" panose="020B0604020202020204" pitchFamily="34" charset="0"/>
                <a:ea typeface="Calibri" panose="020F0502020204030204" pitchFamily="34" charset="0"/>
              </a:rPr>
              <a:t>]</a:t>
            </a:r>
            <a:r>
              <a:rPr lang="en-GB" altLang="en-US" sz="1800" dirty="0"/>
              <a:t>). These 20 best hybrids expectedly show an average superiority of </a:t>
            </a:r>
            <a:r>
              <a:rPr lang="en-GB" altLang="en-US" sz="1800" dirty="0">
                <a:solidFill>
                  <a:srgbClr val="0000FF"/>
                </a:solidFill>
              </a:rPr>
              <a:t>1.755</a:t>
            </a:r>
            <a:r>
              <a:rPr lang="en-GB" altLang="en-US" sz="1800" dirty="0"/>
              <a:t> times the SD of that distribution. </a:t>
            </a:r>
          </a:p>
          <a:p>
            <a:pPr eaLnBrk="1" hangingPunct="1">
              <a:spcBef>
                <a:spcPct val="50000"/>
              </a:spcBef>
            </a:pPr>
            <a:r>
              <a:rPr lang="en-GB" altLang="en-US" sz="1800" dirty="0"/>
              <a:t>Hence, the results are as indicated above in   </a:t>
            </a:r>
            <a:r>
              <a:rPr lang="en-GB" altLang="en-US" sz="1800" dirty="0">
                <a:solidFill>
                  <a:srgbClr val="0000FF"/>
                </a:solidFill>
              </a:rPr>
              <a:t>►blue colour </a:t>
            </a:r>
            <a:br>
              <a:rPr lang="en-GB" altLang="en-US" sz="1800" dirty="0">
                <a:solidFill>
                  <a:srgbClr val="0000FF"/>
                </a:solidFill>
              </a:rPr>
            </a:br>
            <a:r>
              <a:rPr lang="en-GB" altLang="en-US" sz="1800" dirty="0"/>
              <a:t>Non-inbred parents: 	</a:t>
            </a:r>
            <a:r>
              <a:rPr lang="en-GB" altLang="en-US" sz="1800" dirty="0" err="1">
                <a:solidFill>
                  <a:srgbClr val="0000FF"/>
                </a:solidFill>
              </a:rPr>
              <a:t>Naïvley</a:t>
            </a:r>
            <a:r>
              <a:rPr lang="en-GB" altLang="en-US" sz="1800" dirty="0">
                <a:solidFill>
                  <a:srgbClr val="0000FF"/>
                </a:solidFill>
              </a:rPr>
              <a:t>* expected superiority would be 1.755 ∙ 14</a:t>
            </a:r>
            <a:r>
              <a:rPr lang="en-GB" altLang="en-US" sz="1800" baseline="30000" dirty="0">
                <a:solidFill>
                  <a:srgbClr val="0000FF"/>
                </a:solidFill>
              </a:rPr>
              <a:t>0.5</a:t>
            </a:r>
            <a:r>
              <a:rPr lang="en-GB" altLang="en-US" sz="1800" dirty="0">
                <a:solidFill>
                  <a:srgbClr val="0000FF"/>
                </a:solidFill>
              </a:rPr>
              <a:t> </a:t>
            </a:r>
            <a:r>
              <a:rPr lang="en-GB" altLang="en-US" sz="1800" dirty="0" err="1">
                <a:solidFill>
                  <a:srgbClr val="0000FF"/>
                </a:solidFill>
              </a:rPr>
              <a:t>dt</a:t>
            </a:r>
            <a:r>
              <a:rPr lang="en-GB" altLang="en-US" sz="1800" dirty="0">
                <a:solidFill>
                  <a:srgbClr val="0000FF"/>
                </a:solidFill>
              </a:rPr>
              <a:t>/ha  =   6.57 </a:t>
            </a:r>
            <a:r>
              <a:rPr lang="en-GB" altLang="en-US" sz="1800" dirty="0" err="1">
                <a:solidFill>
                  <a:srgbClr val="0000FF"/>
                </a:solidFill>
              </a:rPr>
              <a:t>dt</a:t>
            </a:r>
            <a:r>
              <a:rPr lang="en-GB" altLang="en-US" sz="1800" dirty="0">
                <a:solidFill>
                  <a:srgbClr val="0000FF"/>
                </a:solidFill>
              </a:rPr>
              <a:t>/ha</a:t>
            </a:r>
            <a:br>
              <a:rPr lang="en-GB" altLang="en-US" sz="1800" dirty="0">
                <a:solidFill>
                  <a:srgbClr val="0000FF"/>
                </a:solidFill>
              </a:rPr>
            </a:br>
            <a:r>
              <a:rPr lang="en-GB" altLang="en-US" sz="1800" dirty="0"/>
              <a:t>Homozygous parents: 	</a:t>
            </a:r>
            <a:r>
              <a:rPr lang="en-GB" altLang="en-US" sz="1800" dirty="0" err="1">
                <a:solidFill>
                  <a:srgbClr val="0000FF"/>
                </a:solidFill>
              </a:rPr>
              <a:t>Naïvley</a:t>
            </a:r>
            <a:r>
              <a:rPr lang="en-GB" altLang="en-US" sz="1800" dirty="0">
                <a:solidFill>
                  <a:srgbClr val="0000FF"/>
                </a:solidFill>
              </a:rPr>
              <a:t>* expected superiority would be 1.755 ∙ 40</a:t>
            </a:r>
            <a:r>
              <a:rPr lang="en-GB" altLang="en-US" sz="1800" baseline="30000" dirty="0">
                <a:solidFill>
                  <a:srgbClr val="0000FF"/>
                </a:solidFill>
              </a:rPr>
              <a:t>0.5</a:t>
            </a:r>
            <a:r>
              <a:rPr lang="en-GB" altLang="en-US" sz="1800" dirty="0">
                <a:solidFill>
                  <a:srgbClr val="0000FF"/>
                </a:solidFill>
              </a:rPr>
              <a:t> </a:t>
            </a:r>
            <a:r>
              <a:rPr lang="en-GB" altLang="en-US" sz="1800" dirty="0" err="1">
                <a:solidFill>
                  <a:srgbClr val="0000FF"/>
                </a:solidFill>
              </a:rPr>
              <a:t>dt</a:t>
            </a:r>
            <a:r>
              <a:rPr lang="en-GB" altLang="en-US" sz="1800" dirty="0">
                <a:solidFill>
                  <a:srgbClr val="0000FF"/>
                </a:solidFill>
              </a:rPr>
              <a:t>/ha  =  11.10 </a:t>
            </a:r>
            <a:r>
              <a:rPr lang="en-GB" altLang="en-US" sz="1800" dirty="0" err="1">
                <a:solidFill>
                  <a:srgbClr val="0000FF"/>
                </a:solidFill>
              </a:rPr>
              <a:t>dt</a:t>
            </a:r>
            <a:r>
              <a:rPr lang="en-GB" altLang="en-US" sz="1800" dirty="0">
                <a:solidFill>
                  <a:srgbClr val="0000FF"/>
                </a:solidFill>
              </a:rPr>
              <a:t>/ha</a:t>
            </a:r>
          </a:p>
          <a:p>
            <a:pPr eaLnBrk="1" hangingPunct="1">
              <a:spcBef>
                <a:spcPct val="50000"/>
              </a:spcBef>
            </a:pPr>
            <a:r>
              <a:rPr lang="en-GB" altLang="en-US" sz="1800" dirty="0"/>
              <a:t>Based on this expectations, a breeding company may compare the financial and time investment to produce DH-lines (disadvantage) with the increased Selection Differential</a:t>
            </a:r>
            <a:r>
              <a:rPr lang="en-GB" altLang="en-US" sz="1800" dirty="0">
                <a:solidFill>
                  <a:srgbClr val="0000FF"/>
                </a:solidFill>
              </a:rPr>
              <a:t>*</a:t>
            </a:r>
            <a:r>
              <a:rPr lang="en-GB" altLang="en-US" sz="1800" dirty="0"/>
              <a:t>.</a:t>
            </a:r>
            <a:endParaRPr lang="en-GB" altLang="en-US" sz="1200" dirty="0"/>
          </a:p>
          <a:p>
            <a:pPr eaLnBrk="1" hangingPunct="1">
              <a:spcBef>
                <a:spcPct val="50000"/>
              </a:spcBef>
            </a:pPr>
            <a:r>
              <a:rPr lang="en-GB" altLang="en-US" sz="1800" dirty="0">
                <a:solidFill>
                  <a:schemeClr val="tx1">
                    <a:lumMod val="50000"/>
                    <a:lumOff val="50000"/>
                  </a:schemeClr>
                </a:solidFill>
              </a:rPr>
              <a:t>More is said here: UNPLAB-BrMeth_Ch-3[GCA I]. If the entries and tester are pure</a:t>
            </a:r>
            <a:br>
              <a:rPr lang="en-GB" altLang="en-US" sz="1800" dirty="0">
                <a:solidFill>
                  <a:schemeClr val="tx1">
                    <a:lumMod val="50000"/>
                    <a:lumOff val="50000"/>
                  </a:schemeClr>
                </a:solidFill>
              </a:rPr>
            </a:br>
            <a:r>
              <a:rPr lang="en-GB" altLang="en-US" sz="1800" dirty="0">
                <a:solidFill>
                  <a:schemeClr val="tx1">
                    <a:lumMod val="50000"/>
                    <a:lumOff val="50000"/>
                  </a:schemeClr>
                </a:solidFill>
              </a:rPr>
              <a:t>lines, then the crosses realize GCA plus the full amount of SCA-caused variance. </a:t>
            </a:r>
            <a:br>
              <a:rPr lang="en-GB" altLang="en-US" sz="1800" dirty="0">
                <a:solidFill>
                  <a:schemeClr val="tx1">
                    <a:lumMod val="50000"/>
                    <a:lumOff val="50000"/>
                  </a:schemeClr>
                </a:solidFill>
              </a:rPr>
            </a:br>
            <a:r>
              <a:rPr lang="en-GB" altLang="en-US" sz="1800" dirty="0">
                <a:solidFill>
                  <a:schemeClr val="tx1">
                    <a:lumMod val="50000"/>
                    <a:lumOff val="50000"/>
                  </a:schemeClr>
                </a:solidFill>
              </a:rPr>
              <a:t>This might be nice if one of the crosses can be directly chosen as candidate cultivar, </a:t>
            </a:r>
            <a:br>
              <a:rPr lang="en-GB" altLang="en-US" sz="1800" dirty="0">
                <a:solidFill>
                  <a:schemeClr val="tx1">
                    <a:lumMod val="50000"/>
                    <a:lumOff val="50000"/>
                  </a:schemeClr>
                </a:solidFill>
              </a:rPr>
            </a:br>
            <a:r>
              <a:rPr lang="en-GB" altLang="en-US" sz="1800" dirty="0">
                <a:solidFill>
                  <a:schemeClr val="tx1">
                    <a:lumMod val="50000"/>
                    <a:lumOff val="50000"/>
                  </a:schemeClr>
                </a:solidFill>
              </a:rPr>
              <a:t>yet might be unfortunate if data is used to estimate GCA and selection is an inter-</a:t>
            </a:r>
            <a:br>
              <a:rPr lang="en-GB" altLang="en-US" sz="1800" dirty="0">
                <a:solidFill>
                  <a:schemeClr val="tx1">
                    <a:lumMod val="50000"/>
                    <a:lumOff val="50000"/>
                  </a:schemeClr>
                </a:solidFill>
              </a:rPr>
            </a:br>
            <a:r>
              <a:rPr lang="en-GB" altLang="en-US" sz="1800" dirty="0" err="1">
                <a:solidFill>
                  <a:schemeClr val="tx1">
                    <a:lumMod val="50000"/>
                    <a:lumOff val="50000"/>
                  </a:schemeClr>
                </a:solidFill>
              </a:rPr>
              <a:t>mittent</a:t>
            </a:r>
            <a:r>
              <a:rPr lang="en-GB" altLang="en-US" sz="1800" dirty="0">
                <a:solidFill>
                  <a:schemeClr val="tx1">
                    <a:lumMod val="50000"/>
                    <a:lumOff val="50000"/>
                  </a:schemeClr>
                </a:solidFill>
              </a:rPr>
              <a:t> step in Breeding (and is not to directly identify a hybrid as candidate cultivar).</a:t>
            </a:r>
          </a:p>
        </p:txBody>
      </p:sp>
      <p:sp>
        <p:nvSpPr>
          <p:cNvPr id="6" name="TextBox 5"/>
          <p:cNvSpPr txBox="1"/>
          <p:nvPr/>
        </p:nvSpPr>
        <p:spPr>
          <a:xfrm>
            <a:off x="65576" y="35462"/>
            <a:ext cx="120071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Increase the genetic variance by increasing variance between candidates.</a:t>
            </a: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42</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65574" y="6434488"/>
            <a:ext cx="1127120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Compare ‚Breeders Equation‘: Above, we not yet included </a:t>
            </a:r>
            <a:r>
              <a:rPr lang="en-GB" dirty="0">
                <a:solidFill>
                  <a:srgbClr val="0000FF"/>
                </a:solidFill>
                <a:latin typeface="Arial" panose="020B0604020202020204" pitchFamily="34" charset="0"/>
                <a:cs typeface="Arial" panose="020B0604020202020204" pitchFamily="34" charset="0"/>
              </a:rPr>
              <a:t>shrinkage</a:t>
            </a:r>
            <a:r>
              <a:rPr lang="en-GB" dirty="0">
                <a:solidFill>
                  <a:schemeClr val="tx1">
                    <a:lumMod val="50000"/>
                    <a:lumOff val="50000"/>
                  </a:schemeClr>
                </a:solidFill>
                <a:latin typeface="Arial" panose="020B0604020202020204" pitchFamily="34" charset="0"/>
                <a:cs typeface="Arial" panose="020B0604020202020204" pitchFamily="34" charset="0"/>
              </a:rPr>
              <a:t> due to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heritability </a:t>
            </a:r>
            <a:r>
              <a:rPr lang="en-GB" dirty="0">
                <a:solidFill>
                  <a:schemeClr val="tx1">
                    <a:lumMod val="50000"/>
                    <a:lumOff val="50000"/>
                  </a:schemeClr>
                </a:solidFill>
                <a:latin typeface="Arial" panose="020B0604020202020204" pitchFamily="34" charset="0"/>
                <a:cs typeface="Arial" panose="020B0604020202020204" pitchFamily="34" charset="0"/>
              </a:rPr>
              <a:t>h²&lt;1</a:t>
            </a:r>
            <a:r>
              <a:rPr lang="en-GB" dirty="0">
                <a:solidFill>
                  <a:schemeClr val="tx1">
                    <a:lumMod val="50000"/>
                    <a:lumOff val="50000"/>
                  </a:schemeClr>
                </a:solidFill>
              </a:rPr>
              <a:t>.</a:t>
            </a:r>
          </a:p>
        </p:txBody>
      </p:sp>
      <p:pic>
        <p:nvPicPr>
          <p:cNvPr id="7" name="Picture 6">
            <a:extLst>
              <a:ext uri="{FF2B5EF4-FFF2-40B4-BE49-F238E27FC236}">
                <a16:creationId xmlns:a16="http://schemas.microsoft.com/office/drawing/2014/main" id="{748532BA-40C5-41C4-A87F-895597B0F7C9}"/>
              </a:ext>
            </a:extLst>
          </p:cNvPr>
          <p:cNvPicPr>
            <a:picLocks noChangeAspect="1"/>
          </p:cNvPicPr>
          <p:nvPr/>
        </p:nvPicPr>
        <p:blipFill>
          <a:blip r:embed="rId2"/>
          <a:stretch>
            <a:fillRect/>
          </a:stretch>
        </p:blipFill>
        <p:spPr>
          <a:xfrm>
            <a:off x="8949725" y="4646002"/>
            <a:ext cx="1758060" cy="1755070"/>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E698839F-8F24-4941-AB80-A343ECF27292}"/>
              </a:ext>
            </a:extLst>
          </p:cNvPr>
          <p:cNvSpPr txBox="1"/>
          <p:nvPr/>
        </p:nvSpPr>
        <p:spPr>
          <a:xfrm>
            <a:off x="10645642" y="4646002"/>
            <a:ext cx="1299264" cy="64633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Sunflower seeds</a:t>
            </a:r>
          </a:p>
        </p:txBody>
      </p:sp>
    </p:spTree>
    <p:extLst>
      <p:ext uri="{BB962C8B-B14F-4D97-AF65-F5344CB8AC3E}">
        <p14:creationId xmlns:p14="http://schemas.microsoft.com/office/powerpoint/2010/main" val="703021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6183" y="49015"/>
            <a:ext cx="11994290"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Impact of Variance on the Selection Differential when selecting the better 10%.</a:t>
            </a: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43</a:t>
            </a:fld>
            <a:endParaRPr lang="en-GB" sz="2400" dirty="0">
              <a:latin typeface="Arial" panose="020B0604020202020204" pitchFamily="34" charset="0"/>
              <a:cs typeface="Arial" panose="020B0604020202020204" pitchFamily="34" charset="0"/>
            </a:endParaRPr>
          </a:p>
        </p:txBody>
      </p:sp>
      <p:sp>
        <p:nvSpPr>
          <p:cNvPr id="6" name="Textfeld 2"/>
          <p:cNvSpPr txBox="1">
            <a:spLocks noChangeArrowheads="1"/>
          </p:cNvSpPr>
          <p:nvPr/>
        </p:nvSpPr>
        <p:spPr bwMode="auto">
          <a:xfrm>
            <a:off x="116183" y="730079"/>
            <a:ext cx="11994290"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t>Non-inbred parents: 	14 (</a:t>
            </a:r>
            <a:r>
              <a:rPr lang="en-GB" altLang="en-US" sz="1800" dirty="0" err="1"/>
              <a:t>dt</a:t>
            </a:r>
            <a:r>
              <a:rPr lang="en-GB" altLang="en-US" sz="1800" dirty="0"/>
              <a:t>/ha)²	►  Mean of 10%best =  50.0 +   </a:t>
            </a:r>
            <a:r>
              <a:rPr lang="en-GB" altLang="en-US" sz="1800" dirty="0">
                <a:effectLst>
                  <a:outerShdw blurRad="38100" dist="38100" dir="2700000" algn="tl">
                    <a:srgbClr val="000000">
                      <a:alpha val="43137"/>
                    </a:srgbClr>
                  </a:outerShdw>
                </a:effectLst>
              </a:rPr>
              <a:t>6.57</a:t>
            </a:r>
            <a:r>
              <a:rPr lang="en-GB" altLang="en-US" sz="1800" dirty="0"/>
              <a:t> = 56.57dt/ha</a:t>
            </a:r>
          </a:p>
          <a:p>
            <a:pPr eaLnBrk="1" hangingPunct="1"/>
            <a:r>
              <a:rPr lang="en-GB" altLang="en-US" sz="1800" dirty="0"/>
              <a:t>Inbred parents: 		40 (dt/ha)² 	</a:t>
            </a:r>
            <a:r>
              <a:rPr lang="en-GB" altLang="en-US" sz="1800" dirty="0">
                <a:solidFill>
                  <a:srgbClr val="FF0000"/>
                </a:solidFill>
              </a:rPr>
              <a:t>►  Mean of 10% best = 50.0 + </a:t>
            </a:r>
            <a:r>
              <a:rPr lang="en-GB" altLang="en-US" sz="1800" dirty="0">
                <a:solidFill>
                  <a:srgbClr val="FF0000"/>
                </a:solidFill>
                <a:effectLst>
                  <a:outerShdw blurRad="38100" dist="38100" dir="2700000" algn="tl">
                    <a:srgbClr val="000000">
                      <a:alpha val="43137"/>
                    </a:srgbClr>
                  </a:outerShdw>
                </a:effectLst>
              </a:rPr>
              <a:t>11.10</a:t>
            </a:r>
            <a:r>
              <a:rPr lang="en-GB" altLang="en-US" sz="1800" dirty="0">
                <a:solidFill>
                  <a:srgbClr val="FF0000"/>
                </a:solidFill>
              </a:rPr>
              <a:t> = 61.10 dt/ha</a:t>
            </a:r>
          </a:p>
        </p:txBody>
      </p:sp>
      <p:sp>
        <p:nvSpPr>
          <p:cNvPr id="7" name="Textfeld 4"/>
          <p:cNvSpPr txBox="1">
            <a:spLocks noChangeArrowheads="1"/>
          </p:cNvSpPr>
          <p:nvPr/>
        </p:nvSpPr>
        <p:spPr bwMode="auto">
          <a:xfrm>
            <a:off x="116183" y="1452979"/>
            <a:ext cx="11994290"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t>The mean of the population is taken as 50 </a:t>
            </a:r>
            <a:r>
              <a:rPr lang="en-GB" altLang="en-US" sz="1800" dirty="0" err="1"/>
              <a:t>dt</a:t>
            </a:r>
            <a:r>
              <a:rPr lang="en-GB" altLang="en-US" sz="1800" dirty="0"/>
              <a:t>/ha. This mean is irrelevant for a comparison between the two cases. </a:t>
            </a:r>
          </a:p>
        </p:txBody>
      </p:sp>
      <p:grpSp>
        <p:nvGrpSpPr>
          <p:cNvPr id="9" name="Gruppieren 453"/>
          <p:cNvGrpSpPr>
            <a:grpSpLocks noChangeAspect="1"/>
          </p:cNvGrpSpPr>
          <p:nvPr/>
        </p:nvGrpSpPr>
        <p:grpSpPr bwMode="auto">
          <a:xfrm>
            <a:off x="241921" y="2124075"/>
            <a:ext cx="6149803" cy="4640597"/>
            <a:chOff x="2289177" y="1825619"/>
            <a:chExt cx="4659088" cy="3515454"/>
          </a:xfrm>
          <a:effectLst>
            <a:outerShdw blurRad="50800" dist="38100" dir="2700000" algn="tl" rotWithShape="0">
              <a:prstClr val="black">
                <a:alpha val="40000"/>
              </a:prstClr>
            </a:outerShdw>
          </a:effectLst>
        </p:grpSpPr>
        <p:sp>
          <p:nvSpPr>
            <p:cNvPr id="10" name="Freihandform 454"/>
            <p:cNvSpPr/>
            <p:nvPr/>
          </p:nvSpPr>
          <p:spPr>
            <a:xfrm>
              <a:off x="4996430" y="3694460"/>
              <a:ext cx="724019" cy="1393814"/>
            </a:xfrm>
            <a:custGeom>
              <a:avLst/>
              <a:gdLst>
                <a:gd name="connsiteX0" fmla="*/ 0 w 724036"/>
                <a:gd name="connsiteY0" fmla="*/ 0 h 1392752"/>
                <a:gd name="connsiteX1" fmla="*/ 8135 w 724036"/>
                <a:gd name="connsiteY1" fmla="*/ 1389498 h 1392752"/>
                <a:gd name="connsiteX2" fmla="*/ 724036 w 724036"/>
                <a:gd name="connsiteY2" fmla="*/ 1392752 h 1392752"/>
                <a:gd name="connsiteX3" fmla="*/ 606888 w 724036"/>
                <a:gd name="connsiteY3" fmla="*/ 1365092 h 1392752"/>
                <a:gd name="connsiteX4" fmla="*/ 512520 w 724036"/>
                <a:gd name="connsiteY4" fmla="*/ 1316280 h 1392752"/>
                <a:gd name="connsiteX5" fmla="*/ 439303 w 724036"/>
                <a:gd name="connsiteY5" fmla="*/ 1249572 h 1392752"/>
                <a:gd name="connsiteX6" fmla="*/ 377475 w 724036"/>
                <a:gd name="connsiteY6" fmla="*/ 1168219 h 1392752"/>
                <a:gd name="connsiteX7" fmla="*/ 307512 w 724036"/>
                <a:gd name="connsiteY7" fmla="*/ 1049445 h 1392752"/>
                <a:gd name="connsiteX8" fmla="*/ 247311 w 724036"/>
                <a:gd name="connsiteY8" fmla="*/ 907892 h 1392752"/>
                <a:gd name="connsiteX9" fmla="*/ 198500 w 724036"/>
                <a:gd name="connsiteY9" fmla="*/ 780982 h 1392752"/>
                <a:gd name="connsiteX10" fmla="*/ 149688 w 724036"/>
                <a:gd name="connsiteY10" fmla="*/ 610142 h 1392752"/>
                <a:gd name="connsiteX11" fmla="*/ 99250 w 724036"/>
                <a:gd name="connsiteY11" fmla="*/ 436048 h 1392752"/>
                <a:gd name="connsiteX12" fmla="*/ 61828 w 724036"/>
                <a:gd name="connsiteY12" fmla="*/ 271717 h 1392752"/>
                <a:gd name="connsiteX13" fmla="*/ 34168 w 724036"/>
                <a:gd name="connsiteY13" fmla="*/ 136672 h 1392752"/>
                <a:gd name="connsiteX14" fmla="*/ 0 w 724036"/>
                <a:gd name="connsiteY14" fmla="*/ 0 h 139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4036" h="1392752">
                  <a:moveTo>
                    <a:pt x="0" y="0"/>
                  </a:moveTo>
                  <a:cubicBezTo>
                    <a:pt x="2712" y="463166"/>
                    <a:pt x="5423" y="926332"/>
                    <a:pt x="8135" y="1389498"/>
                  </a:cubicBezTo>
                  <a:lnTo>
                    <a:pt x="724036" y="1392752"/>
                  </a:lnTo>
                  <a:lnTo>
                    <a:pt x="606888" y="1365092"/>
                  </a:lnTo>
                  <a:lnTo>
                    <a:pt x="512520" y="1316280"/>
                  </a:lnTo>
                  <a:lnTo>
                    <a:pt x="439303" y="1249572"/>
                  </a:lnTo>
                  <a:lnTo>
                    <a:pt x="377475" y="1168219"/>
                  </a:lnTo>
                  <a:lnTo>
                    <a:pt x="307512" y="1049445"/>
                  </a:lnTo>
                  <a:lnTo>
                    <a:pt x="247311" y="907892"/>
                  </a:lnTo>
                  <a:lnTo>
                    <a:pt x="198500" y="780982"/>
                  </a:lnTo>
                  <a:lnTo>
                    <a:pt x="149688" y="610142"/>
                  </a:lnTo>
                  <a:lnTo>
                    <a:pt x="99250" y="436048"/>
                  </a:lnTo>
                  <a:lnTo>
                    <a:pt x="61828" y="271717"/>
                  </a:lnTo>
                  <a:lnTo>
                    <a:pt x="34168" y="136672"/>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1" name="Freihandform 455"/>
            <p:cNvSpPr/>
            <p:nvPr/>
          </p:nvSpPr>
          <p:spPr>
            <a:xfrm>
              <a:off x="5331980" y="4281328"/>
              <a:ext cx="1166608" cy="810553"/>
            </a:xfrm>
            <a:custGeom>
              <a:avLst/>
              <a:gdLst>
                <a:gd name="connsiteX0" fmla="*/ 0 w 1166582"/>
                <a:gd name="connsiteY0" fmla="*/ 0 h 810447"/>
                <a:gd name="connsiteX1" fmla="*/ 9625 w 1166582"/>
                <a:gd name="connsiteY1" fmla="*/ 800822 h 810447"/>
                <a:gd name="connsiteX2" fmla="*/ 1166582 w 1166582"/>
                <a:gd name="connsiteY2" fmla="*/ 810447 h 810447"/>
                <a:gd name="connsiteX3" fmla="*/ 910550 w 1166582"/>
                <a:gd name="connsiteY3" fmla="*/ 771946 h 810447"/>
                <a:gd name="connsiteX4" fmla="*/ 708419 w 1166582"/>
                <a:gd name="connsiteY4" fmla="*/ 714195 h 810447"/>
                <a:gd name="connsiteX5" fmla="*/ 502439 w 1166582"/>
                <a:gd name="connsiteY5" fmla="*/ 598691 h 810447"/>
                <a:gd name="connsiteX6" fmla="*/ 377310 w 1166582"/>
                <a:gd name="connsiteY6" fmla="*/ 490888 h 810447"/>
                <a:gd name="connsiteX7" fmla="*/ 232931 w 1166582"/>
                <a:gd name="connsiteY7" fmla="*/ 336884 h 810447"/>
                <a:gd name="connsiteX8" fmla="*/ 132828 w 1166582"/>
                <a:gd name="connsiteY8" fmla="*/ 198280 h 810447"/>
                <a:gd name="connsiteX9" fmla="*/ 38501 w 1166582"/>
                <a:gd name="connsiteY9" fmla="*/ 55827 h 810447"/>
                <a:gd name="connsiteX10" fmla="*/ 0 w 1166582"/>
                <a:gd name="connsiteY10" fmla="*/ 0 h 81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6582" h="810447">
                  <a:moveTo>
                    <a:pt x="0" y="0"/>
                  </a:moveTo>
                  <a:lnTo>
                    <a:pt x="9625" y="800822"/>
                  </a:lnTo>
                  <a:lnTo>
                    <a:pt x="1166582" y="810447"/>
                  </a:lnTo>
                  <a:lnTo>
                    <a:pt x="910550" y="771946"/>
                  </a:lnTo>
                  <a:lnTo>
                    <a:pt x="708419" y="714195"/>
                  </a:lnTo>
                  <a:lnTo>
                    <a:pt x="502439" y="598691"/>
                  </a:lnTo>
                  <a:lnTo>
                    <a:pt x="377310" y="490888"/>
                  </a:lnTo>
                  <a:lnTo>
                    <a:pt x="232931" y="336884"/>
                  </a:lnTo>
                  <a:lnTo>
                    <a:pt x="132828" y="198280"/>
                  </a:lnTo>
                  <a:lnTo>
                    <a:pt x="38501" y="55827"/>
                  </a:lnTo>
                  <a:lnTo>
                    <a:pt x="0" y="0"/>
                  </a:lnTo>
                  <a:close/>
                </a:path>
              </a:pathLst>
            </a:custGeom>
            <a:solidFill>
              <a:srgbClr val="FF7C80">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Line 6"/>
            <p:cNvSpPr>
              <a:spLocks noChangeShapeType="1"/>
            </p:cNvSpPr>
            <p:nvPr/>
          </p:nvSpPr>
          <p:spPr bwMode="auto">
            <a:xfrm flipV="1">
              <a:off x="2300289" y="1825619"/>
              <a:ext cx="0" cy="327659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 name="Line 7"/>
            <p:cNvSpPr>
              <a:spLocks noChangeShapeType="1"/>
            </p:cNvSpPr>
            <p:nvPr/>
          </p:nvSpPr>
          <p:spPr bwMode="auto">
            <a:xfrm>
              <a:off x="2289177" y="5102210"/>
              <a:ext cx="4448175"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 name="Line 8"/>
            <p:cNvSpPr>
              <a:spLocks noChangeShapeType="1"/>
            </p:cNvSpPr>
            <p:nvPr/>
          </p:nvSpPr>
          <p:spPr bwMode="auto">
            <a:xfrm>
              <a:off x="228917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 name="Line 9"/>
            <p:cNvSpPr>
              <a:spLocks noChangeShapeType="1"/>
            </p:cNvSpPr>
            <p:nvPr/>
          </p:nvSpPr>
          <p:spPr bwMode="auto">
            <a:xfrm>
              <a:off x="239077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 name="Line 10"/>
            <p:cNvSpPr>
              <a:spLocks noChangeShapeType="1"/>
            </p:cNvSpPr>
            <p:nvPr/>
          </p:nvSpPr>
          <p:spPr bwMode="auto">
            <a:xfrm>
              <a:off x="2492377"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 name="Rectangle 11"/>
            <p:cNvSpPr>
              <a:spLocks noChangeArrowheads="1"/>
            </p:cNvSpPr>
            <p:nvPr/>
          </p:nvSpPr>
          <p:spPr bwMode="auto">
            <a:xfrm>
              <a:off x="2363789"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30</a:t>
              </a:r>
              <a:endParaRPr lang="en-GB" altLang="en-US" sz="1800" dirty="0"/>
            </a:p>
          </p:txBody>
        </p:sp>
        <p:sp>
          <p:nvSpPr>
            <p:cNvPr id="18" name="Line 12"/>
            <p:cNvSpPr>
              <a:spLocks noChangeShapeType="1"/>
            </p:cNvSpPr>
            <p:nvPr/>
          </p:nvSpPr>
          <p:spPr bwMode="auto">
            <a:xfrm>
              <a:off x="25923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 name="Line 13"/>
            <p:cNvSpPr>
              <a:spLocks noChangeShapeType="1"/>
            </p:cNvSpPr>
            <p:nvPr/>
          </p:nvSpPr>
          <p:spPr bwMode="auto">
            <a:xfrm>
              <a:off x="26939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 name="Line 14"/>
            <p:cNvSpPr>
              <a:spLocks noChangeShapeType="1"/>
            </p:cNvSpPr>
            <p:nvPr/>
          </p:nvSpPr>
          <p:spPr bwMode="auto">
            <a:xfrm>
              <a:off x="27955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 name="Line 15"/>
            <p:cNvSpPr>
              <a:spLocks noChangeShapeType="1"/>
            </p:cNvSpPr>
            <p:nvPr/>
          </p:nvSpPr>
          <p:spPr bwMode="auto">
            <a:xfrm>
              <a:off x="28971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 name="Line 16"/>
            <p:cNvSpPr>
              <a:spLocks noChangeShapeType="1"/>
            </p:cNvSpPr>
            <p:nvPr/>
          </p:nvSpPr>
          <p:spPr bwMode="auto">
            <a:xfrm>
              <a:off x="2997202"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3" name="Rectangle 17"/>
            <p:cNvSpPr>
              <a:spLocks noChangeArrowheads="1"/>
            </p:cNvSpPr>
            <p:nvPr/>
          </p:nvSpPr>
          <p:spPr bwMode="auto">
            <a:xfrm>
              <a:off x="2868614"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35</a:t>
              </a:r>
              <a:endParaRPr lang="en-GB" altLang="en-US" sz="1800" dirty="0"/>
            </a:p>
          </p:txBody>
        </p:sp>
        <p:sp>
          <p:nvSpPr>
            <p:cNvPr id="24" name="Line 18"/>
            <p:cNvSpPr>
              <a:spLocks noChangeShapeType="1"/>
            </p:cNvSpPr>
            <p:nvPr/>
          </p:nvSpPr>
          <p:spPr bwMode="auto">
            <a:xfrm>
              <a:off x="309880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5" name="Line 19"/>
            <p:cNvSpPr>
              <a:spLocks noChangeShapeType="1"/>
            </p:cNvSpPr>
            <p:nvPr/>
          </p:nvSpPr>
          <p:spPr bwMode="auto">
            <a:xfrm>
              <a:off x="3198814"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6" name="Line 20"/>
            <p:cNvSpPr>
              <a:spLocks noChangeShapeType="1"/>
            </p:cNvSpPr>
            <p:nvPr/>
          </p:nvSpPr>
          <p:spPr bwMode="auto">
            <a:xfrm>
              <a:off x="3300414"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7" name="Line 21"/>
            <p:cNvSpPr>
              <a:spLocks noChangeShapeType="1"/>
            </p:cNvSpPr>
            <p:nvPr/>
          </p:nvSpPr>
          <p:spPr bwMode="auto">
            <a:xfrm>
              <a:off x="3402014"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8" name="Line 22"/>
            <p:cNvSpPr>
              <a:spLocks noChangeShapeType="1"/>
            </p:cNvSpPr>
            <p:nvPr/>
          </p:nvSpPr>
          <p:spPr bwMode="auto">
            <a:xfrm>
              <a:off x="3503614"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9" name="Rectangle 23"/>
            <p:cNvSpPr>
              <a:spLocks noChangeArrowheads="1"/>
            </p:cNvSpPr>
            <p:nvPr/>
          </p:nvSpPr>
          <p:spPr bwMode="auto">
            <a:xfrm>
              <a:off x="3375027"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40</a:t>
              </a:r>
              <a:endParaRPr lang="en-GB" altLang="en-US" sz="1800" dirty="0"/>
            </a:p>
          </p:txBody>
        </p:sp>
        <p:sp>
          <p:nvSpPr>
            <p:cNvPr id="30" name="Line 24"/>
            <p:cNvSpPr>
              <a:spLocks noChangeShapeType="1"/>
            </p:cNvSpPr>
            <p:nvPr/>
          </p:nvSpPr>
          <p:spPr bwMode="auto">
            <a:xfrm>
              <a:off x="36036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1" name="Line 25"/>
            <p:cNvSpPr>
              <a:spLocks noChangeShapeType="1"/>
            </p:cNvSpPr>
            <p:nvPr/>
          </p:nvSpPr>
          <p:spPr bwMode="auto">
            <a:xfrm>
              <a:off x="37052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2" name="Line 26"/>
            <p:cNvSpPr>
              <a:spLocks noChangeShapeType="1"/>
            </p:cNvSpPr>
            <p:nvPr/>
          </p:nvSpPr>
          <p:spPr bwMode="auto">
            <a:xfrm>
              <a:off x="38068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3" name="Line 27"/>
            <p:cNvSpPr>
              <a:spLocks noChangeShapeType="1"/>
            </p:cNvSpPr>
            <p:nvPr/>
          </p:nvSpPr>
          <p:spPr bwMode="auto">
            <a:xfrm>
              <a:off x="390683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4" name="Line 28"/>
            <p:cNvSpPr>
              <a:spLocks noChangeShapeType="1"/>
            </p:cNvSpPr>
            <p:nvPr/>
          </p:nvSpPr>
          <p:spPr bwMode="auto">
            <a:xfrm>
              <a:off x="4008439"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5" name="Rectangle 29"/>
            <p:cNvSpPr>
              <a:spLocks noChangeArrowheads="1"/>
            </p:cNvSpPr>
            <p:nvPr/>
          </p:nvSpPr>
          <p:spPr bwMode="auto">
            <a:xfrm>
              <a:off x="3879852"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45</a:t>
              </a:r>
              <a:endParaRPr lang="en-GB" altLang="en-US" sz="1800" dirty="0"/>
            </a:p>
          </p:txBody>
        </p:sp>
        <p:sp>
          <p:nvSpPr>
            <p:cNvPr id="36" name="Line 30"/>
            <p:cNvSpPr>
              <a:spLocks noChangeShapeType="1"/>
            </p:cNvSpPr>
            <p:nvPr/>
          </p:nvSpPr>
          <p:spPr bwMode="auto">
            <a:xfrm>
              <a:off x="410845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7" name="Line 31"/>
            <p:cNvSpPr>
              <a:spLocks noChangeShapeType="1"/>
            </p:cNvSpPr>
            <p:nvPr/>
          </p:nvSpPr>
          <p:spPr bwMode="auto">
            <a:xfrm>
              <a:off x="421005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8" name="Line 32"/>
            <p:cNvSpPr>
              <a:spLocks noChangeShapeType="1"/>
            </p:cNvSpPr>
            <p:nvPr/>
          </p:nvSpPr>
          <p:spPr bwMode="auto">
            <a:xfrm>
              <a:off x="431165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39" name="Line 33"/>
            <p:cNvSpPr>
              <a:spLocks noChangeShapeType="1"/>
            </p:cNvSpPr>
            <p:nvPr/>
          </p:nvSpPr>
          <p:spPr bwMode="auto">
            <a:xfrm>
              <a:off x="441325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0" name="Line 34"/>
            <p:cNvSpPr>
              <a:spLocks noChangeShapeType="1"/>
            </p:cNvSpPr>
            <p:nvPr/>
          </p:nvSpPr>
          <p:spPr bwMode="auto">
            <a:xfrm>
              <a:off x="4513264"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1" name="Rectangle 35"/>
            <p:cNvSpPr>
              <a:spLocks noChangeArrowheads="1"/>
            </p:cNvSpPr>
            <p:nvPr/>
          </p:nvSpPr>
          <p:spPr bwMode="auto">
            <a:xfrm>
              <a:off x="4386264"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50</a:t>
              </a:r>
              <a:endParaRPr lang="en-GB" altLang="en-US" sz="1800" dirty="0"/>
            </a:p>
          </p:txBody>
        </p:sp>
        <p:sp>
          <p:nvSpPr>
            <p:cNvPr id="42" name="Line 36"/>
            <p:cNvSpPr>
              <a:spLocks noChangeShapeType="1"/>
            </p:cNvSpPr>
            <p:nvPr/>
          </p:nvSpPr>
          <p:spPr bwMode="auto">
            <a:xfrm>
              <a:off x="4614864"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3" name="Line 37"/>
            <p:cNvSpPr>
              <a:spLocks noChangeShapeType="1"/>
            </p:cNvSpPr>
            <p:nvPr/>
          </p:nvSpPr>
          <p:spPr bwMode="auto">
            <a:xfrm>
              <a:off x="4716464"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4" name="Line 38"/>
            <p:cNvSpPr>
              <a:spLocks noChangeShapeType="1"/>
            </p:cNvSpPr>
            <p:nvPr/>
          </p:nvSpPr>
          <p:spPr bwMode="auto">
            <a:xfrm>
              <a:off x="481647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5" name="Line 39"/>
            <p:cNvSpPr>
              <a:spLocks noChangeShapeType="1"/>
            </p:cNvSpPr>
            <p:nvPr/>
          </p:nvSpPr>
          <p:spPr bwMode="auto">
            <a:xfrm>
              <a:off x="4918078"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6" name="Line 40"/>
            <p:cNvSpPr>
              <a:spLocks noChangeShapeType="1"/>
            </p:cNvSpPr>
            <p:nvPr/>
          </p:nvSpPr>
          <p:spPr bwMode="auto">
            <a:xfrm>
              <a:off x="5019677"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7" name="Rectangle 41"/>
            <p:cNvSpPr>
              <a:spLocks noChangeArrowheads="1"/>
            </p:cNvSpPr>
            <p:nvPr/>
          </p:nvSpPr>
          <p:spPr bwMode="auto">
            <a:xfrm>
              <a:off x="4891089"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55</a:t>
              </a:r>
              <a:endParaRPr lang="en-GB" altLang="en-US" sz="1800" dirty="0"/>
            </a:p>
          </p:txBody>
        </p:sp>
        <p:sp>
          <p:nvSpPr>
            <p:cNvPr id="48" name="Line 42"/>
            <p:cNvSpPr>
              <a:spLocks noChangeShapeType="1"/>
            </p:cNvSpPr>
            <p:nvPr/>
          </p:nvSpPr>
          <p:spPr bwMode="auto">
            <a:xfrm>
              <a:off x="512127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49" name="Line 43"/>
            <p:cNvSpPr>
              <a:spLocks noChangeShapeType="1"/>
            </p:cNvSpPr>
            <p:nvPr/>
          </p:nvSpPr>
          <p:spPr bwMode="auto">
            <a:xfrm>
              <a:off x="52212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0" name="Line 44"/>
            <p:cNvSpPr>
              <a:spLocks noChangeShapeType="1"/>
            </p:cNvSpPr>
            <p:nvPr/>
          </p:nvSpPr>
          <p:spPr bwMode="auto">
            <a:xfrm>
              <a:off x="532288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1" name="Line 45"/>
            <p:cNvSpPr>
              <a:spLocks noChangeShapeType="1"/>
            </p:cNvSpPr>
            <p:nvPr/>
          </p:nvSpPr>
          <p:spPr bwMode="auto">
            <a:xfrm>
              <a:off x="542290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2" name="Line 46"/>
            <p:cNvSpPr>
              <a:spLocks noChangeShapeType="1"/>
            </p:cNvSpPr>
            <p:nvPr/>
          </p:nvSpPr>
          <p:spPr bwMode="auto">
            <a:xfrm>
              <a:off x="5524502"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3" name="Rectangle 47"/>
            <p:cNvSpPr>
              <a:spLocks noChangeArrowheads="1"/>
            </p:cNvSpPr>
            <p:nvPr/>
          </p:nvSpPr>
          <p:spPr bwMode="auto">
            <a:xfrm>
              <a:off x="5395914"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60</a:t>
              </a:r>
              <a:endParaRPr lang="en-GB" altLang="en-US" sz="1800" dirty="0"/>
            </a:p>
          </p:txBody>
        </p:sp>
        <p:sp>
          <p:nvSpPr>
            <p:cNvPr id="54" name="Line 48"/>
            <p:cNvSpPr>
              <a:spLocks noChangeShapeType="1"/>
            </p:cNvSpPr>
            <p:nvPr/>
          </p:nvSpPr>
          <p:spPr bwMode="auto">
            <a:xfrm>
              <a:off x="562610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5" name="Line 49"/>
            <p:cNvSpPr>
              <a:spLocks noChangeShapeType="1"/>
            </p:cNvSpPr>
            <p:nvPr/>
          </p:nvSpPr>
          <p:spPr bwMode="auto">
            <a:xfrm>
              <a:off x="572770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6" name="Line 50"/>
            <p:cNvSpPr>
              <a:spLocks noChangeShapeType="1"/>
            </p:cNvSpPr>
            <p:nvPr/>
          </p:nvSpPr>
          <p:spPr bwMode="auto">
            <a:xfrm>
              <a:off x="5829302"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7" name="Line 51"/>
            <p:cNvSpPr>
              <a:spLocks noChangeShapeType="1"/>
            </p:cNvSpPr>
            <p:nvPr/>
          </p:nvSpPr>
          <p:spPr bwMode="auto">
            <a:xfrm>
              <a:off x="5929315"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58" name="Line 52"/>
            <p:cNvSpPr>
              <a:spLocks noChangeShapeType="1"/>
            </p:cNvSpPr>
            <p:nvPr/>
          </p:nvSpPr>
          <p:spPr bwMode="auto">
            <a:xfrm>
              <a:off x="6030914"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0" name="Rectangle 53"/>
            <p:cNvSpPr>
              <a:spLocks noChangeArrowheads="1"/>
            </p:cNvSpPr>
            <p:nvPr/>
          </p:nvSpPr>
          <p:spPr bwMode="auto">
            <a:xfrm>
              <a:off x="5902327"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65</a:t>
              </a:r>
              <a:endParaRPr lang="en-GB" altLang="en-US" sz="1800" dirty="0"/>
            </a:p>
          </p:txBody>
        </p:sp>
        <p:sp>
          <p:nvSpPr>
            <p:cNvPr id="61" name="Line 54"/>
            <p:cNvSpPr>
              <a:spLocks noChangeShapeType="1"/>
            </p:cNvSpPr>
            <p:nvPr/>
          </p:nvSpPr>
          <p:spPr bwMode="auto">
            <a:xfrm>
              <a:off x="61309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2" name="Line 55"/>
            <p:cNvSpPr>
              <a:spLocks noChangeShapeType="1"/>
            </p:cNvSpPr>
            <p:nvPr/>
          </p:nvSpPr>
          <p:spPr bwMode="auto">
            <a:xfrm>
              <a:off x="62325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3" name="Line 56"/>
            <p:cNvSpPr>
              <a:spLocks noChangeShapeType="1"/>
            </p:cNvSpPr>
            <p:nvPr/>
          </p:nvSpPr>
          <p:spPr bwMode="auto">
            <a:xfrm>
              <a:off x="63341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4" name="Line 57"/>
            <p:cNvSpPr>
              <a:spLocks noChangeShapeType="1"/>
            </p:cNvSpPr>
            <p:nvPr/>
          </p:nvSpPr>
          <p:spPr bwMode="auto">
            <a:xfrm>
              <a:off x="6435727"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5" name="Line 58"/>
            <p:cNvSpPr>
              <a:spLocks noChangeShapeType="1"/>
            </p:cNvSpPr>
            <p:nvPr/>
          </p:nvSpPr>
          <p:spPr bwMode="auto">
            <a:xfrm>
              <a:off x="6535740" y="5102210"/>
              <a:ext cx="0" cy="6985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6" name="Rectangle 59"/>
            <p:cNvSpPr>
              <a:spLocks noChangeArrowheads="1"/>
            </p:cNvSpPr>
            <p:nvPr/>
          </p:nvSpPr>
          <p:spPr bwMode="auto">
            <a:xfrm>
              <a:off x="6408739" y="5189523"/>
              <a:ext cx="140874" cy="1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300" dirty="0">
                  <a:solidFill>
                    <a:srgbClr val="000000"/>
                  </a:solidFill>
                </a:rPr>
                <a:t>70</a:t>
              </a:r>
              <a:endParaRPr lang="en-GB" altLang="en-US" sz="1800" dirty="0"/>
            </a:p>
          </p:txBody>
        </p:sp>
        <p:sp>
          <p:nvSpPr>
            <p:cNvPr id="67" name="Line 60"/>
            <p:cNvSpPr>
              <a:spLocks noChangeShapeType="1"/>
            </p:cNvSpPr>
            <p:nvPr/>
          </p:nvSpPr>
          <p:spPr bwMode="auto">
            <a:xfrm>
              <a:off x="6637339" y="5102210"/>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8" name="Line 61"/>
            <p:cNvSpPr>
              <a:spLocks noChangeShapeType="1"/>
            </p:cNvSpPr>
            <p:nvPr/>
          </p:nvSpPr>
          <p:spPr bwMode="auto">
            <a:xfrm>
              <a:off x="6737352" y="5102209"/>
              <a:ext cx="0" cy="3492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9" name="Freeform 62"/>
            <p:cNvSpPr>
              <a:spLocks/>
            </p:cNvSpPr>
            <p:nvPr/>
          </p:nvSpPr>
          <p:spPr bwMode="auto">
            <a:xfrm>
              <a:off x="2441577" y="1925631"/>
              <a:ext cx="3994150" cy="3176578"/>
            </a:xfrm>
            <a:custGeom>
              <a:avLst/>
              <a:gdLst>
                <a:gd name="T0" fmla="*/ 2147483647 w 5032"/>
                <a:gd name="T1" fmla="*/ 2147483647 h 4001"/>
                <a:gd name="T2" fmla="*/ 2147483647 w 5032"/>
                <a:gd name="T3" fmla="*/ 2147483647 h 4001"/>
                <a:gd name="T4" fmla="*/ 2147483647 w 5032"/>
                <a:gd name="T5" fmla="*/ 2147483647 h 4001"/>
                <a:gd name="T6" fmla="*/ 2147483647 w 5032"/>
                <a:gd name="T7" fmla="*/ 2147483647 h 4001"/>
                <a:gd name="T8" fmla="*/ 2147483647 w 5032"/>
                <a:gd name="T9" fmla="*/ 2147483647 h 4001"/>
                <a:gd name="T10" fmla="*/ 2147483647 w 5032"/>
                <a:gd name="T11" fmla="*/ 2147483647 h 4001"/>
                <a:gd name="T12" fmla="*/ 2147483647 w 5032"/>
                <a:gd name="T13" fmla="*/ 2147483647 h 4001"/>
                <a:gd name="T14" fmla="*/ 2147483647 w 5032"/>
                <a:gd name="T15" fmla="*/ 2147483647 h 4001"/>
                <a:gd name="T16" fmla="*/ 2147483647 w 5032"/>
                <a:gd name="T17" fmla="*/ 2147483647 h 4001"/>
                <a:gd name="T18" fmla="*/ 2147483647 w 5032"/>
                <a:gd name="T19" fmla="*/ 2147483647 h 4001"/>
                <a:gd name="T20" fmla="*/ 2147483647 w 5032"/>
                <a:gd name="T21" fmla="*/ 2147483647 h 4001"/>
                <a:gd name="T22" fmla="*/ 2147483647 w 5032"/>
                <a:gd name="T23" fmla="*/ 2147483647 h 4001"/>
                <a:gd name="T24" fmla="*/ 2147483647 w 5032"/>
                <a:gd name="T25" fmla="*/ 2147483647 h 4001"/>
                <a:gd name="T26" fmla="*/ 2147483647 w 5032"/>
                <a:gd name="T27" fmla="*/ 2147483647 h 4001"/>
                <a:gd name="T28" fmla="*/ 2147483647 w 5032"/>
                <a:gd name="T29" fmla="*/ 2147483647 h 4001"/>
                <a:gd name="T30" fmla="*/ 2147483647 w 5032"/>
                <a:gd name="T31" fmla="*/ 2147483647 h 4001"/>
                <a:gd name="T32" fmla="*/ 2147483647 w 5032"/>
                <a:gd name="T33" fmla="*/ 2147483647 h 4001"/>
                <a:gd name="T34" fmla="*/ 2147483647 w 5032"/>
                <a:gd name="T35" fmla="*/ 2147483647 h 4001"/>
                <a:gd name="T36" fmla="*/ 2147483647 w 5032"/>
                <a:gd name="T37" fmla="*/ 2147483647 h 4001"/>
                <a:gd name="T38" fmla="*/ 2147483647 w 5032"/>
                <a:gd name="T39" fmla="*/ 2147483647 h 4001"/>
                <a:gd name="T40" fmla="*/ 2147483647 w 5032"/>
                <a:gd name="T41" fmla="*/ 0 h 4001"/>
                <a:gd name="T42" fmla="*/ 2147483647 w 5032"/>
                <a:gd name="T43" fmla="*/ 2147483647 h 4001"/>
                <a:gd name="T44" fmla="*/ 2147483647 w 5032"/>
                <a:gd name="T45" fmla="*/ 2147483647 h 4001"/>
                <a:gd name="T46" fmla="*/ 2147483647 w 5032"/>
                <a:gd name="T47" fmla="*/ 2147483647 h 4001"/>
                <a:gd name="T48" fmla="*/ 2147483647 w 5032"/>
                <a:gd name="T49" fmla="*/ 2147483647 h 4001"/>
                <a:gd name="T50" fmla="*/ 2147483647 w 5032"/>
                <a:gd name="T51" fmla="*/ 2147483647 h 4001"/>
                <a:gd name="T52" fmla="*/ 2147483647 w 5032"/>
                <a:gd name="T53" fmla="*/ 2147483647 h 4001"/>
                <a:gd name="T54" fmla="*/ 2147483647 w 5032"/>
                <a:gd name="T55" fmla="*/ 2147483647 h 4001"/>
                <a:gd name="T56" fmla="*/ 2147483647 w 5032"/>
                <a:gd name="T57" fmla="*/ 2147483647 h 4001"/>
                <a:gd name="T58" fmla="*/ 2147483647 w 5032"/>
                <a:gd name="T59" fmla="*/ 2147483647 h 4001"/>
                <a:gd name="T60" fmla="*/ 2147483647 w 5032"/>
                <a:gd name="T61" fmla="*/ 2147483647 h 4001"/>
                <a:gd name="T62" fmla="*/ 2147483647 w 5032"/>
                <a:gd name="T63" fmla="*/ 2147483647 h 4001"/>
                <a:gd name="T64" fmla="*/ 2147483647 w 5032"/>
                <a:gd name="T65" fmla="*/ 2147483647 h 4001"/>
                <a:gd name="T66" fmla="*/ 2147483647 w 5032"/>
                <a:gd name="T67" fmla="*/ 2147483647 h 4001"/>
                <a:gd name="T68" fmla="*/ 2147483647 w 5032"/>
                <a:gd name="T69" fmla="*/ 2147483647 h 4001"/>
                <a:gd name="T70" fmla="*/ 2147483647 w 5032"/>
                <a:gd name="T71" fmla="*/ 2147483647 h 4001"/>
                <a:gd name="T72" fmla="*/ 2147483647 w 5032"/>
                <a:gd name="T73" fmla="*/ 2147483647 h 4001"/>
                <a:gd name="T74" fmla="*/ 2147483647 w 5032"/>
                <a:gd name="T75" fmla="*/ 2147483647 h 4001"/>
                <a:gd name="T76" fmla="*/ 2147483647 w 5032"/>
                <a:gd name="T77" fmla="*/ 2147483647 h 4001"/>
                <a:gd name="T78" fmla="*/ 2147483647 w 5032"/>
                <a:gd name="T79" fmla="*/ 2147483647 h 40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032" h="4001">
                  <a:moveTo>
                    <a:pt x="0" y="4001"/>
                  </a:moveTo>
                  <a:lnTo>
                    <a:pt x="65" y="4001"/>
                  </a:lnTo>
                  <a:lnTo>
                    <a:pt x="128" y="4001"/>
                  </a:lnTo>
                  <a:lnTo>
                    <a:pt x="192" y="4001"/>
                  </a:lnTo>
                  <a:lnTo>
                    <a:pt x="255" y="4001"/>
                  </a:lnTo>
                  <a:lnTo>
                    <a:pt x="319" y="4001"/>
                  </a:lnTo>
                  <a:lnTo>
                    <a:pt x="383" y="4001"/>
                  </a:lnTo>
                  <a:lnTo>
                    <a:pt x="446" y="4001"/>
                  </a:lnTo>
                  <a:lnTo>
                    <a:pt x="510" y="4001"/>
                  </a:lnTo>
                  <a:lnTo>
                    <a:pt x="574" y="4001"/>
                  </a:lnTo>
                  <a:lnTo>
                    <a:pt x="637" y="4001"/>
                  </a:lnTo>
                  <a:lnTo>
                    <a:pt x="701" y="3999"/>
                  </a:lnTo>
                  <a:lnTo>
                    <a:pt x="765" y="3998"/>
                  </a:lnTo>
                  <a:lnTo>
                    <a:pt x="829" y="3997"/>
                  </a:lnTo>
                  <a:lnTo>
                    <a:pt x="892" y="3995"/>
                  </a:lnTo>
                  <a:lnTo>
                    <a:pt x="955" y="3991"/>
                  </a:lnTo>
                  <a:lnTo>
                    <a:pt x="1020" y="3986"/>
                  </a:lnTo>
                  <a:lnTo>
                    <a:pt x="1083" y="3977"/>
                  </a:lnTo>
                  <a:lnTo>
                    <a:pt x="1147" y="3965"/>
                  </a:lnTo>
                  <a:lnTo>
                    <a:pt x="1210" y="3948"/>
                  </a:lnTo>
                  <a:lnTo>
                    <a:pt x="1275" y="3923"/>
                  </a:lnTo>
                  <a:lnTo>
                    <a:pt x="1338" y="3889"/>
                  </a:lnTo>
                  <a:lnTo>
                    <a:pt x="1401" y="3842"/>
                  </a:lnTo>
                  <a:lnTo>
                    <a:pt x="1466" y="3779"/>
                  </a:lnTo>
                  <a:lnTo>
                    <a:pt x="1529" y="3698"/>
                  </a:lnTo>
                  <a:lnTo>
                    <a:pt x="1593" y="3594"/>
                  </a:lnTo>
                  <a:lnTo>
                    <a:pt x="1656" y="3464"/>
                  </a:lnTo>
                  <a:lnTo>
                    <a:pt x="1721" y="3306"/>
                  </a:lnTo>
                  <a:lnTo>
                    <a:pt x="1784" y="3116"/>
                  </a:lnTo>
                  <a:lnTo>
                    <a:pt x="1847" y="2895"/>
                  </a:lnTo>
                  <a:lnTo>
                    <a:pt x="1911" y="2643"/>
                  </a:lnTo>
                  <a:lnTo>
                    <a:pt x="1975" y="2363"/>
                  </a:lnTo>
                  <a:lnTo>
                    <a:pt x="2039" y="2060"/>
                  </a:lnTo>
                  <a:lnTo>
                    <a:pt x="2102" y="1742"/>
                  </a:lnTo>
                  <a:lnTo>
                    <a:pt x="2166" y="1417"/>
                  </a:lnTo>
                  <a:lnTo>
                    <a:pt x="2230" y="1100"/>
                  </a:lnTo>
                  <a:lnTo>
                    <a:pt x="2293" y="800"/>
                  </a:lnTo>
                  <a:lnTo>
                    <a:pt x="2357" y="533"/>
                  </a:lnTo>
                  <a:lnTo>
                    <a:pt x="2421" y="309"/>
                  </a:lnTo>
                  <a:lnTo>
                    <a:pt x="2485" y="140"/>
                  </a:lnTo>
                  <a:lnTo>
                    <a:pt x="2548" y="35"/>
                  </a:lnTo>
                  <a:lnTo>
                    <a:pt x="2611" y="0"/>
                  </a:lnTo>
                  <a:lnTo>
                    <a:pt x="2676" y="35"/>
                  </a:lnTo>
                  <a:lnTo>
                    <a:pt x="2739" y="140"/>
                  </a:lnTo>
                  <a:lnTo>
                    <a:pt x="2803" y="309"/>
                  </a:lnTo>
                  <a:lnTo>
                    <a:pt x="2867" y="533"/>
                  </a:lnTo>
                  <a:lnTo>
                    <a:pt x="2930" y="800"/>
                  </a:lnTo>
                  <a:lnTo>
                    <a:pt x="2994" y="1100"/>
                  </a:lnTo>
                  <a:lnTo>
                    <a:pt x="3057" y="1417"/>
                  </a:lnTo>
                  <a:lnTo>
                    <a:pt x="3122" y="1742"/>
                  </a:lnTo>
                  <a:lnTo>
                    <a:pt x="3185" y="2060"/>
                  </a:lnTo>
                  <a:lnTo>
                    <a:pt x="3248" y="2363"/>
                  </a:lnTo>
                  <a:lnTo>
                    <a:pt x="3312" y="2643"/>
                  </a:lnTo>
                  <a:lnTo>
                    <a:pt x="3376" y="2895"/>
                  </a:lnTo>
                  <a:lnTo>
                    <a:pt x="3440" y="3116"/>
                  </a:lnTo>
                  <a:lnTo>
                    <a:pt x="3503" y="3306"/>
                  </a:lnTo>
                  <a:lnTo>
                    <a:pt x="3568" y="3464"/>
                  </a:lnTo>
                  <a:lnTo>
                    <a:pt x="3631" y="3594"/>
                  </a:lnTo>
                  <a:lnTo>
                    <a:pt x="3694" y="3698"/>
                  </a:lnTo>
                  <a:lnTo>
                    <a:pt x="3758" y="3779"/>
                  </a:lnTo>
                  <a:lnTo>
                    <a:pt x="3822" y="3842"/>
                  </a:lnTo>
                  <a:lnTo>
                    <a:pt x="3886" y="3889"/>
                  </a:lnTo>
                  <a:lnTo>
                    <a:pt x="3949" y="3923"/>
                  </a:lnTo>
                  <a:lnTo>
                    <a:pt x="4012" y="3948"/>
                  </a:lnTo>
                  <a:lnTo>
                    <a:pt x="4077" y="3965"/>
                  </a:lnTo>
                  <a:lnTo>
                    <a:pt x="4140" y="3977"/>
                  </a:lnTo>
                  <a:lnTo>
                    <a:pt x="4204" y="3986"/>
                  </a:lnTo>
                  <a:lnTo>
                    <a:pt x="4268" y="3991"/>
                  </a:lnTo>
                  <a:lnTo>
                    <a:pt x="4332" y="3995"/>
                  </a:lnTo>
                  <a:lnTo>
                    <a:pt x="4395" y="3997"/>
                  </a:lnTo>
                  <a:lnTo>
                    <a:pt x="4458" y="3998"/>
                  </a:lnTo>
                  <a:lnTo>
                    <a:pt x="4523" y="3999"/>
                  </a:lnTo>
                  <a:lnTo>
                    <a:pt x="4586" y="4001"/>
                  </a:lnTo>
                  <a:lnTo>
                    <a:pt x="4650" y="4001"/>
                  </a:lnTo>
                  <a:lnTo>
                    <a:pt x="4713" y="4001"/>
                  </a:lnTo>
                  <a:lnTo>
                    <a:pt x="4778" y="4001"/>
                  </a:lnTo>
                  <a:lnTo>
                    <a:pt x="4841" y="4001"/>
                  </a:lnTo>
                  <a:lnTo>
                    <a:pt x="4904" y="4001"/>
                  </a:lnTo>
                  <a:lnTo>
                    <a:pt x="4969" y="4001"/>
                  </a:lnTo>
                  <a:lnTo>
                    <a:pt x="5032" y="4001"/>
                  </a:lnTo>
                </a:path>
              </a:pathLst>
            </a:cu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0" name="Freeform 63"/>
            <p:cNvSpPr>
              <a:spLocks/>
            </p:cNvSpPr>
            <p:nvPr/>
          </p:nvSpPr>
          <p:spPr bwMode="auto">
            <a:xfrm>
              <a:off x="6435727" y="5102209"/>
              <a:ext cx="100013" cy="0"/>
            </a:xfrm>
            <a:custGeom>
              <a:avLst/>
              <a:gdLst>
                <a:gd name="T0" fmla="*/ 0 w 127"/>
                <a:gd name="T1" fmla="*/ 2147483647 w 127"/>
                <a:gd name="T2" fmla="*/ 2147483647 w 127"/>
                <a:gd name="T3" fmla="*/ 0 60000 65536"/>
                <a:gd name="T4" fmla="*/ 0 60000 65536"/>
                <a:gd name="T5" fmla="*/ 0 60000 65536"/>
              </a:gdLst>
              <a:ahLst/>
              <a:cxnLst>
                <a:cxn ang="T3">
                  <a:pos x="T0" y="0"/>
                </a:cxn>
                <a:cxn ang="T4">
                  <a:pos x="T1" y="0"/>
                </a:cxn>
                <a:cxn ang="T5">
                  <a:pos x="T2" y="0"/>
                </a:cxn>
              </a:cxnLst>
              <a:rect l="0" t="0" r="r" b="b"/>
              <a:pathLst>
                <a:path w="127">
                  <a:moveTo>
                    <a:pt x="0" y="0"/>
                  </a:moveTo>
                  <a:lnTo>
                    <a:pt x="64" y="0"/>
                  </a:lnTo>
                  <a:lnTo>
                    <a:pt x="127" y="0"/>
                  </a:lnTo>
                </a:path>
              </a:pathLst>
            </a:cu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1" name="Line 64"/>
            <p:cNvSpPr>
              <a:spLocks noChangeShapeType="1"/>
            </p:cNvSpPr>
            <p:nvPr/>
          </p:nvSpPr>
          <p:spPr bwMode="auto">
            <a:xfrm flipV="1">
              <a:off x="2441577" y="5089509"/>
              <a:ext cx="31750" cy="3175"/>
            </a:xfrm>
            <a:prstGeom prst="line">
              <a:avLst/>
            </a:prstGeom>
            <a:noFill/>
            <a:ln w="22225">
              <a:solidFill>
                <a:srgbClr val="FF0000"/>
              </a:solidFill>
              <a:prstDash val="sysDash"/>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72" name="Freeform 65"/>
            <p:cNvSpPr>
              <a:spLocks/>
            </p:cNvSpPr>
            <p:nvPr/>
          </p:nvSpPr>
          <p:spPr bwMode="auto">
            <a:xfrm>
              <a:off x="2514602" y="5081572"/>
              <a:ext cx="76200" cy="6350"/>
            </a:xfrm>
            <a:custGeom>
              <a:avLst/>
              <a:gdLst>
                <a:gd name="T0" fmla="*/ 0 w 83"/>
                <a:gd name="T1" fmla="*/ 2147483647 h 7"/>
                <a:gd name="T2" fmla="*/ 2147483647 w 83"/>
                <a:gd name="T3" fmla="*/ 2147483647 h 7"/>
                <a:gd name="T4" fmla="*/ 2147483647 w 83"/>
                <a:gd name="T5" fmla="*/ 0 h 7"/>
                <a:gd name="T6" fmla="*/ 0 60000 65536"/>
                <a:gd name="T7" fmla="*/ 0 60000 65536"/>
                <a:gd name="T8" fmla="*/ 0 60000 65536"/>
              </a:gdLst>
              <a:ahLst/>
              <a:cxnLst>
                <a:cxn ang="T6">
                  <a:pos x="T0" y="T1"/>
                </a:cxn>
                <a:cxn ang="T7">
                  <a:pos x="T2" y="T3"/>
                </a:cxn>
                <a:cxn ang="T8">
                  <a:pos x="T4" y="T5"/>
                </a:cxn>
              </a:cxnLst>
              <a:rect l="0" t="0" r="r" b="b"/>
              <a:pathLst>
                <a:path w="83" h="7">
                  <a:moveTo>
                    <a:pt x="0" y="7"/>
                  </a:moveTo>
                  <a:lnTo>
                    <a:pt x="47" y="4"/>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3" name="Freeform 66"/>
            <p:cNvSpPr>
              <a:spLocks/>
            </p:cNvSpPr>
            <p:nvPr/>
          </p:nvSpPr>
          <p:spPr bwMode="auto">
            <a:xfrm>
              <a:off x="2630489" y="5067284"/>
              <a:ext cx="76200" cy="11113"/>
            </a:xfrm>
            <a:custGeom>
              <a:avLst/>
              <a:gdLst>
                <a:gd name="T0" fmla="*/ 0 w 83"/>
                <a:gd name="T1" fmla="*/ 2147483647 h 12"/>
                <a:gd name="T2" fmla="*/ 2147483647 w 83"/>
                <a:gd name="T3" fmla="*/ 2147483647 h 12"/>
                <a:gd name="T4" fmla="*/ 2147483647 w 83"/>
                <a:gd name="T5" fmla="*/ 0 h 12"/>
                <a:gd name="T6" fmla="*/ 0 60000 65536"/>
                <a:gd name="T7" fmla="*/ 0 60000 65536"/>
                <a:gd name="T8" fmla="*/ 0 60000 65536"/>
              </a:gdLst>
              <a:ahLst/>
              <a:cxnLst>
                <a:cxn ang="T6">
                  <a:pos x="T0" y="T1"/>
                </a:cxn>
                <a:cxn ang="T7">
                  <a:pos x="T2" y="T3"/>
                </a:cxn>
                <a:cxn ang="T8">
                  <a:pos x="T4" y="T5"/>
                </a:cxn>
              </a:cxnLst>
              <a:rect l="0" t="0" r="r" b="b"/>
              <a:pathLst>
                <a:path w="83" h="12">
                  <a:moveTo>
                    <a:pt x="0" y="12"/>
                  </a:moveTo>
                  <a:lnTo>
                    <a:pt x="47" y="5"/>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4" name="Freeform 67"/>
            <p:cNvSpPr>
              <a:spLocks/>
            </p:cNvSpPr>
            <p:nvPr/>
          </p:nvSpPr>
          <p:spPr bwMode="auto">
            <a:xfrm>
              <a:off x="2746376" y="5045059"/>
              <a:ext cx="76200" cy="15875"/>
            </a:xfrm>
            <a:custGeom>
              <a:avLst/>
              <a:gdLst>
                <a:gd name="T0" fmla="*/ 0 w 83"/>
                <a:gd name="T1" fmla="*/ 2147483647 h 18"/>
                <a:gd name="T2" fmla="*/ 2147483647 w 83"/>
                <a:gd name="T3" fmla="*/ 2147483647 h 18"/>
                <a:gd name="T4" fmla="*/ 2147483647 w 83"/>
                <a:gd name="T5" fmla="*/ 0 h 18"/>
                <a:gd name="T6" fmla="*/ 0 60000 65536"/>
                <a:gd name="T7" fmla="*/ 0 60000 65536"/>
                <a:gd name="T8" fmla="*/ 0 60000 65536"/>
              </a:gdLst>
              <a:ahLst/>
              <a:cxnLst>
                <a:cxn ang="T6">
                  <a:pos x="T0" y="T1"/>
                </a:cxn>
                <a:cxn ang="T7">
                  <a:pos x="T2" y="T3"/>
                </a:cxn>
                <a:cxn ang="T8">
                  <a:pos x="T4" y="T5"/>
                </a:cxn>
              </a:cxnLst>
              <a:rect l="0" t="0" r="r" b="b"/>
              <a:pathLst>
                <a:path w="83" h="18">
                  <a:moveTo>
                    <a:pt x="0" y="18"/>
                  </a:moveTo>
                  <a:lnTo>
                    <a:pt x="47" y="8"/>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5" name="Freeform 68"/>
            <p:cNvSpPr>
              <a:spLocks/>
            </p:cNvSpPr>
            <p:nvPr/>
          </p:nvSpPr>
          <p:spPr bwMode="auto">
            <a:xfrm>
              <a:off x="2862264" y="5011722"/>
              <a:ext cx="76200" cy="23813"/>
            </a:xfrm>
            <a:custGeom>
              <a:avLst/>
              <a:gdLst>
                <a:gd name="T0" fmla="*/ 0 w 83"/>
                <a:gd name="T1" fmla="*/ 2147483647 h 26"/>
                <a:gd name="T2" fmla="*/ 2147483647 w 83"/>
                <a:gd name="T3" fmla="*/ 2147483647 h 26"/>
                <a:gd name="T4" fmla="*/ 2147483647 w 83"/>
                <a:gd name="T5" fmla="*/ 0 h 26"/>
                <a:gd name="T6" fmla="*/ 0 60000 65536"/>
                <a:gd name="T7" fmla="*/ 0 60000 65536"/>
                <a:gd name="T8" fmla="*/ 0 60000 65536"/>
              </a:gdLst>
              <a:ahLst/>
              <a:cxnLst>
                <a:cxn ang="T6">
                  <a:pos x="T0" y="T1"/>
                </a:cxn>
                <a:cxn ang="T7">
                  <a:pos x="T2" y="T3"/>
                </a:cxn>
                <a:cxn ang="T8">
                  <a:pos x="T4" y="T5"/>
                </a:cxn>
              </a:cxnLst>
              <a:rect l="0" t="0" r="r" b="b"/>
              <a:pathLst>
                <a:path w="83" h="26">
                  <a:moveTo>
                    <a:pt x="0" y="26"/>
                  </a:moveTo>
                  <a:lnTo>
                    <a:pt x="47" y="13"/>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6" name="Freeform 69"/>
            <p:cNvSpPr>
              <a:spLocks/>
            </p:cNvSpPr>
            <p:nvPr/>
          </p:nvSpPr>
          <p:spPr bwMode="auto">
            <a:xfrm>
              <a:off x="2978153" y="4962509"/>
              <a:ext cx="76200" cy="34925"/>
            </a:xfrm>
            <a:custGeom>
              <a:avLst/>
              <a:gdLst>
                <a:gd name="T0" fmla="*/ 0 w 83"/>
                <a:gd name="T1" fmla="*/ 2147483647 h 37"/>
                <a:gd name="T2" fmla="*/ 2147483647 w 83"/>
                <a:gd name="T3" fmla="*/ 2147483647 h 37"/>
                <a:gd name="T4" fmla="*/ 2147483647 w 83"/>
                <a:gd name="T5" fmla="*/ 0 h 37"/>
                <a:gd name="T6" fmla="*/ 0 60000 65536"/>
                <a:gd name="T7" fmla="*/ 0 60000 65536"/>
                <a:gd name="T8" fmla="*/ 0 60000 65536"/>
              </a:gdLst>
              <a:ahLst/>
              <a:cxnLst>
                <a:cxn ang="T6">
                  <a:pos x="T0" y="T1"/>
                </a:cxn>
                <a:cxn ang="T7">
                  <a:pos x="T2" y="T3"/>
                </a:cxn>
                <a:cxn ang="T8">
                  <a:pos x="T4" y="T5"/>
                </a:cxn>
              </a:cxnLst>
              <a:rect l="0" t="0" r="r" b="b"/>
              <a:pathLst>
                <a:path w="83" h="37">
                  <a:moveTo>
                    <a:pt x="0" y="37"/>
                  </a:moveTo>
                  <a:lnTo>
                    <a:pt x="47" y="17"/>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7" name="Freeform 70"/>
            <p:cNvSpPr>
              <a:spLocks/>
            </p:cNvSpPr>
            <p:nvPr/>
          </p:nvSpPr>
          <p:spPr bwMode="auto">
            <a:xfrm>
              <a:off x="3095628" y="4894248"/>
              <a:ext cx="74613" cy="47625"/>
            </a:xfrm>
            <a:custGeom>
              <a:avLst/>
              <a:gdLst>
                <a:gd name="T0" fmla="*/ 0 w 83"/>
                <a:gd name="T1" fmla="*/ 2147483647 h 52"/>
                <a:gd name="T2" fmla="*/ 2147483647 w 83"/>
                <a:gd name="T3" fmla="*/ 2147483647 h 52"/>
                <a:gd name="T4" fmla="*/ 2147483647 w 83"/>
                <a:gd name="T5" fmla="*/ 0 h 52"/>
                <a:gd name="T6" fmla="*/ 0 60000 65536"/>
                <a:gd name="T7" fmla="*/ 0 60000 65536"/>
                <a:gd name="T8" fmla="*/ 0 60000 65536"/>
              </a:gdLst>
              <a:ahLst/>
              <a:cxnLst>
                <a:cxn ang="T6">
                  <a:pos x="T0" y="T1"/>
                </a:cxn>
                <a:cxn ang="T7">
                  <a:pos x="T2" y="T3"/>
                </a:cxn>
                <a:cxn ang="T8">
                  <a:pos x="T4" y="T5"/>
                </a:cxn>
              </a:cxnLst>
              <a:rect l="0" t="0" r="r" b="b"/>
              <a:pathLst>
                <a:path w="83" h="52">
                  <a:moveTo>
                    <a:pt x="0" y="52"/>
                  </a:moveTo>
                  <a:lnTo>
                    <a:pt x="47" y="24"/>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8" name="Freeform 71"/>
            <p:cNvSpPr>
              <a:spLocks/>
            </p:cNvSpPr>
            <p:nvPr/>
          </p:nvSpPr>
          <p:spPr bwMode="auto">
            <a:xfrm>
              <a:off x="3211515" y="4803760"/>
              <a:ext cx="76200" cy="61912"/>
            </a:xfrm>
            <a:custGeom>
              <a:avLst/>
              <a:gdLst>
                <a:gd name="T0" fmla="*/ 0 w 83"/>
                <a:gd name="T1" fmla="*/ 2147483647 h 68"/>
                <a:gd name="T2" fmla="*/ 2147483647 w 83"/>
                <a:gd name="T3" fmla="*/ 2147483647 h 68"/>
                <a:gd name="T4" fmla="*/ 2147483647 w 83"/>
                <a:gd name="T5" fmla="*/ 0 h 68"/>
                <a:gd name="T6" fmla="*/ 0 60000 65536"/>
                <a:gd name="T7" fmla="*/ 0 60000 65536"/>
                <a:gd name="T8" fmla="*/ 0 60000 65536"/>
              </a:gdLst>
              <a:ahLst/>
              <a:cxnLst>
                <a:cxn ang="T6">
                  <a:pos x="T0" y="T1"/>
                </a:cxn>
                <a:cxn ang="T7">
                  <a:pos x="T2" y="T3"/>
                </a:cxn>
                <a:cxn ang="T8">
                  <a:pos x="T4" y="T5"/>
                </a:cxn>
              </a:cxnLst>
              <a:rect l="0" t="0" r="r" b="b"/>
              <a:pathLst>
                <a:path w="83" h="68">
                  <a:moveTo>
                    <a:pt x="0" y="68"/>
                  </a:moveTo>
                  <a:lnTo>
                    <a:pt x="47" y="32"/>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79" name="Freeform 72"/>
            <p:cNvSpPr>
              <a:spLocks/>
            </p:cNvSpPr>
            <p:nvPr/>
          </p:nvSpPr>
          <p:spPr bwMode="auto">
            <a:xfrm>
              <a:off x="3327402" y="4691048"/>
              <a:ext cx="71438" cy="74613"/>
            </a:xfrm>
            <a:custGeom>
              <a:avLst/>
              <a:gdLst>
                <a:gd name="T0" fmla="*/ 0 w 78"/>
                <a:gd name="T1" fmla="*/ 2147483647 h 83"/>
                <a:gd name="T2" fmla="*/ 2147483647 w 78"/>
                <a:gd name="T3" fmla="*/ 2147483647 h 83"/>
                <a:gd name="T4" fmla="*/ 2147483647 w 78"/>
                <a:gd name="T5" fmla="*/ 0 h 83"/>
                <a:gd name="T6" fmla="*/ 0 60000 65536"/>
                <a:gd name="T7" fmla="*/ 0 60000 65536"/>
                <a:gd name="T8" fmla="*/ 0 60000 65536"/>
              </a:gdLst>
              <a:ahLst/>
              <a:cxnLst>
                <a:cxn ang="T6">
                  <a:pos x="T0" y="T1"/>
                </a:cxn>
                <a:cxn ang="T7">
                  <a:pos x="T2" y="T3"/>
                </a:cxn>
                <a:cxn ang="T8">
                  <a:pos x="T4" y="T5"/>
                </a:cxn>
              </a:cxnLst>
              <a:rect l="0" t="0" r="r" b="b"/>
              <a:pathLst>
                <a:path w="78" h="83">
                  <a:moveTo>
                    <a:pt x="0" y="83"/>
                  </a:moveTo>
                  <a:lnTo>
                    <a:pt x="45" y="36"/>
                  </a:lnTo>
                  <a:lnTo>
                    <a:pt x="78"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0" name="Freeform 73"/>
            <p:cNvSpPr>
              <a:spLocks/>
            </p:cNvSpPr>
            <p:nvPr/>
          </p:nvSpPr>
          <p:spPr bwMode="auto">
            <a:xfrm>
              <a:off x="3433765" y="4575161"/>
              <a:ext cx="60325" cy="74613"/>
            </a:xfrm>
            <a:custGeom>
              <a:avLst/>
              <a:gdLst>
                <a:gd name="T0" fmla="*/ 0 w 67"/>
                <a:gd name="T1" fmla="*/ 2147483647 h 83"/>
                <a:gd name="T2" fmla="*/ 2147483647 w 67"/>
                <a:gd name="T3" fmla="*/ 2147483647 h 83"/>
                <a:gd name="T4" fmla="*/ 2147483647 w 67"/>
                <a:gd name="T5" fmla="*/ 0 h 83"/>
                <a:gd name="T6" fmla="*/ 0 60000 65536"/>
                <a:gd name="T7" fmla="*/ 0 60000 65536"/>
                <a:gd name="T8" fmla="*/ 0 60000 65536"/>
              </a:gdLst>
              <a:ahLst/>
              <a:cxnLst>
                <a:cxn ang="T6">
                  <a:pos x="T0" y="T1"/>
                </a:cxn>
                <a:cxn ang="T7">
                  <a:pos x="T2" y="T3"/>
                </a:cxn>
                <a:cxn ang="T8">
                  <a:pos x="T4" y="T5"/>
                </a:cxn>
              </a:cxnLst>
              <a:rect l="0" t="0" r="r" b="b"/>
              <a:pathLst>
                <a:path w="67" h="83">
                  <a:moveTo>
                    <a:pt x="0" y="83"/>
                  </a:moveTo>
                  <a:lnTo>
                    <a:pt x="39" y="36"/>
                  </a:lnTo>
                  <a:lnTo>
                    <a:pt x="67"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1" name="Freeform 74"/>
            <p:cNvSpPr>
              <a:spLocks/>
            </p:cNvSpPr>
            <p:nvPr/>
          </p:nvSpPr>
          <p:spPr bwMode="auto">
            <a:xfrm>
              <a:off x="3524252" y="4457686"/>
              <a:ext cx="53975" cy="76200"/>
            </a:xfrm>
            <a:custGeom>
              <a:avLst/>
              <a:gdLst>
                <a:gd name="T0" fmla="*/ 0 w 59"/>
                <a:gd name="T1" fmla="*/ 2147483647 h 83"/>
                <a:gd name="T2" fmla="*/ 2147483647 w 59"/>
                <a:gd name="T3" fmla="*/ 2147483647 h 83"/>
                <a:gd name="T4" fmla="*/ 2147483647 w 59"/>
                <a:gd name="T5" fmla="*/ 0 h 83"/>
                <a:gd name="T6" fmla="*/ 0 60000 65536"/>
                <a:gd name="T7" fmla="*/ 0 60000 65536"/>
                <a:gd name="T8" fmla="*/ 0 60000 65536"/>
              </a:gdLst>
              <a:ahLst/>
              <a:cxnLst>
                <a:cxn ang="T6">
                  <a:pos x="T0" y="T1"/>
                </a:cxn>
                <a:cxn ang="T7">
                  <a:pos x="T2" y="T3"/>
                </a:cxn>
                <a:cxn ang="T8">
                  <a:pos x="T4" y="T5"/>
                </a:cxn>
              </a:cxnLst>
              <a:rect l="0" t="0" r="r" b="b"/>
              <a:pathLst>
                <a:path w="59" h="83">
                  <a:moveTo>
                    <a:pt x="0" y="83"/>
                  </a:moveTo>
                  <a:lnTo>
                    <a:pt x="34" y="36"/>
                  </a:lnTo>
                  <a:lnTo>
                    <a:pt x="59"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2" name="Freeform 75"/>
            <p:cNvSpPr>
              <a:spLocks/>
            </p:cNvSpPr>
            <p:nvPr/>
          </p:nvSpPr>
          <p:spPr bwMode="auto">
            <a:xfrm>
              <a:off x="3605215" y="4341799"/>
              <a:ext cx="49213" cy="76200"/>
            </a:xfrm>
            <a:custGeom>
              <a:avLst/>
              <a:gdLst>
                <a:gd name="T0" fmla="*/ 0 w 53"/>
                <a:gd name="T1" fmla="*/ 2147483647 h 83"/>
                <a:gd name="T2" fmla="*/ 2147483647 w 53"/>
                <a:gd name="T3" fmla="*/ 2147483647 h 83"/>
                <a:gd name="T4" fmla="*/ 2147483647 w 53"/>
                <a:gd name="T5" fmla="*/ 0 h 83"/>
                <a:gd name="T6" fmla="*/ 0 60000 65536"/>
                <a:gd name="T7" fmla="*/ 0 60000 65536"/>
                <a:gd name="T8" fmla="*/ 0 60000 65536"/>
              </a:gdLst>
              <a:ahLst/>
              <a:cxnLst>
                <a:cxn ang="T6">
                  <a:pos x="T0" y="T1"/>
                </a:cxn>
                <a:cxn ang="T7">
                  <a:pos x="T2" y="T3"/>
                </a:cxn>
                <a:cxn ang="T8">
                  <a:pos x="T4" y="T5"/>
                </a:cxn>
              </a:cxnLst>
              <a:rect l="0" t="0" r="r" b="b"/>
              <a:pathLst>
                <a:path w="53" h="83">
                  <a:moveTo>
                    <a:pt x="0" y="83"/>
                  </a:moveTo>
                  <a:lnTo>
                    <a:pt x="30" y="36"/>
                  </a:lnTo>
                  <a:lnTo>
                    <a:pt x="5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3" name="Freeform 76"/>
            <p:cNvSpPr>
              <a:spLocks/>
            </p:cNvSpPr>
            <p:nvPr/>
          </p:nvSpPr>
          <p:spPr bwMode="auto">
            <a:xfrm>
              <a:off x="3678240" y="4225912"/>
              <a:ext cx="44450" cy="76200"/>
            </a:xfrm>
            <a:custGeom>
              <a:avLst/>
              <a:gdLst>
                <a:gd name="T0" fmla="*/ 0 w 49"/>
                <a:gd name="T1" fmla="*/ 2147483647 h 83"/>
                <a:gd name="T2" fmla="*/ 2147483647 w 49"/>
                <a:gd name="T3" fmla="*/ 2147483647 h 83"/>
                <a:gd name="T4" fmla="*/ 2147483647 w 49"/>
                <a:gd name="T5" fmla="*/ 0 h 83"/>
                <a:gd name="T6" fmla="*/ 0 60000 65536"/>
                <a:gd name="T7" fmla="*/ 0 60000 65536"/>
                <a:gd name="T8" fmla="*/ 0 60000 65536"/>
              </a:gdLst>
              <a:ahLst/>
              <a:cxnLst>
                <a:cxn ang="T6">
                  <a:pos x="T0" y="T1"/>
                </a:cxn>
                <a:cxn ang="T7">
                  <a:pos x="T2" y="T3"/>
                </a:cxn>
                <a:cxn ang="T8">
                  <a:pos x="T4" y="T5"/>
                </a:cxn>
              </a:cxnLst>
              <a:rect l="0" t="0" r="r" b="b"/>
              <a:pathLst>
                <a:path w="49" h="83">
                  <a:moveTo>
                    <a:pt x="0" y="83"/>
                  </a:moveTo>
                  <a:lnTo>
                    <a:pt x="28" y="36"/>
                  </a:lnTo>
                  <a:lnTo>
                    <a:pt x="49"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4" name="Freeform 77"/>
            <p:cNvSpPr>
              <a:spLocks/>
            </p:cNvSpPr>
            <p:nvPr/>
          </p:nvSpPr>
          <p:spPr bwMode="auto">
            <a:xfrm>
              <a:off x="3746503" y="4110025"/>
              <a:ext cx="44450" cy="76200"/>
            </a:xfrm>
            <a:custGeom>
              <a:avLst/>
              <a:gdLst>
                <a:gd name="T0" fmla="*/ 0 w 48"/>
                <a:gd name="T1" fmla="*/ 2147483647 h 83"/>
                <a:gd name="T2" fmla="*/ 2147483647 w 48"/>
                <a:gd name="T3" fmla="*/ 2147483647 h 83"/>
                <a:gd name="T4" fmla="*/ 2147483647 w 48"/>
                <a:gd name="T5" fmla="*/ 0 h 83"/>
                <a:gd name="T6" fmla="*/ 0 60000 65536"/>
                <a:gd name="T7" fmla="*/ 0 60000 65536"/>
                <a:gd name="T8" fmla="*/ 0 60000 65536"/>
              </a:gdLst>
              <a:ahLst/>
              <a:cxnLst>
                <a:cxn ang="T6">
                  <a:pos x="T0" y="T1"/>
                </a:cxn>
                <a:cxn ang="T7">
                  <a:pos x="T2" y="T3"/>
                </a:cxn>
                <a:cxn ang="T8">
                  <a:pos x="T4" y="T5"/>
                </a:cxn>
              </a:cxnLst>
              <a:rect l="0" t="0" r="r" b="b"/>
              <a:pathLst>
                <a:path w="48" h="83">
                  <a:moveTo>
                    <a:pt x="0" y="83"/>
                  </a:moveTo>
                  <a:lnTo>
                    <a:pt x="27" y="36"/>
                  </a:lnTo>
                  <a:lnTo>
                    <a:pt x="48"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5" name="Freeform 78"/>
            <p:cNvSpPr>
              <a:spLocks/>
            </p:cNvSpPr>
            <p:nvPr/>
          </p:nvSpPr>
          <p:spPr bwMode="auto">
            <a:xfrm>
              <a:off x="3813177" y="3994138"/>
              <a:ext cx="42863" cy="76200"/>
            </a:xfrm>
            <a:custGeom>
              <a:avLst/>
              <a:gdLst>
                <a:gd name="T0" fmla="*/ 0 w 47"/>
                <a:gd name="T1" fmla="*/ 2147483647 h 83"/>
                <a:gd name="T2" fmla="*/ 2147483647 w 47"/>
                <a:gd name="T3" fmla="*/ 2147483647 h 83"/>
                <a:gd name="T4" fmla="*/ 2147483647 w 47"/>
                <a:gd name="T5" fmla="*/ 0 h 83"/>
                <a:gd name="T6" fmla="*/ 0 60000 65536"/>
                <a:gd name="T7" fmla="*/ 0 60000 65536"/>
                <a:gd name="T8" fmla="*/ 0 60000 65536"/>
              </a:gdLst>
              <a:ahLst/>
              <a:cxnLst>
                <a:cxn ang="T6">
                  <a:pos x="T0" y="T1"/>
                </a:cxn>
                <a:cxn ang="T7">
                  <a:pos x="T2" y="T3"/>
                </a:cxn>
                <a:cxn ang="T8">
                  <a:pos x="T4" y="T5"/>
                </a:cxn>
              </a:cxnLst>
              <a:rect l="0" t="0" r="r" b="b"/>
              <a:pathLst>
                <a:path w="47" h="83">
                  <a:moveTo>
                    <a:pt x="0" y="83"/>
                  </a:moveTo>
                  <a:lnTo>
                    <a:pt x="27" y="36"/>
                  </a:lnTo>
                  <a:lnTo>
                    <a:pt x="47"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6" name="Freeform 79"/>
            <p:cNvSpPr>
              <a:spLocks/>
            </p:cNvSpPr>
            <p:nvPr/>
          </p:nvSpPr>
          <p:spPr bwMode="auto">
            <a:xfrm>
              <a:off x="3879852" y="3878251"/>
              <a:ext cx="41275" cy="76200"/>
            </a:xfrm>
            <a:custGeom>
              <a:avLst/>
              <a:gdLst>
                <a:gd name="T0" fmla="*/ 0 w 46"/>
                <a:gd name="T1" fmla="*/ 2147483647 h 83"/>
                <a:gd name="T2" fmla="*/ 2147483647 w 46"/>
                <a:gd name="T3" fmla="*/ 2147483647 h 83"/>
                <a:gd name="T4" fmla="*/ 2147483647 w 46"/>
                <a:gd name="T5" fmla="*/ 0 h 83"/>
                <a:gd name="T6" fmla="*/ 0 60000 65536"/>
                <a:gd name="T7" fmla="*/ 0 60000 65536"/>
                <a:gd name="T8" fmla="*/ 0 60000 65536"/>
              </a:gdLst>
              <a:ahLst/>
              <a:cxnLst>
                <a:cxn ang="T6">
                  <a:pos x="T0" y="T1"/>
                </a:cxn>
                <a:cxn ang="T7">
                  <a:pos x="T2" y="T3"/>
                </a:cxn>
                <a:cxn ang="T8">
                  <a:pos x="T4" y="T5"/>
                </a:cxn>
              </a:cxnLst>
              <a:rect l="0" t="0" r="r" b="b"/>
              <a:pathLst>
                <a:path w="46" h="83">
                  <a:moveTo>
                    <a:pt x="0" y="83"/>
                  </a:moveTo>
                  <a:lnTo>
                    <a:pt x="26" y="36"/>
                  </a:lnTo>
                  <a:lnTo>
                    <a:pt x="46"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7" name="Freeform 80"/>
            <p:cNvSpPr>
              <a:spLocks/>
            </p:cNvSpPr>
            <p:nvPr/>
          </p:nvSpPr>
          <p:spPr bwMode="auto">
            <a:xfrm>
              <a:off x="3944940" y="3762363"/>
              <a:ext cx="42863" cy="74613"/>
            </a:xfrm>
            <a:custGeom>
              <a:avLst/>
              <a:gdLst>
                <a:gd name="T0" fmla="*/ 0 w 48"/>
                <a:gd name="T1" fmla="*/ 2147483647 h 83"/>
                <a:gd name="T2" fmla="*/ 2147483647 w 48"/>
                <a:gd name="T3" fmla="*/ 2147483647 h 83"/>
                <a:gd name="T4" fmla="*/ 2147483647 w 48"/>
                <a:gd name="T5" fmla="*/ 0 h 83"/>
                <a:gd name="T6" fmla="*/ 0 60000 65536"/>
                <a:gd name="T7" fmla="*/ 0 60000 65536"/>
                <a:gd name="T8" fmla="*/ 0 60000 65536"/>
              </a:gdLst>
              <a:ahLst/>
              <a:cxnLst>
                <a:cxn ang="T6">
                  <a:pos x="T0" y="T1"/>
                </a:cxn>
                <a:cxn ang="T7">
                  <a:pos x="T2" y="T3"/>
                </a:cxn>
                <a:cxn ang="T8">
                  <a:pos x="T4" y="T5"/>
                </a:cxn>
              </a:cxnLst>
              <a:rect l="0" t="0" r="r" b="b"/>
              <a:pathLst>
                <a:path w="48" h="83">
                  <a:moveTo>
                    <a:pt x="0" y="83"/>
                  </a:moveTo>
                  <a:lnTo>
                    <a:pt x="27" y="36"/>
                  </a:lnTo>
                  <a:lnTo>
                    <a:pt x="48"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8" name="Freeform 81"/>
            <p:cNvSpPr>
              <a:spLocks/>
            </p:cNvSpPr>
            <p:nvPr/>
          </p:nvSpPr>
          <p:spPr bwMode="auto">
            <a:xfrm>
              <a:off x="4011615" y="3644888"/>
              <a:ext cx="46038" cy="76200"/>
            </a:xfrm>
            <a:custGeom>
              <a:avLst/>
              <a:gdLst>
                <a:gd name="T0" fmla="*/ 0 w 50"/>
                <a:gd name="T1" fmla="*/ 2147483647 h 83"/>
                <a:gd name="T2" fmla="*/ 2147483647 w 50"/>
                <a:gd name="T3" fmla="*/ 2147483647 h 83"/>
                <a:gd name="T4" fmla="*/ 2147483647 w 50"/>
                <a:gd name="T5" fmla="*/ 0 h 83"/>
                <a:gd name="T6" fmla="*/ 0 60000 65536"/>
                <a:gd name="T7" fmla="*/ 0 60000 65536"/>
                <a:gd name="T8" fmla="*/ 0 60000 65536"/>
              </a:gdLst>
              <a:ahLst/>
              <a:cxnLst>
                <a:cxn ang="T6">
                  <a:pos x="T0" y="T1"/>
                </a:cxn>
                <a:cxn ang="T7">
                  <a:pos x="T2" y="T3"/>
                </a:cxn>
                <a:cxn ang="T8">
                  <a:pos x="T4" y="T5"/>
                </a:cxn>
              </a:cxnLst>
              <a:rect l="0" t="0" r="r" b="b"/>
              <a:pathLst>
                <a:path w="50" h="83">
                  <a:moveTo>
                    <a:pt x="0" y="83"/>
                  </a:moveTo>
                  <a:lnTo>
                    <a:pt x="28" y="36"/>
                  </a:lnTo>
                  <a:lnTo>
                    <a:pt x="50"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89" name="Freeform 82"/>
            <p:cNvSpPr>
              <a:spLocks/>
            </p:cNvSpPr>
            <p:nvPr/>
          </p:nvSpPr>
          <p:spPr bwMode="auto">
            <a:xfrm>
              <a:off x="4083053" y="3529002"/>
              <a:ext cx="49213" cy="76200"/>
            </a:xfrm>
            <a:custGeom>
              <a:avLst/>
              <a:gdLst>
                <a:gd name="T0" fmla="*/ 0 w 54"/>
                <a:gd name="T1" fmla="*/ 2147483647 h 83"/>
                <a:gd name="T2" fmla="*/ 2147483647 w 54"/>
                <a:gd name="T3" fmla="*/ 2147483647 h 83"/>
                <a:gd name="T4" fmla="*/ 2147483647 w 54"/>
                <a:gd name="T5" fmla="*/ 0 h 83"/>
                <a:gd name="T6" fmla="*/ 0 60000 65536"/>
                <a:gd name="T7" fmla="*/ 0 60000 65536"/>
                <a:gd name="T8" fmla="*/ 0 60000 65536"/>
              </a:gdLst>
              <a:ahLst/>
              <a:cxnLst>
                <a:cxn ang="T6">
                  <a:pos x="T0" y="T1"/>
                </a:cxn>
                <a:cxn ang="T7">
                  <a:pos x="T2" y="T3"/>
                </a:cxn>
                <a:cxn ang="T8">
                  <a:pos x="T4" y="T5"/>
                </a:cxn>
              </a:cxnLst>
              <a:rect l="0" t="0" r="r" b="b"/>
              <a:pathLst>
                <a:path w="54" h="83">
                  <a:moveTo>
                    <a:pt x="0" y="83"/>
                  </a:moveTo>
                  <a:lnTo>
                    <a:pt x="29" y="36"/>
                  </a:lnTo>
                  <a:lnTo>
                    <a:pt x="54"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0" name="Freeform 83"/>
            <p:cNvSpPr>
              <a:spLocks/>
            </p:cNvSpPr>
            <p:nvPr/>
          </p:nvSpPr>
          <p:spPr bwMode="auto">
            <a:xfrm>
              <a:off x="4160840" y="3413114"/>
              <a:ext cx="58738" cy="76200"/>
            </a:xfrm>
            <a:custGeom>
              <a:avLst/>
              <a:gdLst>
                <a:gd name="T0" fmla="*/ 0 w 63"/>
                <a:gd name="T1" fmla="*/ 2147483647 h 83"/>
                <a:gd name="T2" fmla="*/ 2147483647 w 63"/>
                <a:gd name="T3" fmla="*/ 2147483647 h 83"/>
                <a:gd name="T4" fmla="*/ 2147483647 w 63"/>
                <a:gd name="T5" fmla="*/ 0 h 83"/>
                <a:gd name="T6" fmla="*/ 0 60000 65536"/>
                <a:gd name="T7" fmla="*/ 0 60000 65536"/>
                <a:gd name="T8" fmla="*/ 0 60000 65536"/>
              </a:gdLst>
              <a:ahLst/>
              <a:cxnLst>
                <a:cxn ang="T6">
                  <a:pos x="T0" y="T1"/>
                </a:cxn>
                <a:cxn ang="T7">
                  <a:pos x="T2" y="T3"/>
                </a:cxn>
                <a:cxn ang="T8">
                  <a:pos x="T4" y="T5"/>
                </a:cxn>
              </a:cxnLst>
              <a:rect l="0" t="0" r="r" b="b"/>
              <a:pathLst>
                <a:path w="63" h="83">
                  <a:moveTo>
                    <a:pt x="0" y="83"/>
                  </a:moveTo>
                  <a:lnTo>
                    <a:pt x="35" y="36"/>
                  </a:lnTo>
                  <a:lnTo>
                    <a:pt x="6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1" name="Freeform 84"/>
            <p:cNvSpPr>
              <a:spLocks/>
            </p:cNvSpPr>
            <p:nvPr/>
          </p:nvSpPr>
          <p:spPr bwMode="auto">
            <a:xfrm>
              <a:off x="4254503" y="3300402"/>
              <a:ext cx="74613" cy="73025"/>
            </a:xfrm>
            <a:custGeom>
              <a:avLst/>
              <a:gdLst>
                <a:gd name="T0" fmla="*/ 0 w 82"/>
                <a:gd name="T1" fmla="*/ 2147483647 h 79"/>
                <a:gd name="T2" fmla="*/ 2147483647 w 82"/>
                <a:gd name="T3" fmla="*/ 2147483647 h 79"/>
                <a:gd name="T4" fmla="*/ 2147483647 w 82"/>
                <a:gd name="T5" fmla="*/ 0 h 79"/>
                <a:gd name="T6" fmla="*/ 0 60000 65536"/>
                <a:gd name="T7" fmla="*/ 0 60000 65536"/>
                <a:gd name="T8" fmla="*/ 0 60000 65536"/>
              </a:gdLst>
              <a:ahLst/>
              <a:cxnLst>
                <a:cxn ang="T6">
                  <a:pos x="T0" y="T1"/>
                </a:cxn>
                <a:cxn ang="T7">
                  <a:pos x="T2" y="T3"/>
                </a:cxn>
                <a:cxn ang="T8">
                  <a:pos x="T4" y="T5"/>
                </a:cxn>
              </a:cxnLst>
              <a:rect l="0" t="0" r="r" b="b"/>
              <a:pathLst>
                <a:path w="82" h="79">
                  <a:moveTo>
                    <a:pt x="0" y="79"/>
                  </a:moveTo>
                  <a:lnTo>
                    <a:pt x="46" y="32"/>
                  </a:lnTo>
                  <a:lnTo>
                    <a:pt x="82"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2" name="Freeform 85"/>
            <p:cNvSpPr>
              <a:spLocks/>
            </p:cNvSpPr>
            <p:nvPr/>
          </p:nvSpPr>
          <p:spPr bwMode="auto">
            <a:xfrm>
              <a:off x="4368803" y="3236903"/>
              <a:ext cx="76200" cy="34925"/>
            </a:xfrm>
            <a:custGeom>
              <a:avLst/>
              <a:gdLst>
                <a:gd name="T0" fmla="*/ 0 w 83"/>
                <a:gd name="T1" fmla="*/ 2147483647 h 39"/>
                <a:gd name="T2" fmla="*/ 2147483647 w 83"/>
                <a:gd name="T3" fmla="*/ 2147483647 h 39"/>
                <a:gd name="T4" fmla="*/ 2147483647 w 83"/>
                <a:gd name="T5" fmla="*/ 0 h 39"/>
                <a:gd name="T6" fmla="*/ 0 60000 65536"/>
                <a:gd name="T7" fmla="*/ 0 60000 65536"/>
                <a:gd name="T8" fmla="*/ 0 60000 65536"/>
              </a:gdLst>
              <a:ahLst/>
              <a:cxnLst>
                <a:cxn ang="T6">
                  <a:pos x="T0" y="T1"/>
                </a:cxn>
                <a:cxn ang="T7">
                  <a:pos x="T2" y="T3"/>
                </a:cxn>
                <a:cxn ang="T8">
                  <a:pos x="T4" y="T5"/>
                </a:cxn>
              </a:cxnLst>
              <a:rect l="0" t="0" r="r" b="b"/>
              <a:pathLst>
                <a:path w="83" h="39">
                  <a:moveTo>
                    <a:pt x="0" y="39"/>
                  </a:moveTo>
                  <a:lnTo>
                    <a:pt x="47" y="13"/>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3" name="Freeform 86"/>
            <p:cNvSpPr>
              <a:spLocks/>
            </p:cNvSpPr>
            <p:nvPr/>
          </p:nvSpPr>
          <p:spPr bwMode="auto">
            <a:xfrm>
              <a:off x="4484690" y="3225790"/>
              <a:ext cx="76200" cy="3175"/>
            </a:xfrm>
            <a:custGeom>
              <a:avLst/>
              <a:gdLst>
                <a:gd name="T0" fmla="*/ 0 w 83"/>
                <a:gd name="T1" fmla="*/ 2147483647 h 4"/>
                <a:gd name="T2" fmla="*/ 2147483647 w 83"/>
                <a:gd name="T3" fmla="*/ 0 h 4"/>
                <a:gd name="T4" fmla="*/ 2147483647 w 83"/>
                <a:gd name="T5" fmla="*/ 2147483647 h 4"/>
                <a:gd name="T6" fmla="*/ 0 60000 65536"/>
                <a:gd name="T7" fmla="*/ 0 60000 65536"/>
                <a:gd name="T8" fmla="*/ 0 60000 65536"/>
              </a:gdLst>
              <a:ahLst/>
              <a:cxnLst>
                <a:cxn ang="T6">
                  <a:pos x="T0" y="T1"/>
                </a:cxn>
                <a:cxn ang="T7">
                  <a:pos x="T2" y="T3"/>
                </a:cxn>
                <a:cxn ang="T8">
                  <a:pos x="T4" y="T5"/>
                </a:cxn>
              </a:cxnLst>
              <a:rect l="0" t="0" r="r" b="b"/>
              <a:pathLst>
                <a:path w="83" h="4">
                  <a:moveTo>
                    <a:pt x="0" y="2"/>
                  </a:moveTo>
                  <a:lnTo>
                    <a:pt x="47" y="0"/>
                  </a:lnTo>
                  <a:lnTo>
                    <a:pt x="83" y="4"/>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4" name="Freeform 87"/>
            <p:cNvSpPr>
              <a:spLocks/>
            </p:cNvSpPr>
            <p:nvPr/>
          </p:nvSpPr>
          <p:spPr bwMode="auto">
            <a:xfrm>
              <a:off x="4600578" y="3243253"/>
              <a:ext cx="76200" cy="41275"/>
            </a:xfrm>
            <a:custGeom>
              <a:avLst/>
              <a:gdLst>
                <a:gd name="T0" fmla="*/ 0 w 83"/>
                <a:gd name="T1" fmla="*/ 0 h 46"/>
                <a:gd name="T2" fmla="*/ 2147483647 w 83"/>
                <a:gd name="T3" fmla="*/ 2147483647 h 46"/>
                <a:gd name="T4" fmla="*/ 2147483647 w 83"/>
                <a:gd name="T5" fmla="*/ 2147483647 h 46"/>
                <a:gd name="T6" fmla="*/ 0 60000 65536"/>
                <a:gd name="T7" fmla="*/ 0 60000 65536"/>
                <a:gd name="T8" fmla="*/ 0 60000 65536"/>
              </a:gdLst>
              <a:ahLst/>
              <a:cxnLst>
                <a:cxn ang="T6">
                  <a:pos x="T0" y="T1"/>
                </a:cxn>
                <a:cxn ang="T7">
                  <a:pos x="T2" y="T3"/>
                </a:cxn>
                <a:cxn ang="T8">
                  <a:pos x="T4" y="T5"/>
                </a:cxn>
              </a:cxnLst>
              <a:rect l="0" t="0" r="r" b="b"/>
              <a:pathLst>
                <a:path w="83" h="46">
                  <a:moveTo>
                    <a:pt x="0" y="0"/>
                  </a:moveTo>
                  <a:lnTo>
                    <a:pt x="47" y="23"/>
                  </a:lnTo>
                  <a:lnTo>
                    <a:pt x="83" y="46"/>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5" name="Freeform 88"/>
            <p:cNvSpPr>
              <a:spLocks/>
            </p:cNvSpPr>
            <p:nvPr/>
          </p:nvSpPr>
          <p:spPr bwMode="auto">
            <a:xfrm>
              <a:off x="4718053" y="3316277"/>
              <a:ext cx="71438" cy="74613"/>
            </a:xfrm>
            <a:custGeom>
              <a:avLst/>
              <a:gdLst>
                <a:gd name="T0" fmla="*/ 0 w 79"/>
                <a:gd name="T1" fmla="*/ 0 h 83"/>
                <a:gd name="T2" fmla="*/ 2147483647 w 79"/>
                <a:gd name="T3" fmla="*/ 2147483647 h 83"/>
                <a:gd name="T4" fmla="*/ 2147483647 w 79"/>
                <a:gd name="T5" fmla="*/ 2147483647 h 83"/>
                <a:gd name="T6" fmla="*/ 0 60000 65536"/>
                <a:gd name="T7" fmla="*/ 0 60000 65536"/>
                <a:gd name="T8" fmla="*/ 0 60000 65536"/>
              </a:gdLst>
              <a:ahLst/>
              <a:cxnLst>
                <a:cxn ang="T6">
                  <a:pos x="T0" y="T1"/>
                </a:cxn>
                <a:cxn ang="T7">
                  <a:pos x="T2" y="T3"/>
                </a:cxn>
                <a:cxn ang="T8">
                  <a:pos x="T4" y="T5"/>
                </a:cxn>
              </a:cxnLst>
              <a:rect l="0" t="0" r="r" b="b"/>
              <a:pathLst>
                <a:path w="79" h="83">
                  <a:moveTo>
                    <a:pt x="0" y="0"/>
                  </a:moveTo>
                  <a:lnTo>
                    <a:pt x="47" y="47"/>
                  </a:lnTo>
                  <a:lnTo>
                    <a:pt x="79"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6" name="Freeform 89"/>
            <p:cNvSpPr>
              <a:spLocks/>
            </p:cNvSpPr>
            <p:nvPr/>
          </p:nvSpPr>
          <p:spPr bwMode="auto">
            <a:xfrm>
              <a:off x="4822827" y="3432164"/>
              <a:ext cx="57150" cy="76200"/>
            </a:xfrm>
            <a:custGeom>
              <a:avLst/>
              <a:gdLst>
                <a:gd name="T0" fmla="*/ 0 w 61"/>
                <a:gd name="T1" fmla="*/ 0 h 83"/>
                <a:gd name="T2" fmla="*/ 2147483647 w 61"/>
                <a:gd name="T3" fmla="*/ 2147483647 h 83"/>
                <a:gd name="T4" fmla="*/ 2147483647 w 61"/>
                <a:gd name="T5" fmla="*/ 2147483647 h 83"/>
                <a:gd name="T6" fmla="*/ 0 60000 65536"/>
                <a:gd name="T7" fmla="*/ 0 60000 65536"/>
                <a:gd name="T8" fmla="*/ 0 60000 65536"/>
              </a:gdLst>
              <a:ahLst/>
              <a:cxnLst>
                <a:cxn ang="T6">
                  <a:pos x="T0" y="T1"/>
                </a:cxn>
                <a:cxn ang="T7">
                  <a:pos x="T2" y="T3"/>
                </a:cxn>
                <a:cxn ang="T8">
                  <a:pos x="T4" y="T5"/>
                </a:cxn>
              </a:cxnLst>
              <a:rect l="0" t="0" r="r" b="b"/>
              <a:pathLst>
                <a:path w="61" h="83">
                  <a:moveTo>
                    <a:pt x="0" y="0"/>
                  </a:moveTo>
                  <a:lnTo>
                    <a:pt x="35" y="47"/>
                  </a:lnTo>
                  <a:lnTo>
                    <a:pt x="61"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7" name="Freeform 90"/>
            <p:cNvSpPr>
              <a:spLocks/>
            </p:cNvSpPr>
            <p:nvPr/>
          </p:nvSpPr>
          <p:spPr bwMode="auto">
            <a:xfrm>
              <a:off x="4906965" y="3548052"/>
              <a:ext cx="49213" cy="76200"/>
            </a:xfrm>
            <a:custGeom>
              <a:avLst/>
              <a:gdLst>
                <a:gd name="T0" fmla="*/ 0 w 53"/>
                <a:gd name="T1" fmla="*/ 0 h 83"/>
                <a:gd name="T2" fmla="*/ 2147483647 w 53"/>
                <a:gd name="T3" fmla="*/ 2147483647 h 83"/>
                <a:gd name="T4" fmla="*/ 2147483647 w 53"/>
                <a:gd name="T5" fmla="*/ 2147483647 h 83"/>
                <a:gd name="T6" fmla="*/ 0 60000 65536"/>
                <a:gd name="T7" fmla="*/ 0 60000 65536"/>
                <a:gd name="T8" fmla="*/ 0 60000 65536"/>
              </a:gdLst>
              <a:ahLst/>
              <a:cxnLst>
                <a:cxn ang="T6">
                  <a:pos x="T0" y="T1"/>
                </a:cxn>
                <a:cxn ang="T7">
                  <a:pos x="T2" y="T3"/>
                </a:cxn>
                <a:cxn ang="T8">
                  <a:pos x="T4" y="T5"/>
                </a:cxn>
              </a:cxnLst>
              <a:rect l="0" t="0" r="r" b="b"/>
              <a:pathLst>
                <a:path w="53" h="83">
                  <a:moveTo>
                    <a:pt x="0" y="0"/>
                  </a:moveTo>
                  <a:lnTo>
                    <a:pt x="30" y="47"/>
                  </a:lnTo>
                  <a:lnTo>
                    <a:pt x="53"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8" name="Freeform 91"/>
            <p:cNvSpPr>
              <a:spLocks/>
            </p:cNvSpPr>
            <p:nvPr/>
          </p:nvSpPr>
          <p:spPr bwMode="auto">
            <a:xfrm>
              <a:off x="4981578" y="3663938"/>
              <a:ext cx="44450" cy="76200"/>
            </a:xfrm>
            <a:custGeom>
              <a:avLst/>
              <a:gdLst>
                <a:gd name="T0" fmla="*/ 0 w 50"/>
                <a:gd name="T1" fmla="*/ 0 h 83"/>
                <a:gd name="T2" fmla="*/ 2147483647 w 50"/>
                <a:gd name="T3" fmla="*/ 2147483647 h 83"/>
                <a:gd name="T4" fmla="*/ 2147483647 w 50"/>
                <a:gd name="T5" fmla="*/ 2147483647 h 83"/>
                <a:gd name="T6" fmla="*/ 0 60000 65536"/>
                <a:gd name="T7" fmla="*/ 0 60000 65536"/>
                <a:gd name="T8" fmla="*/ 0 60000 65536"/>
              </a:gdLst>
              <a:ahLst/>
              <a:cxnLst>
                <a:cxn ang="T6">
                  <a:pos x="T0" y="T1"/>
                </a:cxn>
                <a:cxn ang="T7">
                  <a:pos x="T2" y="T3"/>
                </a:cxn>
                <a:cxn ang="T8">
                  <a:pos x="T4" y="T5"/>
                </a:cxn>
              </a:cxnLst>
              <a:rect l="0" t="0" r="r" b="b"/>
              <a:pathLst>
                <a:path w="50" h="83">
                  <a:moveTo>
                    <a:pt x="0" y="0"/>
                  </a:moveTo>
                  <a:lnTo>
                    <a:pt x="28" y="47"/>
                  </a:lnTo>
                  <a:lnTo>
                    <a:pt x="50"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99" name="Freeform 92"/>
            <p:cNvSpPr>
              <a:spLocks/>
            </p:cNvSpPr>
            <p:nvPr/>
          </p:nvSpPr>
          <p:spPr bwMode="auto">
            <a:xfrm>
              <a:off x="5049840" y="3779826"/>
              <a:ext cx="42863" cy="76200"/>
            </a:xfrm>
            <a:custGeom>
              <a:avLst/>
              <a:gdLst>
                <a:gd name="T0" fmla="*/ 0 w 48"/>
                <a:gd name="T1" fmla="*/ 0 h 83"/>
                <a:gd name="T2" fmla="*/ 2147483647 w 48"/>
                <a:gd name="T3" fmla="*/ 2147483647 h 83"/>
                <a:gd name="T4" fmla="*/ 2147483647 w 48"/>
                <a:gd name="T5" fmla="*/ 2147483647 h 83"/>
                <a:gd name="T6" fmla="*/ 0 60000 65536"/>
                <a:gd name="T7" fmla="*/ 0 60000 65536"/>
                <a:gd name="T8" fmla="*/ 0 60000 65536"/>
              </a:gdLst>
              <a:ahLst/>
              <a:cxnLst>
                <a:cxn ang="T6">
                  <a:pos x="T0" y="T1"/>
                </a:cxn>
                <a:cxn ang="T7">
                  <a:pos x="T2" y="T3"/>
                </a:cxn>
                <a:cxn ang="T8">
                  <a:pos x="T4" y="T5"/>
                </a:cxn>
              </a:cxnLst>
              <a:rect l="0" t="0" r="r" b="b"/>
              <a:pathLst>
                <a:path w="48" h="83">
                  <a:moveTo>
                    <a:pt x="0" y="0"/>
                  </a:moveTo>
                  <a:lnTo>
                    <a:pt x="27" y="47"/>
                  </a:lnTo>
                  <a:lnTo>
                    <a:pt x="48"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0" name="Freeform 93"/>
            <p:cNvSpPr>
              <a:spLocks/>
            </p:cNvSpPr>
            <p:nvPr/>
          </p:nvSpPr>
          <p:spPr bwMode="auto">
            <a:xfrm>
              <a:off x="5116515" y="3895713"/>
              <a:ext cx="42863" cy="76200"/>
            </a:xfrm>
            <a:custGeom>
              <a:avLst/>
              <a:gdLst>
                <a:gd name="T0" fmla="*/ 0 w 47"/>
                <a:gd name="T1" fmla="*/ 0 h 83"/>
                <a:gd name="T2" fmla="*/ 2147483647 w 47"/>
                <a:gd name="T3" fmla="*/ 2147483647 h 83"/>
                <a:gd name="T4" fmla="*/ 2147483647 w 47"/>
                <a:gd name="T5" fmla="*/ 2147483647 h 83"/>
                <a:gd name="T6" fmla="*/ 0 60000 65536"/>
                <a:gd name="T7" fmla="*/ 0 60000 65536"/>
                <a:gd name="T8" fmla="*/ 0 60000 65536"/>
              </a:gdLst>
              <a:ahLst/>
              <a:cxnLst>
                <a:cxn ang="T6">
                  <a:pos x="T0" y="T1"/>
                </a:cxn>
                <a:cxn ang="T7">
                  <a:pos x="T2" y="T3"/>
                </a:cxn>
                <a:cxn ang="T8">
                  <a:pos x="T4" y="T5"/>
                </a:cxn>
              </a:cxnLst>
              <a:rect l="0" t="0" r="r" b="b"/>
              <a:pathLst>
                <a:path w="47" h="83">
                  <a:moveTo>
                    <a:pt x="0" y="0"/>
                  </a:moveTo>
                  <a:lnTo>
                    <a:pt x="26" y="47"/>
                  </a:lnTo>
                  <a:lnTo>
                    <a:pt x="47"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1" name="Freeform 94"/>
            <p:cNvSpPr>
              <a:spLocks/>
            </p:cNvSpPr>
            <p:nvPr/>
          </p:nvSpPr>
          <p:spPr bwMode="auto">
            <a:xfrm>
              <a:off x="5181603" y="4011600"/>
              <a:ext cx="42863" cy="76200"/>
            </a:xfrm>
            <a:custGeom>
              <a:avLst/>
              <a:gdLst>
                <a:gd name="T0" fmla="*/ 0 w 47"/>
                <a:gd name="T1" fmla="*/ 0 h 83"/>
                <a:gd name="T2" fmla="*/ 2147483647 w 47"/>
                <a:gd name="T3" fmla="*/ 2147483647 h 83"/>
                <a:gd name="T4" fmla="*/ 2147483647 w 47"/>
                <a:gd name="T5" fmla="*/ 2147483647 h 83"/>
                <a:gd name="T6" fmla="*/ 0 60000 65536"/>
                <a:gd name="T7" fmla="*/ 0 60000 65536"/>
                <a:gd name="T8" fmla="*/ 0 60000 65536"/>
              </a:gdLst>
              <a:ahLst/>
              <a:cxnLst>
                <a:cxn ang="T6">
                  <a:pos x="T0" y="T1"/>
                </a:cxn>
                <a:cxn ang="T7">
                  <a:pos x="T2" y="T3"/>
                </a:cxn>
                <a:cxn ang="T8">
                  <a:pos x="T4" y="T5"/>
                </a:cxn>
              </a:cxnLst>
              <a:rect l="0" t="0" r="r" b="b"/>
              <a:pathLst>
                <a:path w="47" h="83">
                  <a:moveTo>
                    <a:pt x="0" y="0"/>
                  </a:moveTo>
                  <a:lnTo>
                    <a:pt x="27" y="47"/>
                  </a:lnTo>
                  <a:lnTo>
                    <a:pt x="47"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2" name="Freeform 95"/>
            <p:cNvSpPr>
              <a:spLocks/>
            </p:cNvSpPr>
            <p:nvPr/>
          </p:nvSpPr>
          <p:spPr bwMode="auto">
            <a:xfrm>
              <a:off x="5246690" y="4129075"/>
              <a:ext cx="44450" cy="74613"/>
            </a:xfrm>
            <a:custGeom>
              <a:avLst/>
              <a:gdLst>
                <a:gd name="T0" fmla="*/ 0 w 48"/>
                <a:gd name="T1" fmla="*/ 0 h 83"/>
                <a:gd name="T2" fmla="*/ 2147483647 w 48"/>
                <a:gd name="T3" fmla="*/ 2147483647 h 83"/>
                <a:gd name="T4" fmla="*/ 2147483647 w 48"/>
                <a:gd name="T5" fmla="*/ 2147483647 h 83"/>
                <a:gd name="T6" fmla="*/ 0 60000 65536"/>
                <a:gd name="T7" fmla="*/ 0 60000 65536"/>
                <a:gd name="T8" fmla="*/ 0 60000 65536"/>
              </a:gdLst>
              <a:ahLst/>
              <a:cxnLst>
                <a:cxn ang="T6">
                  <a:pos x="T0" y="T1"/>
                </a:cxn>
                <a:cxn ang="T7">
                  <a:pos x="T2" y="T3"/>
                </a:cxn>
                <a:cxn ang="T8">
                  <a:pos x="T4" y="T5"/>
                </a:cxn>
              </a:cxnLst>
              <a:rect l="0" t="0" r="r" b="b"/>
              <a:pathLst>
                <a:path w="48" h="83">
                  <a:moveTo>
                    <a:pt x="0" y="0"/>
                  </a:moveTo>
                  <a:lnTo>
                    <a:pt x="27" y="47"/>
                  </a:lnTo>
                  <a:lnTo>
                    <a:pt x="48"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3" name="Freeform 96"/>
            <p:cNvSpPr>
              <a:spLocks/>
            </p:cNvSpPr>
            <p:nvPr/>
          </p:nvSpPr>
          <p:spPr bwMode="auto">
            <a:xfrm>
              <a:off x="5314953" y="4244962"/>
              <a:ext cx="46038" cy="74613"/>
            </a:xfrm>
            <a:custGeom>
              <a:avLst/>
              <a:gdLst>
                <a:gd name="T0" fmla="*/ 0 w 51"/>
                <a:gd name="T1" fmla="*/ 0 h 83"/>
                <a:gd name="T2" fmla="*/ 2147483647 w 51"/>
                <a:gd name="T3" fmla="*/ 2147483647 h 83"/>
                <a:gd name="T4" fmla="*/ 2147483647 w 51"/>
                <a:gd name="T5" fmla="*/ 2147483647 h 83"/>
                <a:gd name="T6" fmla="*/ 0 60000 65536"/>
                <a:gd name="T7" fmla="*/ 0 60000 65536"/>
                <a:gd name="T8" fmla="*/ 0 60000 65536"/>
              </a:gdLst>
              <a:ahLst/>
              <a:cxnLst>
                <a:cxn ang="T6">
                  <a:pos x="T0" y="T1"/>
                </a:cxn>
                <a:cxn ang="T7">
                  <a:pos x="T2" y="T3"/>
                </a:cxn>
                <a:cxn ang="T8">
                  <a:pos x="T4" y="T5"/>
                </a:cxn>
              </a:cxnLst>
              <a:rect l="0" t="0" r="r" b="b"/>
              <a:pathLst>
                <a:path w="51" h="83">
                  <a:moveTo>
                    <a:pt x="0" y="0"/>
                  </a:moveTo>
                  <a:lnTo>
                    <a:pt x="29" y="47"/>
                  </a:lnTo>
                  <a:lnTo>
                    <a:pt x="51"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4" name="Freeform 97"/>
            <p:cNvSpPr>
              <a:spLocks/>
            </p:cNvSpPr>
            <p:nvPr/>
          </p:nvSpPr>
          <p:spPr bwMode="auto">
            <a:xfrm>
              <a:off x="5386390" y="4360849"/>
              <a:ext cx="47625" cy="76200"/>
            </a:xfrm>
            <a:custGeom>
              <a:avLst/>
              <a:gdLst>
                <a:gd name="T0" fmla="*/ 0 w 53"/>
                <a:gd name="T1" fmla="*/ 0 h 83"/>
                <a:gd name="T2" fmla="*/ 2147483647 w 53"/>
                <a:gd name="T3" fmla="*/ 2147483647 h 83"/>
                <a:gd name="T4" fmla="*/ 2147483647 w 53"/>
                <a:gd name="T5" fmla="*/ 2147483647 h 83"/>
                <a:gd name="T6" fmla="*/ 0 60000 65536"/>
                <a:gd name="T7" fmla="*/ 0 60000 65536"/>
                <a:gd name="T8" fmla="*/ 0 60000 65536"/>
              </a:gdLst>
              <a:ahLst/>
              <a:cxnLst>
                <a:cxn ang="T6">
                  <a:pos x="T0" y="T1"/>
                </a:cxn>
                <a:cxn ang="T7">
                  <a:pos x="T2" y="T3"/>
                </a:cxn>
                <a:cxn ang="T8">
                  <a:pos x="T4" y="T5"/>
                </a:cxn>
              </a:cxnLst>
              <a:rect l="0" t="0" r="r" b="b"/>
              <a:pathLst>
                <a:path w="53" h="83">
                  <a:moveTo>
                    <a:pt x="0" y="0"/>
                  </a:moveTo>
                  <a:lnTo>
                    <a:pt x="30" y="47"/>
                  </a:lnTo>
                  <a:lnTo>
                    <a:pt x="53"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5" name="Freeform 98"/>
            <p:cNvSpPr>
              <a:spLocks/>
            </p:cNvSpPr>
            <p:nvPr/>
          </p:nvSpPr>
          <p:spPr bwMode="auto">
            <a:xfrm>
              <a:off x="5462590" y="4476736"/>
              <a:ext cx="53975" cy="76200"/>
            </a:xfrm>
            <a:custGeom>
              <a:avLst/>
              <a:gdLst>
                <a:gd name="T0" fmla="*/ 0 w 59"/>
                <a:gd name="T1" fmla="*/ 0 h 83"/>
                <a:gd name="T2" fmla="*/ 2147483647 w 59"/>
                <a:gd name="T3" fmla="*/ 2147483647 h 83"/>
                <a:gd name="T4" fmla="*/ 2147483647 w 59"/>
                <a:gd name="T5" fmla="*/ 2147483647 h 83"/>
                <a:gd name="T6" fmla="*/ 0 60000 65536"/>
                <a:gd name="T7" fmla="*/ 0 60000 65536"/>
                <a:gd name="T8" fmla="*/ 0 60000 65536"/>
              </a:gdLst>
              <a:ahLst/>
              <a:cxnLst>
                <a:cxn ang="T6">
                  <a:pos x="T0" y="T1"/>
                </a:cxn>
                <a:cxn ang="T7">
                  <a:pos x="T2" y="T3"/>
                </a:cxn>
                <a:cxn ang="T8">
                  <a:pos x="T4" y="T5"/>
                </a:cxn>
              </a:cxnLst>
              <a:rect l="0" t="0" r="r" b="b"/>
              <a:pathLst>
                <a:path w="59" h="83">
                  <a:moveTo>
                    <a:pt x="0" y="0"/>
                  </a:moveTo>
                  <a:lnTo>
                    <a:pt x="33" y="47"/>
                  </a:lnTo>
                  <a:lnTo>
                    <a:pt x="59"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6" name="Freeform 99"/>
            <p:cNvSpPr>
              <a:spLocks/>
            </p:cNvSpPr>
            <p:nvPr/>
          </p:nvSpPr>
          <p:spPr bwMode="auto">
            <a:xfrm>
              <a:off x="5548315" y="4592624"/>
              <a:ext cx="60325" cy="76200"/>
            </a:xfrm>
            <a:custGeom>
              <a:avLst/>
              <a:gdLst>
                <a:gd name="T0" fmla="*/ 0 w 67"/>
                <a:gd name="T1" fmla="*/ 0 h 83"/>
                <a:gd name="T2" fmla="*/ 2147483647 w 67"/>
                <a:gd name="T3" fmla="*/ 2147483647 h 83"/>
                <a:gd name="T4" fmla="*/ 2147483647 w 67"/>
                <a:gd name="T5" fmla="*/ 2147483647 h 83"/>
                <a:gd name="T6" fmla="*/ 0 60000 65536"/>
                <a:gd name="T7" fmla="*/ 0 60000 65536"/>
                <a:gd name="T8" fmla="*/ 0 60000 65536"/>
              </a:gdLst>
              <a:ahLst/>
              <a:cxnLst>
                <a:cxn ang="T6">
                  <a:pos x="T0" y="T1"/>
                </a:cxn>
                <a:cxn ang="T7">
                  <a:pos x="T2" y="T3"/>
                </a:cxn>
                <a:cxn ang="T8">
                  <a:pos x="T4" y="T5"/>
                </a:cxn>
              </a:cxnLst>
              <a:rect l="0" t="0" r="r" b="b"/>
              <a:pathLst>
                <a:path w="67" h="83">
                  <a:moveTo>
                    <a:pt x="0" y="0"/>
                  </a:moveTo>
                  <a:lnTo>
                    <a:pt x="37" y="47"/>
                  </a:lnTo>
                  <a:lnTo>
                    <a:pt x="67" y="83"/>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7" name="Freeform 100"/>
            <p:cNvSpPr>
              <a:spLocks/>
            </p:cNvSpPr>
            <p:nvPr/>
          </p:nvSpPr>
          <p:spPr bwMode="auto">
            <a:xfrm>
              <a:off x="5645153" y="4708511"/>
              <a:ext cx="73025" cy="74613"/>
            </a:xfrm>
            <a:custGeom>
              <a:avLst/>
              <a:gdLst>
                <a:gd name="T0" fmla="*/ 0 w 81"/>
                <a:gd name="T1" fmla="*/ 0 h 82"/>
                <a:gd name="T2" fmla="*/ 2147483647 w 81"/>
                <a:gd name="T3" fmla="*/ 2147483647 h 82"/>
                <a:gd name="T4" fmla="*/ 2147483647 w 81"/>
                <a:gd name="T5" fmla="*/ 2147483647 h 82"/>
                <a:gd name="T6" fmla="*/ 0 60000 65536"/>
                <a:gd name="T7" fmla="*/ 0 60000 65536"/>
                <a:gd name="T8" fmla="*/ 0 60000 65536"/>
              </a:gdLst>
              <a:ahLst/>
              <a:cxnLst>
                <a:cxn ang="T6">
                  <a:pos x="T0" y="T1"/>
                </a:cxn>
                <a:cxn ang="T7">
                  <a:pos x="T2" y="T3"/>
                </a:cxn>
                <a:cxn ang="T8">
                  <a:pos x="T4" y="T5"/>
                </a:cxn>
              </a:cxnLst>
              <a:rect l="0" t="0" r="r" b="b"/>
              <a:pathLst>
                <a:path w="81" h="82">
                  <a:moveTo>
                    <a:pt x="0" y="0"/>
                  </a:moveTo>
                  <a:lnTo>
                    <a:pt x="45" y="47"/>
                  </a:lnTo>
                  <a:lnTo>
                    <a:pt x="81" y="82"/>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8" name="Freeform 101"/>
            <p:cNvSpPr>
              <a:spLocks/>
            </p:cNvSpPr>
            <p:nvPr/>
          </p:nvSpPr>
          <p:spPr bwMode="auto">
            <a:xfrm>
              <a:off x="5759453" y="4819635"/>
              <a:ext cx="76200" cy="60325"/>
            </a:xfrm>
            <a:custGeom>
              <a:avLst/>
              <a:gdLst>
                <a:gd name="T0" fmla="*/ 0 w 83"/>
                <a:gd name="T1" fmla="*/ 0 h 65"/>
                <a:gd name="T2" fmla="*/ 2147483647 w 83"/>
                <a:gd name="T3" fmla="*/ 2147483647 h 65"/>
                <a:gd name="T4" fmla="*/ 2147483647 w 83"/>
                <a:gd name="T5" fmla="*/ 2147483647 h 65"/>
                <a:gd name="T6" fmla="*/ 0 60000 65536"/>
                <a:gd name="T7" fmla="*/ 0 60000 65536"/>
                <a:gd name="T8" fmla="*/ 0 60000 65536"/>
              </a:gdLst>
              <a:ahLst/>
              <a:cxnLst>
                <a:cxn ang="T6">
                  <a:pos x="T0" y="T1"/>
                </a:cxn>
                <a:cxn ang="T7">
                  <a:pos x="T2" y="T3"/>
                </a:cxn>
                <a:cxn ang="T8">
                  <a:pos x="T4" y="T5"/>
                </a:cxn>
              </a:cxnLst>
              <a:rect l="0" t="0" r="r" b="b"/>
              <a:pathLst>
                <a:path w="83" h="65">
                  <a:moveTo>
                    <a:pt x="0" y="0"/>
                  </a:moveTo>
                  <a:lnTo>
                    <a:pt x="47" y="38"/>
                  </a:lnTo>
                  <a:lnTo>
                    <a:pt x="83" y="65"/>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09" name="Freeform 102"/>
            <p:cNvSpPr>
              <a:spLocks/>
            </p:cNvSpPr>
            <p:nvPr/>
          </p:nvSpPr>
          <p:spPr bwMode="auto">
            <a:xfrm>
              <a:off x="5875340" y="4906947"/>
              <a:ext cx="76200" cy="44450"/>
            </a:xfrm>
            <a:custGeom>
              <a:avLst/>
              <a:gdLst>
                <a:gd name="T0" fmla="*/ 0 w 83"/>
                <a:gd name="T1" fmla="*/ 0 h 49"/>
                <a:gd name="T2" fmla="*/ 2147483647 w 83"/>
                <a:gd name="T3" fmla="*/ 2147483647 h 49"/>
                <a:gd name="T4" fmla="*/ 2147483647 w 83"/>
                <a:gd name="T5" fmla="*/ 2147483647 h 49"/>
                <a:gd name="T6" fmla="*/ 0 60000 65536"/>
                <a:gd name="T7" fmla="*/ 0 60000 65536"/>
                <a:gd name="T8" fmla="*/ 0 60000 65536"/>
              </a:gdLst>
              <a:ahLst/>
              <a:cxnLst>
                <a:cxn ang="T6">
                  <a:pos x="T0" y="T1"/>
                </a:cxn>
                <a:cxn ang="T7">
                  <a:pos x="T2" y="T3"/>
                </a:cxn>
                <a:cxn ang="T8">
                  <a:pos x="T4" y="T5"/>
                </a:cxn>
              </a:cxnLst>
              <a:rect l="0" t="0" r="r" b="b"/>
              <a:pathLst>
                <a:path w="83" h="49">
                  <a:moveTo>
                    <a:pt x="0" y="0"/>
                  </a:moveTo>
                  <a:lnTo>
                    <a:pt x="47" y="29"/>
                  </a:lnTo>
                  <a:lnTo>
                    <a:pt x="83" y="49"/>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0" name="Freeform 103"/>
            <p:cNvSpPr>
              <a:spLocks/>
            </p:cNvSpPr>
            <p:nvPr/>
          </p:nvSpPr>
          <p:spPr bwMode="auto">
            <a:xfrm>
              <a:off x="5991228" y="4972035"/>
              <a:ext cx="76200" cy="31750"/>
            </a:xfrm>
            <a:custGeom>
              <a:avLst/>
              <a:gdLst>
                <a:gd name="T0" fmla="*/ 0 w 83"/>
                <a:gd name="T1" fmla="*/ 0 h 34"/>
                <a:gd name="T2" fmla="*/ 2147483647 w 83"/>
                <a:gd name="T3" fmla="*/ 2147483647 h 34"/>
                <a:gd name="T4" fmla="*/ 2147483647 w 83"/>
                <a:gd name="T5" fmla="*/ 2147483647 h 34"/>
                <a:gd name="T6" fmla="*/ 0 60000 65536"/>
                <a:gd name="T7" fmla="*/ 0 60000 65536"/>
                <a:gd name="T8" fmla="*/ 0 60000 65536"/>
              </a:gdLst>
              <a:ahLst/>
              <a:cxnLst>
                <a:cxn ang="T6">
                  <a:pos x="T0" y="T1"/>
                </a:cxn>
                <a:cxn ang="T7">
                  <a:pos x="T2" y="T3"/>
                </a:cxn>
                <a:cxn ang="T8">
                  <a:pos x="T4" y="T5"/>
                </a:cxn>
              </a:cxnLst>
              <a:rect l="0" t="0" r="r" b="b"/>
              <a:pathLst>
                <a:path w="83" h="34">
                  <a:moveTo>
                    <a:pt x="0" y="0"/>
                  </a:moveTo>
                  <a:lnTo>
                    <a:pt x="47" y="21"/>
                  </a:lnTo>
                  <a:lnTo>
                    <a:pt x="83" y="34"/>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1" name="Freeform 104"/>
            <p:cNvSpPr>
              <a:spLocks/>
            </p:cNvSpPr>
            <p:nvPr/>
          </p:nvSpPr>
          <p:spPr bwMode="auto">
            <a:xfrm>
              <a:off x="6107115" y="5018072"/>
              <a:ext cx="76200" cy="22225"/>
            </a:xfrm>
            <a:custGeom>
              <a:avLst/>
              <a:gdLst>
                <a:gd name="T0" fmla="*/ 0 w 83"/>
                <a:gd name="T1" fmla="*/ 0 h 24"/>
                <a:gd name="T2" fmla="*/ 2147483647 w 83"/>
                <a:gd name="T3" fmla="*/ 2147483647 h 24"/>
                <a:gd name="T4" fmla="*/ 2147483647 w 83"/>
                <a:gd name="T5" fmla="*/ 2147483647 h 24"/>
                <a:gd name="T6" fmla="*/ 0 60000 65536"/>
                <a:gd name="T7" fmla="*/ 0 60000 65536"/>
                <a:gd name="T8" fmla="*/ 0 60000 65536"/>
              </a:gdLst>
              <a:ahLst/>
              <a:cxnLst>
                <a:cxn ang="T6">
                  <a:pos x="T0" y="T1"/>
                </a:cxn>
                <a:cxn ang="T7">
                  <a:pos x="T2" y="T3"/>
                </a:cxn>
                <a:cxn ang="T8">
                  <a:pos x="T4" y="T5"/>
                </a:cxn>
              </a:cxnLst>
              <a:rect l="0" t="0" r="r" b="b"/>
              <a:pathLst>
                <a:path w="83" h="24">
                  <a:moveTo>
                    <a:pt x="0" y="0"/>
                  </a:moveTo>
                  <a:lnTo>
                    <a:pt x="47" y="15"/>
                  </a:lnTo>
                  <a:lnTo>
                    <a:pt x="83" y="24"/>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2" name="Freeform 105"/>
            <p:cNvSpPr>
              <a:spLocks/>
            </p:cNvSpPr>
            <p:nvPr/>
          </p:nvSpPr>
          <p:spPr bwMode="auto">
            <a:xfrm>
              <a:off x="6223003" y="5049822"/>
              <a:ext cx="76200" cy="14288"/>
            </a:xfrm>
            <a:custGeom>
              <a:avLst/>
              <a:gdLst>
                <a:gd name="T0" fmla="*/ 0 w 83"/>
                <a:gd name="T1" fmla="*/ 0 h 16"/>
                <a:gd name="T2" fmla="*/ 2147483647 w 83"/>
                <a:gd name="T3" fmla="*/ 2147483647 h 16"/>
                <a:gd name="T4" fmla="*/ 2147483647 w 83"/>
                <a:gd name="T5" fmla="*/ 2147483647 h 16"/>
                <a:gd name="T6" fmla="*/ 0 60000 65536"/>
                <a:gd name="T7" fmla="*/ 0 60000 65536"/>
                <a:gd name="T8" fmla="*/ 0 60000 65536"/>
              </a:gdLst>
              <a:ahLst/>
              <a:cxnLst>
                <a:cxn ang="T6">
                  <a:pos x="T0" y="T1"/>
                </a:cxn>
                <a:cxn ang="T7">
                  <a:pos x="T2" y="T3"/>
                </a:cxn>
                <a:cxn ang="T8">
                  <a:pos x="T4" y="T5"/>
                </a:cxn>
              </a:cxnLst>
              <a:rect l="0" t="0" r="r" b="b"/>
              <a:pathLst>
                <a:path w="83" h="16">
                  <a:moveTo>
                    <a:pt x="0" y="0"/>
                  </a:moveTo>
                  <a:lnTo>
                    <a:pt x="47" y="9"/>
                  </a:lnTo>
                  <a:lnTo>
                    <a:pt x="83" y="16"/>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3" name="Freeform 106"/>
            <p:cNvSpPr>
              <a:spLocks/>
            </p:cNvSpPr>
            <p:nvPr/>
          </p:nvSpPr>
          <p:spPr bwMode="auto">
            <a:xfrm>
              <a:off x="6340478" y="5070459"/>
              <a:ext cx="74613" cy="9525"/>
            </a:xfrm>
            <a:custGeom>
              <a:avLst/>
              <a:gdLst>
                <a:gd name="T0" fmla="*/ 0 w 83"/>
                <a:gd name="T1" fmla="*/ 0 h 11"/>
                <a:gd name="T2" fmla="*/ 2147483647 w 83"/>
                <a:gd name="T3" fmla="*/ 2147483647 h 11"/>
                <a:gd name="T4" fmla="*/ 2147483647 w 83"/>
                <a:gd name="T5" fmla="*/ 2147483647 h 11"/>
                <a:gd name="T6" fmla="*/ 0 60000 65536"/>
                <a:gd name="T7" fmla="*/ 0 60000 65536"/>
                <a:gd name="T8" fmla="*/ 0 60000 65536"/>
              </a:gdLst>
              <a:ahLst/>
              <a:cxnLst>
                <a:cxn ang="T6">
                  <a:pos x="T0" y="T1"/>
                </a:cxn>
                <a:cxn ang="T7">
                  <a:pos x="T2" y="T3"/>
                </a:cxn>
                <a:cxn ang="T8">
                  <a:pos x="T4" y="T5"/>
                </a:cxn>
              </a:cxnLst>
              <a:rect l="0" t="0" r="r" b="b"/>
              <a:pathLst>
                <a:path w="83" h="11">
                  <a:moveTo>
                    <a:pt x="0" y="0"/>
                  </a:moveTo>
                  <a:lnTo>
                    <a:pt x="47" y="7"/>
                  </a:lnTo>
                  <a:lnTo>
                    <a:pt x="83" y="11"/>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4" name="Freeform 107"/>
            <p:cNvSpPr>
              <a:spLocks/>
            </p:cNvSpPr>
            <p:nvPr/>
          </p:nvSpPr>
          <p:spPr bwMode="auto">
            <a:xfrm>
              <a:off x="6456365" y="5083159"/>
              <a:ext cx="76200" cy="6350"/>
            </a:xfrm>
            <a:custGeom>
              <a:avLst/>
              <a:gdLst>
                <a:gd name="T0" fmla="*/ 0 w 83"/>
                <a:gd name="T1" fmla="*/ 0 h 6"/>
                <a:gd name="T2" fmla="*/ 2147483647 w 83"/>
                <a:gd name="T3" fmla="*/ 2147483647 h 6"/>
                <a:gd name="T4" fmla="*/ 2147483647 w 83"/>
                <a:gd name="T5" fmla="*/ 2147483647 h 6"/>
                <a:gd name="T6" fmla="*/ 0 60000 65536"/>
                <a:gd name="T7" fmla="*/ 0 60000 65536"/>
                <a:gd name="T8" fmla="*/ 0 60000 65536"/>
              </a:gdLst>
              <a:ahLst/>
              <a:cxnLst>
                <a:cxn ang="T6">
                  <a:pos x="T0" y="T1"/>
                </a:cxn>
                <a:cxn ang="T7">
                  <a:pos x="T2" y="T3"/>
                </a:cxn>
                <a:cxn ang="T8">
                  <a:pos x="T4" y="T5"/>
                </a:cxn>
              </a:cxnLst>
              <a:rect l="0" t="0" r="r" b="b"/>
              <a:pathLst>
                <a:path w="83" h="6">
                  <a:moveTo>
                    <a:pt x="0" y="0"/>
                  </a:moveTo>
                  <a:lnTo>
                    <a:pt x="47" y="4"/>
                  </a:lnTo>
                  <a:lnTo>
                    <a:pt x="83" y="6"/>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15" name="Rectangle 108"/>
            <p:cNvSpPr>
              <a:spLocks noChangeArrowheads="1"/>
            </p:cNvSpPr>
            <p:nvPr/>
          </p:nvSpPr>
          <p:spPr bwMode="auto">
            <a:xfrm>
              <a:off x="3051177" y="2425692"/>
              <a:ext cx="1535984" cy="446087"/>
            </a:xfrm>
            <a:prstGeom prst="rect">
              <a:avLst/>
            </a:prstGeom>
            <a:solidFill>
              <a:srgbClr val="FFFFFF"/>
            </a:solidFill>
            <a:ln w="0">
              <a:noFill/>
              <a:miter lim="800000"/>
              <a:headEnd/>
              <a:tailEnd/>
            </a:ln>
          </p:spPr>
          <p:txBody>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16" name="Rectangle 109"/>
            <p:cNvSpPr>
              <a:spLocks noChangeArrowheads="1"/>
            </p:cNvSpPr>
            <p:nvPr/>
          </p:nvSpPr>
          <p:spPr bwMode="auto">
            <a:xfrm>
              <a:off x="3570289" y="2462205"/>
              <a:ext cx="1016871" cy="20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solidFill>
                    <a:srgbClr val="000000"/>
                  </a:solidFill>
                </a:rPr>
                <a:t>Variance 14, </a:t>
              </a:r>
              <a:endParaRPr lang="en-GB" altLang="en-US" sz="1800" dirty="0"/>
            </a:p>
          </p:txBody>
        </p:sp>
        <p:sp>
          <p:nvSpPr>
            <p:cNvPr id="117" name="Line 110"/>
            <p:cNvSpPr>
              <a:spLocks noChangeShapeType="1"/>
            </p:cNvSpPr>
            <p:nvPr/>
          </p:nvSpPr>
          <p:spPr bwMode="auto">
            <a:xfrm>
              <a:off x="3173413" y="2549517"/>
              <a:ext cx="296863"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18" name="Rectangle 111"/>
            <p:cNvSpPr>
              <a:spLocks noChangeArrowheads="1"/>
            </p:cNvSpPr>
            <p:nvPr/>
          </p:nvSpPr>
          <p:spPr bwMode="auto">
            <a:xfrm>
              <a:off x="3570289" y="2660641"/>
              <a:ext cx="1016871" cy="20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solidFill>
                    <a:srgbClr val="FF0000"/>
                  </a:solidFill>
                </a:rPr>
                <a:t>Variance 40, </a:t>
              </a:r>
              <a:endParaRPr lang="en-GB" altLang="en-US" sz="1800" dirty="0"/>
            </a:p>
          </p:txBody>
        </p:sp>
        <p:sp>
          <p:nvSpPr>
            <p:cNvPr id="119" name="Line 112"/>
            <p:cNvSpPr>
              <a:spLocks noChangeShapeType="1"/>
            </p:cNvSpPr>
            <p:nvPr/>
          </p:nvSpPr>
          <p:spPr bwMode="auto">
            <a:xfrm>
              <a:off x="3173414" y="2747954"/>
              <a:ext cx="33338" cy="0"/>
            </a:xfrm>
            <a:prstGeom prst="line">
              <a:avLst/>
            </a:prstGeom>
            <a:noFill/>
            <a:ln w="22225">
              <a:solidFill>
                <a:srgbClr val="FF0000"/>
              </a:solidFill>
              <a:prstDash val="sysDash"/>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0" name="Freeform 113"/>
            <p:cNvSpPr>
              <a:spLocks/>
            </p:cNvSpPr>
            <p:nvPr/>
          </p:nvSpPr>
          <p:spPr bwMode="auto">
            <a:xfrm>
              <a:off x="3246438" y="2747954"/>
              <a:ext cx="76200" cy="0"/>
            </a:xfrm>
            <a:custGeom>
              <a:avLst/>
              <a:gdLst>
                <a:gd name="T0" fmla="*/ 0 w 83"/>
                <a:gd name="T1" fmla="*/ 2147483647 w 83"/>
                <a:gd name="T2" fmla="*/ 2147483647 w 83"/>
                <a:gd name="T3" fmla="*/ 0 60000 65536"/>
                <a:gd name="T4" fmla="*/ 0 60000 65536"/>
                <a:gd name="T5" fmla="*/ 0 60000 65536"/>
              </a:gdLst>
              <a:ahLst/>
              <a:cxnLst>
                <a:cxn ang="T3">
                  <a:pos x="T0" y="0"/>
                </a:cxn>
                <a:cxn ang="T4">
                  <a:pos x="T1" y="0"/>
                </a:cxn>
                <a:cxn ang="T5">
                  <a:pos x="T2" y="0"/>
                </a:cxn>
              </a:cxnLst>
              <a:rect l="0" t="0" r="r" b="b"/>
              <a:pathLst>
                <a:path w="83">
                  <a:moveTo>
                    <a:pt x="0" y="0"/>
                  </a:moveTo>
                  <a:lnTo>
                    <a:pt x="47" y="0"/>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21" name="Freeform 114"/>
            <p:cNvSpPr>
              <a:spLocks/>
            </p:cNvSpPr>
            <p:nvPr/>
          </p:nvSpPr>
          <p:spPr bwMode="auto">
            <a:xfrm>
              <a:off x="3362326" y="2747954"/>
              <a:ext cx="76200" cy="0"/>
            </a:xfrm>
            <a:custGeom>
              <a:avLst/>
              <a:gdLst>
                <a:gd name="T0" fmla="*/ 0 w 83"/>
                <a:gd name="T1" fmla="*/ 2147483647 w 83"/>
                <a:gd name="T2" fmla="*/ 2147483647 w 83"/>
                <a:gd name="T3" fmla="*/ 0 60000 65536"/>
                <a:gd name="T4" fmla="*/ 0 60000 65536"/>
                <a:gd name="T5" fmla="*/ 0 60000 65536"/>
              </a:gdLst>
              <a:ahLst/>
              <a:cxnLst>
                <a:cxn ang="T3">
                  <a:pos x="T0" y="0"/>
                </a:cxn>
                <a:cxn ang="T4">
                  <a:pos x="T1" y="0"/>
                </a:cxn>
                <a:cxn ang="T5">
                  <a:pos x="T2" y="0"/>
                </a:cxn>
              </a:cxnLst>
              <a:rect l="0" t="0" r="r" b="b"/>
              <a:pathLst>
                <a:path w="83">
                  <a:moveTo>
                    <a:pt x="0" y="0"/>
                  </a:moveTo>
                  <a:lnTo>
                    <a:pt x="47" y="0"/>
                  </a:lnTo>
                  <a:lnTo>
                    <a:pt x="83" y="0"/>
                  </a:lnTo>
                </a:path>
              </a:pathLst>
            </a:custGeom>
            <a:noFill/>
            <a:ln w="22225">
              <a:solidFill>
                <a:srgbClr val="FF0000"/>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122" name="Line 115"/>
            <p:cNvSpPr>
              <a:spLocks noChangeShapeType="1"/>
            </p:cNvSpPr>
            <p:nvPr/>
          </p:nvSpPr>
          <p:spPr bwMode="auto">
            <a:xfrm>
              <a:off x="4999038" y="3708389"/>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3" name="Line 116"/>
            <p:cNvSpPr>
              <a:spLocks noChangeShapeType="1"/>
            </p:cNvSpPr>
            <p:nvPr/>
          </p:nvSpPr>
          <p:spPr bwMode="auto">
            <a:xfrm>
              <a:off x="4999038" y="3729026"/>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4" name="Line 117"/>
            <p:cNvSpPr>
              <a:spLocks noChangeShapeType="1"/>
            </p:cNvSpPr>
            <p:nvPr/>
          </p:nvSpPr>
          <p:spPr bwMode="auto">
            <a:xfrm>
              <a:off x="4999038" y="375125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5" name="Line 118"/>
            <p:cNvSpPr>
              <a:spLocks noChangeShapeType="1"/>
            </p:cNvSpPr>
            <p:nvPr/>
          </p:nvSpPr>
          <p:spPr bwMode="auto">
            <a:xfrm>
              <a:off x="4999038" y="3771888"/>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6" name="Line 119"/>
            <p:cNvSpPr>
              <a:spLocks noChangeShapeType="1"/>
            </p:cNvSpPr>
            <p:nvPr/>
          </p:nvSpPr>
          <p:spPr bwMode="auto">
            <a:xfrm>
              <a:off x="4999038" y="379252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7" name="Line 120"/>
            <p:cNvSpPr>
              <a:spLocks noChangeShapeType="1"/>
            </p:cNvSpPr>
            <p:nvPr/>
          </p:nvSpPr>
          <p:spPr bwMode="auto">
            <a:xfrm>
              <a:off x="4999038" y="3813163"/>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8" name="Line 121"/>
            <p:cNvSpPr>
              <a:spLocks noChangeShapeType="1"/>
            </p:cNvSpPr>
            <p:nvPr/>
          </p:nvSpPr>
          <p:spPr bwMode="auto">
            <a:xfrm>
              <a:off x="4999038" y="3835388"/>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29" name="Line 122"/>
            <p:cNvSpPr>
              <a:spLocks noChangeShapeType="1"/>
            </p:cNvSpPr>
            <p:nvPr/>
          </p:nvSpPr>
          <p:spPr bwMode="auto">
            <a:xfrm>
              <a:off x="4999038" y="385602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0" name="Line 123"/>
            <p:cNvSpPr>
              <a:spLocks noChangeShapeType="1"/>
            </p:cNvSpPr>
            <p:nvPr/>
          </p:nvSpPr>
          <p:spPr bwMode="auto">
            <a:xfrm>
              <a:off x="4999038" y="3876663"/>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1" name="Line 124"/>
            <p:cNvSpPr>
              <a:spLocks noChangeShapeType="1"/>
            </p:cNvSpPr>
            <p:nvPr/>
          </p:nvSpPr>
          <p:spPr bwMode="auto">
            <a:xfrm>
              <a:off x="4999038" y="3897301"/>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2" name="Line 125"/>
            <p:cNvSpPr>
              <a:spLocks noChangeShapeType="1"/>
            </p:cNvSpPr>
            <p:nvPr/>
          </p:nvSpPr>
          <p:spPr bwMode="auto">
            <a:xfrm>
              <a:off x="4999038" y="391952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3" name="Line 126"/>
            <p:cNvSpPr>
              <a:spLocks noChangeShapeType="1"/>
            </p:cNvSpPr>
            <p:nvPr/>
          </p:nvSpPr>
          <p:spPr bwMode="auto">
            <a:xfrm>
              <a:off x="4999038" y="3940163"/>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4" name="Line 127"/>
            <p:cNvSpPr>
              <a:spLocks noChangeShapeType="1"/>
            </p:cNvSpPr>
            <p:nvPr/>
          </p:nvSpPr>
          <p:spPr bwMode="auto">
            <a:xfrm>
              <a:off x="4999038" y="3960800"/>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5" name="Line 128"/>
            <p:cNvSpPr>
              <a:spLocks noChangeShapeType="1"/>
            </p:cNvSpPr>
            <p:nvPr/>
          </p:nvSpPr>
          <p:spPr bwMode="auto">
            <a:xfrm>
              <a:off x="4999038" y="3981437"/>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6" name="Line 129"/>
            <p:cNvSpPr>
              <a:spLocks noChangeShapeType="1"/>
            </p:cNvSpPr>
            <p:nvPr/>
          </p:nvSpPr>
          <p:spPr bwMode="auto">
            <a:xfrm>
              <a:off x="4999038" y="4003662"/>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7" name="Line 130"/>
            <p:cNvSpPr>
              <a:spLocks noChangeShapeType="1"/>
            </p:cNvSpPr>
            <p:nvPr/>
          </p:nvSpPr>
          <p:spPr bwMode="auto">
            <a:xfrm>
              <a:off x="4999038" y="402430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8" name="Line 131"/>
            <p:cNvSpPr>
              <a:spLocks noChangeShapeType="1"/>
            </p:cNvSpPr>
            <p:nvPr/>
          </p:nvSpPr>
          <p:spPr bwMode="auto">
            <a:xfrm>
              <a:off x="4999038" y="4044937"/>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39" name="Line 132"/>
            <p:cNvSpPr>
              <a:spLocks noChangeShapeType="1"/>
            </p:cNvSpPr>
            <p:nvPr/>
          </p:nvSpPr>
          <p:spPr bwMode="auto">
            <a:xfrm>
              <a:off x="4999038" y="4065575"/>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0" name="Line 133"/>
            <p:cNvSpPr>
              <a:spLocks noChangeShapeType="1"/>
            </p:cNvSpPr>
            <p:nvPr/>
          </p:nvSpPr>
          <p:spPr bwMode="auto">
            <a:xfrm>
              <a:off x="4999038" y="4087800"/>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1" name="Line 134"/>
            <p:cNvSpPr>
              <a:spLocks noChangeShapeType="1"/>
            </p:cNvSpPr>
            <p:nvPr/>
          </p:nvSpPr>
          <p:spPr bwMode="auto">
            <a:xfrm>
              <a:off x="4999038" y="4108437"/>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2" name="Line 135"/>
            <p:cNvSpPr>
              <a:spLocks noChangeShapeType="1"/>
            </p:cNvSpPr>
            <p:nvPr/>
          </p:nvSpPr>
          <p:spPr bwMode="auto">
            <a:xfrm>
              <a:off x="4999038" y="4129075"/>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3" name="Line 136"/>
            <p:cNvSpPr>
              <a:spLocks noChangeShapeType="1"/>
            </p:cNvSpPr>
            <p:nvPr/>
          </p:nvSpPr>
          <p:spPr bwMode="auto">
            <a:xfrm>
              <a:off x="4999038" y="4149712"/>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4" name="Line 137"/>
            <p:cNvSpPr>
              <a:spLocks noChangeShapeType="1"/>
            </p:cNvSpPr>
            <p:nvPr/>
          </p:nvSpPr>
          <p:spPr bwMode="auto">
            <a:xfrm>
              <a:off x="4999038" y="4171937"/>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5" name="Line 138"/>
            <p:cNvSpPr>
              <a:spLocks noChangeShapeType="1"/>
            </p:cNvSpPr>
            <p:nvPr/>
          </p:nvSpPr>
          <p:spPr bwMode="auto">
            <a:xfrm>
              <a:off x="4999038" y="4192574"/>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6" name="Line 139"/>
            <p:cNvSpPr>
              <a:spLocks noChangeShapeType="1"/>
            </p:cNvSpPr>
            <p:nvPr/>
          </p:nvSpPr>
          <p:spPr bwMode="auto">
            <a:xfrm>
              <a:off x="4999038" y="421321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7" name="Line 140"/>
            <p:cNvSpPr>
              <a:spLocks noChangeShapeType="1"/>
            </p:cNvSpPr>
            <p:nvPr/>
          </p:nvSpPr>
          <p:spPr bwMode="auto">
            <a:xfrm>
              <a:off x="4999038" y="4233850"/>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8" name="Line 141"/>
            <p:cNvSpPr>
              <a:spLocks noChangeShapeType="1"/>
            </p:cNvSpPr>
            <p:nvPr/>
          </p:nvSpPr>
          <p:spPr bwMode="auto">
            <a:xfrm>
              <a:off x="4999038" y="4256075"/>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49" name="Line 142"/>
            <p:cNvSpPr>
              <a:spLocks noChangeShapeType="1"/>
            </p:cNvSpPr>
            <p:nvPr/>
          </p:nvSpPr>
          <p:spPr bwMode="auto">
            <a:xfrm>
              <a:off x="4999038" y="4276712"/>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0" name="Line 143"/>
            <p:cNvSpPr>
              <a:spLocks noChangeShapeType="1"/>
            </p:cNvSpPr>
            <p:nvPr/>
          </p:nvSpPr>
          <p:spPr bwMode="auto">
            <a:xfrm>
              <a:off x="4999038" y="4297349"/>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1" name="Line 144"/>
            <p:cNvSpPr>
              <a:spLocks noChangeShapeType="1"/>
            </p:cNvSpPr>
            <p:nvPr/>
          </p:nvSpPr>
          <p:spPr bwMode="auto">
            <a:xfrm>
              <a:off x="4999038" y="4317986"/>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2" name="Line 145"/>
            <p:cNvSpPr>
              <a:spLocks noChangeShapeType="1"/>
            </p:cNvSpPr>
            <p:nvPr/>
          </p:nvSpPr>
          <p:spPr bwMode="auto">
            <a:xfrm>
              <a:off x="4999038" y="434021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3" name="Line 146"/>
            <p:cNvSpPr>
              <a:spLocks noChangeShapeType="1"/>
            </p:cNvSpPr>
            <p:nvPr/>
          </p:nvSpPr>
          <p:spPr bwMode="auto">
            <a:xfrm>
              <a:off x="4999038" y="4360849"/>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4" name="Line 147"/>
            <p:cNvSpPr>
              <a:spLocks noChangeShapeType="1"/>
            </p:cNvSpPr>
            <p:nvPr/>
          </p:nvSpPr>
          <p:spPr bwMode="auto">
            <a:xfrm>
              <a:off x="4999038" y="438148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5" name="Line 148"/>
            <p:cNvSpPr>
              <a:spLocks noChangeShapeType="1"/>
            </p:cNvSpPr>
            <p:nvPr/>
          </p:nvSpPr>
          <p:spPr bwMode="auto">
            <a:xfrm>
              <a:off x="4999038" y="4402125"/>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6" name="Line 149"/>
            <p:cNvSpPr>
              <a:spLocks noChangeShapeType="1"/>
            </p:cNvSpPr>
            <p:nvPr/>
          </p:nvSpPr>
          <p:spPr bwMode="auto">
            <a:xfrm>
              <a:off x="4999038" y="4424349"/>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7" name="Line 150"/>
            <p:cNvSpPr>
              <a:spLocks noChangeShapeType="1"/>
            </p:cNvSpPr>
            <p:nvPr/>
          </p:nvSpPr>
          <p:spPr bwMode="auto">
            <a:xfrm>
              <a:off x="4999038" y="444498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8" name="Line 151"/>
            <p:cNvSpPr>
              <a:spLocks noChangeShapeType="1"/>
            </p:cNvSpPr>
            <p:nvPr/>
          </p:nvSpPr>
          <p:spPr bwMode="auto">
            <a:xfrm>
              <a:off x="4999038" y="4465624"/>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59" name="Line 152"/>
            <p:cNvSpPr>
              <a:spLocks noChangeShapeType="1"/>
            </p:cNvSpPr>
            <p:nvPr/>
          </p:nvSpPr>
          <p:spPr bwMode="auto">
            <a:xfrm>
              <a:off x="4999038" y="4486261"/>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0" name="Line 153"/>
            <p:cNvSpPr>
              <a:spLocks noChangeShapeType="1"/>
            </p:cNvSpPr>
            <p:nvPr/>
          </p:nvSpPr>
          <p:spPr bwMode="auto">
            <a:xfrm>
              <a:off x="4999038" y="4506899"/>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1" name="Line 154"/>
            <p:cNvSpPr>
              <a:spLocks noChangeShapeType="1"/>
            </p:cNvSpPr>
            <p:nvPr/>
          </p:nvSpPr>
          <p:spPr bwMode="auto">
            <a:xfrm>
              <a:off x="4999038" y="4529124"/>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2" name="Line 155"/>
            <p:cNvSpPr>
              <a:spLocks noChangeShapeType="1"/>
            </p:cNvSpPr>
            <p:nvPr/>
          </p:nvSpPr>
          <p:spPr bwMode="auto">
            <a:xfrm>
              <a:off x="4999038" y="454976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3" name="Line 156"/>
            <p:cNvSpPr>
              <a:spLocks noChangeShapeType="1"/>
            </p:cNvSpPr>
            <p:nvPr/>
          </p:nvSpPr>
          <p:spPr bwMode="auto">
            <a:xfrm>
              <a:off x="4999038" y="4570398"/>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4" name="Line 157"/>
            <p:cNvSpPr>
              <a:spLocks noChangeShapeType="1"/>
            </p:cNvSpPr>
            <p:nvPr/>
          </p:nvSpPr>
          <p:spPr bwMode="auto">
            <a:xfrm>
              <a:off x="4999038" y="4591035"/>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5" name="Line 158"/>
            <p:cNvSpPr>
              <a:spLocks noChangeShapeType="1"/>
            </p:cNvSpPr>
            <p:nvPr/>
          </p:nvSpPr>
          <p:spPr bwMode="auto">
            <a:xfrm>
              <a:off x="4999038" y="4613261"/>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6" name="Line 159"/>
            <p:cNvSpPr>
              <a:spLocks noChangeShapeType="1"/>
            </p:cNvSpPr>
            <p:nvPr/>
          </p:nvSpPr>
          <p:spPr bwMode="auto">
            <a:xfrm>
              <a:off x="4999038" y="4633899"/>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7" name="Line 160"/>
            <p:cNvSpPr>
              <a:spLocks noChangeShapeType="1"/>
            </p:cNvSpPr>
            <p:nvPr/>
          </p:nvSpPr>
          <p:spPr bwMode="auto">
            <a:xfrm>
              <a:off x="4999038" y="4654536"/>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8" name="Line 161"/>
            <p:cNvSpPr>
              <a:spLocks noChangeShapeType="1"/>
            </p:cNvSpPr>
            <p:nvPr/>
          </p:nvSpPr>
          <p:spPr bwMode="auto">
            <a:xfrm>
              <a:off x="4999038" y="4675173"/>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69" name="Line 162"/>
            <p:cNvSpPr>
              <a:spLocks noChangeShapeType="1"/>
            </p:cNvSpPr>
            <p:nvPr/>
          </p:nvSpPr>
          <p:spPr bwMode="auto">
            <a:xfrm>
              <a:off x="4999038" y="4697398"/>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0" name="Line 163"/>
            <p:cNvSpPr>
              <a:spLocks noChangeShapeType="1"/>
            </p:cNvSpPr>
            <p:nvPr/>
          </p:nvSpPr>
          <p:spPr bwMode="auto">
            <a:xfrm>
              <a:off x="4999038" y="4718035"/>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1" name="Line 164"/>
            <p:cNvSpPr>
              <a:spLocks noChangeShapeType="1"/>
            </p:cNvSpPr>
            <p:nvPr/>
          </p:nvSpPr>
          <p:spPr bwMode="auto">
            <a:xfrm>
              <a:off x="4999038" y="4738673"/>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2" name="Line 165"/>
            <p:cNvSpPr>
              <a:spLocks noChangeShapeType="1"/>
            </p:cNvSpPr>
            <p:nvPr/>
          </p:nvSpPr>
          <p:spPr bwMode="auto">
            <a:xfrm>
              <a:off x="4999038" y="4759310"/>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3" name="Line 166"/>
            <p:cNvSpPr>
              <a:spLocks noChangeShapeType="1"/>
            </p:cNvSpPr>
            <p:nvPr/>
          </p:nvSpPr>
          <p:spPr bwMode="auto">
            <a:xfrm>
              <a:off x="4999038" y="4781535"/>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4" name="Line 167"/>
            <p:cNvSpPr>
              <a:spLocks noChangeShapeType="1"/>
            </p:cNvSpPr>
            <p:nvPr/>
          </p:nvSpPr>
          <p:spPr bwMode="auto">
            <a:xfrm>
              <a:off x="4999038" y="4802173"/>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5" name="Line 168"/>
            <p:cNvSpPr>
              <a:spLocks noChangeShapeType="1"/>
            </p:cNvSpPr>
            <p:nvPr/>
          </p:nvSpPr>
          <p:spPr bwMode="auto">
            <a:xfrm>
              <a:off x="4999038" y="4822810"/>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6" name="Line 169"/>
            <p:cNvSpPr>
              <a:spLocks noChangeShapeType="1"/>
            </p:cNvSpPr>
            <p:nvPr/>
          </p:nvSpPr>
          <p:spPr bwMode="auto">
            <a:xfrm>
              <a:off x="4999038" y="4843448"/>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7" name="Line 170"/>
            <p:cNvSpPr>
              <a:spLocks noChangeShapeType="1"/>
            </p:cNvSpPr>
            <p:nvPr/>
          </p:nvSpPr>
          <p:spPr bwMode="auto">
            <a:xfrm>
              <a:off x="4999038" y="4865673"/>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8" name="Line 171"/>
            <p:cNvSpPr>
              <a:spLocks noChangeShapeType="1"/>
            </p:cNvSpPr>
            <p:nvPr/>
          </p:nvSpPr>
          <p:spPr bwMode="auto">
            <a:xfrm>
              <a:off x="4999038" y="4886310"/>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79" name="Line 172"/>
            <p:cNvSpPr>
              <a:spLocks noChangeShapeType="1"/>
            </p:cNvSpPr>
            <p:nvPr/>
          </p:nvSpPr>
          <p:spPr bwMode="auto">
            <a:xfrm>
              <a:off x="4999038" y="4906947"/>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0" name="Line 173"/>
            <p:cNvSpPr>
              <a:spLocks noChangeShapeType="1"/>
            </p:cNvSpPr>
            <p:nvPr/>
          </p:nvSpPr>
          <p:spPr bwMode="auto">
            <a:xfrm>
              <a:off x="4999038" y="4927584"/>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1" name="Line 174"/>
            <p:cNvSpPr>
              <a:spLocks noChangeShapeType="1"/>
            </p:cNvSpPr>
            <p:nvPr/>
          </p:nvSpPr>
          <p:spPr bwMode="auto">
            <a:xfrm>
              <a:off x="4999038" y="4949809"/>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2" name="Line 175"/>
            <p:cNvSpPr>
              <a:spLocks noChangeShapeType="1"/>
            </p:cNvSpPr>
            <p:nvPr/>
          </p:nvSpPr>
          <p:spPr bwMode="auto">
            <a:xfrm>
              <a:off x="4999038" y="4970448"/>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3" name="Line 176"/>
            <p:cNvSpPr>
              <a:spLocks noChangeShapeType="1"/>
            </p:cNvSpPr>
            <p:nvPr/>
          </p:nvSpPr>
          <p:spPr bwMode="auto">
            <a:xfrm>
              <a:off x="4999038" y="4991085"/>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4" name="Line 177"/>
            <p:cNvSpPr>
              <a:spLocks noChangeShapeType="1"/>
            </p:cNvSpPr>
            <p:nvPr/>
          </p:nvSpPr>
          <p:spPr bwMode="auto">
            <a:xfrm>
              <a:off x="4999038" y="5011722"/>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5" name="Line 178"/>
            <p:cNvSpPr>
              <a:spLocks noChangeShapeType="1"/>
            </p:cNvSpPr>
            <p:nvPr/>
          </p:nvSpPr>
          <p:spPr bwMode="auto">
            <a:xfrm>
              <a:off x="4999038" y="5033947"/>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6" name="Line 179"/>
            <p:cNvSpPr>
              <a:spLocks noChangeShapeType="1"/>
            </p:cNvSpPr>
            <p:nvPr/>
          </p:nvSpPr>
          <p:spPr bwMode="auto">
            <a:xfrm>
              <a:off x="4999038" y="5054584"/>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7" name="Line 180"/>
            <p:cNvSpPr>
              <a:spLocks noChangeShapeType="1"/>
            </p:cNvSpPr>
            <p:nvPr/>
          </p:nvSpPr>
          <p:spPr bwMode="auto">
            <a:xfrm>
              <a:off x="4999038" y="5075222"/>
              <a:ext cx="0" cy="3175"/>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8" name="Line 181"/>
            <p:cNvSpPr>
              <a:spLocks noChangeShapeType="1"/>
            </p:cNvSpPr>
            <p:nvPr/>
          </p:nvSpPr>
          <p:spPr bwMode="auto">
            <a:xfrm>
              <a:off x="4999038" y="5095859"/>
              <a:ext cx="0" cy="4763"/>
            </a:xfrm>
            <a:prstGeom prst="line">
              <a:avLst/>
            </a:prstGeom>
            <a:noFill/>
            <a:ln w="15875">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89" name="Freeform 182"/>
            <p:cNvSpPr>
              <a:spLocks/>
            </p:cNvSpPr>
            <p:nvPr/>
          </p:nvSpPr>
          <p:spPr bwMode="auto">
            <a:xfrm>
              <a:off x="5176838" y="3270955"/>
              <a:ext cx="117475" cy="1854466"/>
            </a:xfrm>
            <a:custGeom>
              <a:avLst/>
              <a:gdLst>
                <a:gd name="T0" fmla="*/ 0 w 128"/>
                <a:gd name="T1" fmla="*/ 0 h 1629"/>
                <a:gd name="T2" fmla="*/ 0 w 128"/>
                <a:gd name="T3" fmla="*/ 2147483647 h 1629"/>
                <a:gd name="T4" fmla="*/ 2147483647 w 128"/>
                <a:gd name="T5" fmla="*/ 2147483647 h 1629"/>
                <a:gd name="T6" fmla="*/ 0 w 128"/>
                <a:gd name="T7" fmla="*/ 2147483647 h 16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1629">
                  <a:moveTo>
                    <a:pt x="0" y="0"/>
                  </a:moveTo>
                  <a:lnTo>
                    <a:pt x="0" y="1629"/>
                  </a:lnTo>
                  <a:lnTo>
                    <a:pt x="128" y="1117"/>
                  </a:lnTo>
                  <a:lnTo>
                    <a:pt x="0" y="1117"/>
                  </a:lnTo>
                </a:path>
              </a:pathLst>
            </a:custGeom>
            <a:solidFill>
              <a:schemeClr val="tx1"/>
            </a:solidFill>
            <a:ln w="22225">
              <a:solidFill>
                <a:srgbClr val="000000"/>
              </a:solidFill>
              <a:prstDash val="solid"/>
              <a:round/>
              <a:headEnd/>
              <a:tailEnd/>
            </a:ln>
          </p:spPr>
          <p:txBody>
            <a:bodyPr/>
            <a:lstStyle/>
            <a:p>
              <a:endParaRPr lang="en-GB" dirty="0"/>
            </a:p>
          </p:txBody>
        </p:sp>
        <p:sp>
          <p:nvSpPr>
            <p:cNvPr id="191" name="Line 184"/>
            <p:cNvSpPr>
              <a:spLocks noChangeShapeType="1"/>
            </p:cNvSpPr>
            <p:nvPr/>
          </p:nvSpPr>
          <p:spPr bwMode="auto">
            <a:xfrm>
              <a:off x="5334001" y="4268774"/>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2" name="Line 185"/>
            <p:cNvSpPr>
              <a:spLocks noChangeShapeType="1"/>
            </p:cNvSpPr>
            <p:nvPr/>
          </p:nvSpPr>
          <p:spPr bwMode="auto">
            <a:xfrm>
              <a:off x="5334001" y="4289411"/>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3" name="Line 186"/>
            <p:cNvSpPr>
              <a:spLocks noChangeShapeType="1"/>
            </p:cNvSpPr>
            <p:nvPr/>
          </p:nvSpPr>
          <p:spPr bwMode="auto">
            <a:xfrm>
              <a:off x="5334001" y="4310050"/>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4" name="Line 187"/>
            <p:cNvSpPr>
              <a:spLocks noChangeShapeType="1"/>
            </p:cNvSpPr>
            <p:nvPr/>
          </p:nvSpPr>
          <p:spPr bwMode="auto">
            <a:xfrm>
              <a:off x="5334001" y="4330687"/>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5" name="Line 188"/>
            <p:cNvSpPr>
              <a:spLocks noChangeShapeType="1"/>
            </p:cNvSpPr>
            <p:nvPr/>
          </p:nvSpPr>
          <p:spPr bwMode="auto">
            <a:xfrm>
              <a:off x="5334001" y="4352912"/>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6" name="Line 189"/>
            <p:cNvSpPr>
              <a:spLocks noChangeShapeType="1"/>
            </p:cNvSpPr>
            <p:nvPr/>
          </p:nvSpPr>
          <p:spPr bwMode="auto">
            <a:xfrm>
              <a:off x="5334001" y="4373549"/>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7" name="Line 190"/>
            <p:cNvSpPr>
              <a:spLocks noChangeShapeType="1"/>
            </p:cNvSpPr>
            <p:nvPr/>
          </p:nvSpPr>
          <p:spPr bwMode="auto">
            <a:xfrm>
              <a:off x="5334001" y="4394186"/>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8" name="Line 191"/>
            <p:cNvSpPr>
              <a:spLocks noChangeShapeType="1"/>
            </p:cNvSpPr>
            <p:nvPr/>
          </p:nvSpPr>
          <p:spPr bwMode="auto">
            <a:xfrm>
              <a:off x="5334001" y="4414824"/>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199" name="Line 192"/>
            <p:cNvSpPr>
              <a:spLocks noChangeShapeType="1"/>
            </p:cNvSpPr>
            <p:nvPr/>
          </p:nvSpPr>
          <p:spPr bwMode="auto">
            <a:xfrm>
              <a:off x="5334001" y="4437049"/>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0" name="Line 193"/>
            <p:cNvSpPr>
              <a:spLocks noChangeShapeType="1"/>
            </p:cNvSpPr>
            <p:nvPr/>
          </p:nvSpPr>
          <p:spPr bwMode="auto">
            <a:xfrm>
              <a:off x="5334001" y="4457686"/>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1" name="Line 194"/>
            <p:cNvSpPr>
              <a:spLocks noChangeShapeType="1"/>
            </p:cNvSpPr>
            <p:nvPr/>
          </p:nvSpPr>
          <p:spPr bwMode="auto">
            <a:xfrm>
              <a:off x="5334001" y="4478324"/>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2" name="Line 195"/>
            <p:cNvSpPr>
              <a:spLocks noChangeShapeType="1"/>
            </p:cNvSpPr>
            <p:nvPr/>
          </p:nvSpPr>
          <p:spPr bwMode="auto">
            <a:xfrm>
              <a:off x="5334001" y="4498961"/>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3" name="Line 196"/>
            <p:cNvSpPr>
              <a:spLocks noChangeShapeType="1"/>
            </p:cNvSpPr>
            <p:nvPr/>
          </p:nvSpPr>
          <p:spPr bwMode="auto">
            <a:xfrm>
              <a:off x="5334001" y="4521186"/>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4" name="Line 197"/>
            <p:cNvSpPr>
              <a:spLocks noChangeShapeType="1"/>
            </p:cNvSpPr>
            <p:nvPr/>
          </p:nvSpPr>
          <p:spPr bwMode="auto">
            <a:xfrm>
              <a:off x="5334001" y="4541824"/>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5" name="Line 198"/>
            <p:cNvSpPr>
              <a:spLocks noChangeShapeType="1"/>
            </p:cNvSpPr>
            <p:nvPr/>
          </p:nvSpPr>
          <p:spPr bwMode="auto">
            <a:xfrm>
              <a:off x="5334001" y="4562461"/>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6" name="Line 199"/>
            <p:cNvSpPr>
              <a:spLocks noChangeShapeType="1"/>
            </p:cNvSpPr>
            <p:nvPr/>
          </p:nvSpPr>
          <p:spPr bwMode="auto">
            <a:xfrm>
              <a:off x="5334001" y="4583099"/>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7" name="Line 200"/>
            <p:cNvSpPr>
              <a:spLocks noChangeShapeType="1"/>
            </p:cNvSpPr>
            <p:nvPr/>
          </p:nvSpPr>
          <p:spPr bwMode="auto">
            <a:xfrm>
              <a:off x="5334001" y="4605324"/>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8" name="Line 201"/>
            <p:cNvSpPr>
              <a:spLocks noChangeShapeType="1"/>
            </p:cNvSpPr>
            <p:nvPr/>
          </p:nvSpPr>
          <p:spPr bwMode="auto">
            <a:xfrm>
              <a:off x="5334001" y="4625961"/>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09" name="Line 202"/>
            <p:cNvSpPr>
              <a:spLocks noChangeShapeType="1"/>
            </p:cNvSpPr>
            <p:nvPr/>
          </p:nvSpPr>
          <p:spPr bwMode="auto">
            <a:xfrm>
              <a:off x="5334001" y="4646598"/>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0" name="Line 203"/>
            <p:cNvSpPr>
              <a:spLocks noChangeShapeType="1"/>
            </p:cNvSpPr>
            <p:nvPr/>
          </p:nvSpPr>
          <p:spPr bwMode="auto">
            <a:xfrm>
              <a:off x="5334001" y="4667235"/>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1" name="Line 204"/>
            <p:cNvSpPr>
              <a:spLocks noChangeShapeType="1"/>
            </p:cNvSpPr>
            <p:nvPr/>
          </p:nvSpPr>
          <p:spPr bwMode="auto">
            <a:xfrm>
              <a:off x="5334001" y="4687874"/>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2" name="Line 206"/>
            <p:cNvSpPr>
              <a:spLocks noChangeShapeType="1"/>
            </p:cNvSpPr>
            <p:nvPr/>
          </p:nvSpPr>
          <p:spPr bwMode="auto">
            <a:xfrm>
              <a:off x="5334001" y="4710099"/>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3" name="Line 207"/>
            <p:cNvSpPr>
              <a:spLocks noChangeShapeType="1"/>
            </p:cNvSpPr>
            <p:nvPr/>
          </p:nvSpPr>
          <p:spPr bwMode="auto">
            <a:xfrm>
              <a:off x="5334001" y="4730736"/>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4" name="Line 208"/>
            <p:cNvSpPr>
              <a:spLocks noChangeShapeType="1"/>
            </p:cNvSpPr>
            <p:nvPr/>
          </p:nvSpPr>
          <p:spPr bwMode="auto">
            <a:xfrm>
              <a:off x="5334001" y="4751373"/>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5" name="Line 209"/>
            <p:cNvSpPr>
              <a:spLocks noChangeShapeType="1"/>
            </p:cNvSpPr>
            <p:nvPr/>
          </p:nvSpPr>
          <p:spPr bwMode="auto">
            <a:xfrm>
              <a:off x="5334001" y="4772010"/>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6" name="Line 210"/>
            <p:cNvSpPr>
              <a:spLocks noChangeShapeType="1"/>
            </p:cNvSpPr>
            <p:nvPr/>
          </p:nvSpPr>
          <p:spPr bwMode="auto">
            <a:xfrm>
              <a:off x="5334001" y="4794235"/>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7" name="Line 211"/>
            <p:cNvSpPr>
              <a:spLocks noChangeShapeType="1"/>
            </p:cNvSpPr>
            <p:nvPr/>
          </p:nvSpPr>
          <p:spPr bwMode="auto">
            <a:xfrm>
              <a:off x="5334001" y="4814873"/>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8" name="Line 212"/>
            <p:cNvSpPr>
              <a:spLocks noChangeShapeType="1"/>
            </p:cNvSpPr>
            <p:nvPr/>
          </p:nvSpPr>
          <p:spPr bwMode="auto">
            <a:xfrm>
              <a:off x="5334001" y="4835510"/>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19" name="Line 213"/>
            <p:cNvSpPr>
              <a:spLocks noChangeShapeType="1"/>
            </p:cNvSpPr>
            <p:nvPr/>
          </p:nvSpPr>
          <p:spPr bwMode="auto">
            <a:xfrm>
              <a:off x="5334001" y="4856148"/>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0" name="Line 214"/>
            <p:cNvSpPr>
              <a:spLocks noChangeShapeType="1"/>
            </p:cNvSpPr>
            <p:nvPr/>
          </p:nvSpPr>
          <p:spPr bwMode="auto">
            <a:xfrm>
              <a:off x="5334001" y="4878373"/>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1" name="Line 215"/>
            <p:cNvSpPr>
              <a:spLocks noChangeShapeType="1"/>
            </p:cNvSpPr>
            <p:nvPr/>
          </p:nvSpPr>
          <p:spPr bwMode="auto">
            <a:xfrm>
              <a:off x="5334001" y="4899010"/>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2" name="Line 216"/>
            <p:cNvSpPr>
              <a:spLocks noChangeShapeType="1"/>
            </p:cNvSpPr>
            <p:nvPr/>
          </p:nvSpPr>
          <p:spPr bwMode="auto">
            <a:xfrm>
              <a:off x="5334001" y="4919648"/>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3" name="Line 217"/>
            <p:cNvSpPr>
              <a:spLocks noChangeShapeType="1"/>
            </p:cNvSpPr>
            <p:nvPr/>
          </p:nvSpPr>
          <p:spPr bwMode="auto">
            <a:xfrm>
              <a:off x="5334001" y="4940285"/>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4" name="Line 218"/>
            <p:cNvSpPr>
              <a:spLocks noChangeShapeType="1"/>
            </p:cNvSpPr>
            <p:nvPr/>
          </p:nvSpPr>
          <p:spPr bwMode="auto">
            <a:xfrm>
              <a:off x="5334001" y="4962510"/>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5" name="Line 219"/>
            <p:cNvSpPr>
              <a:spLocks noChangeShapeType="1"/>
            </p:cNvSpPr>
            <p:nvPr/>
          </p:nvSpPr>
          <p:spPr bwMode="auto">
            <a:xfrm>
              <a:off x="5334001" y="4983147"/>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6" name="Line 220"/>
            <p:cNvSpPr>
              <a:spLocks noChangeShapeType="1"/>
            </p:cNvSpPr>
            <p:nvPr/>
          </p:nvSpPr>
          <p:spPr bwMode="auto">
            <a:xfrm>
              <a:off x="5334001" y="5003784"/>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7" name="Line 221"/>
            <p:cNvSpPr>
              <a:spLocks noChangeShapeType="1"/>
            </p:cNvSpPr>
            <p:nvPr/>
          </p:nvSpPr>
          <p:spPr bwMode="auto">
            <a:xfrm>
              <a:off x="5334001" y="5024422"/>
              <a:ext cx="0" cy="4763"/>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8" name="Line 222"/>
            <p:cNvSpPr>
              <a:spLocks noChangeShapeType="1"/>
            </p:cNvSpPr>
            <p:nvPr/>
          </p:nvSpPr>
          <p:spPr bwMode="auto">
            <a:xfrm>
              <a:off x="5334001" y="5046648"/>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29" name="Line 223"/>
            <p:cNvSpPr>
              <a:spLocks noChangeShapeType="1"/>
            </p:cNvSpPr>
            <p:nvPr/>
          </p:nvSpPr>
          <p:spPr bwMode="auto">
            <a:xfrm>
              <a:off x="5334001" y="5067285"/>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30" name="Line 224"/>
            <p:cNvSpPr>
              <a:spLocks noChangeShapeType="1"/>
            </p:cNvSpPr>
            <p:nvPr/>
          </p:nvSpPr>
          <p:spPr bwMode="auto">
            <a:xfrm>
              <a:off x="5334001" y="5087922"/>
              <a:ext cx="0" cy="3175"/>
            </a:xfrm>
            <a:prstGeom prst="line">
              <a:avLst/>
            </a:prstGeom>
            <a:noFill/>
            <a:ln w="158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31" name="Freeform 225"/>
            <p:cNvSpPr>
              <a:spLocks/>
            </p:cNvSpPr>
            <p:nvPr/>
          </p:nvSpPr>
          <p:spPr bwMode="auto">
            <a:xfrm>
              <a:off x="5630863" y="4208450"/>
              <a:ext cx="115888" cy="887410"/>
            </a:xfrm>
            <a:custGeom>
              <a:avLst/>
              <a:gdLst>
                <a:gd name="T0" fmla="*/ 0 w 128"/>
                <a:gd name="T1" fmla="*/ 0 h 971"/>
                <a:gd name="T2" fmla="*/ 0 w 128"/>
                <a:gd name="T3" fmla="*/ 2147483647 h 971"/>
                <a:gd name="T4" fmla="*/ 2147483647 w 128"/>
                <a:gd name="T5" fmla="*/ 2147483647 h 971"/>
                <a:gd name="T6" fmla="*/ 0 w 128"/>
                <a:gd name="T7" fmla="*/ 2147483647 h 9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971">
                  <a:moveTo>
                    <a:pt x="0" y="0"/>
                  </a:moveTo>
                  <a:lnTo>
                    <a:pt x="0" y="971"/>
                  </a:lnTo>
                  <a:lnTo>
                    <a:pt x="128" y="459"/>
                  </a:lnTo>
                  <a:lnTo>
                    <a:pt x="0" y="459"/>
                  </a:lnTo>
                </a:path>
              </a:pathLst>
            </a:custGeom>
            <a:noFill/>
            <a:ln w="2222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232" name="Freeform 226"/>
            <p:cNvSpPr>
              <a:spLocks/>
            </p:cNvSpPr>
            <p:nvPr/>
          </p:nvSpPr>
          <p:spPr bwMode="auto">
            <a:xfrm>
              <a:off x="5630863" y="4627548"/>
              <a:ext cx="115888" cy="468312"/>
            </a:xfrm>
            <a:custGeom>
              <a:avLst/>
              <a:gdLst>
                <a:gd name="T0" fmla="*/ 0 w 148"/>
                <a:gd name="T1" fmla="*/ 2147483647 h 590"/>
                <a:gd name="T2" fmla="*/ 0 w 148"/>
                <a:gd name="T3" fmla="*/ 0 h 590"/>
                <a:gd name="T4" fmla="*/ 2147483647 w 148"/>
                <a:gd name="T5" fmla="*/ 0 h 590"/>
                <a:gd name="T6" fmla="*/ 0 w 148"/>
                <a:gd name="T7" fmla="*/ 2147483647 h 5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8" h="590">
                  <a:moveTo>
                    <a:pt x="0" y="590"/>
                  </a:moveTo>
                  <a:lnTo>
                    <a:pt x="0" y="0"/>
                  </a:lnTo>
                  <a:lnTo>
                    <a:pt x="148" y="0"/>
                  </a:lnTo>
                  <a:lnTo>
                    <a:pt x="0" y="590"/>
                  </a:lnTo>
                  <a:close/>
                </a:path>
              </a:pathLst>
            </a:custGeom>
            <a:solidFill>
              <a:srgbClr val="FF0000"/>
            </a:solidFill>
            <a:ln w="22225">
              <a:solidFill>
                <a:srgbClr val="FF0000"/>
              </a:solidFill>
              <a:prstDash val="solid"/>
              <a:round/>
              <a:headEnd/>
              <a:tailEnd/>
            </a:ln>
          </p:spPr>
          <p:txBody>
            <a:bodyPr/>
            <a:lstStyle/>
            <a:p>
              <a:endParaRPr lang="en-GB" dirty="0"/>
            </a:p>
          </p:txBody>
        </p:sp>
        <p:sp>
          <p:nvSpPr>
            <p:cNvPr id="233" name="Line 227"/>
            <p:cNvSpPr>
              <a:spLocks noChangeShapeType="1"/>
            </p:cNvSpPr>
            <p:nvPr/>
          </p:nvSpPr>
          <p:spPr bwMode="auto">
            <a:xfrm>
              <a:off x="4513263" y="1930394"/>
              <a:ext cx="0" cy="3171815"/>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235" name="Rectangle 229"/>
            <p:cNvSpPr>
              <a:spLocks noChangeArrowheads="1"/>
            </p:cNvSpPr>
            <p:nvPr/>
          </p:nvSpPr>
          <p:spPr bwMode="auto">
            <a:xfrm>
              <a:off x="5190484" y="3249504"/>
              <a:ext cx="1050097" cy="3730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r>
                <a:rPr lang="en-GB" altLang="en-US" dirty="0">
                  <a:solidFill>
                    <a:srgbClr val="000000"/>
                  </a:solidFill>
                </a:rPr>
                <a:t>Sel. Differential</a:t>
              </a:r>
              <a:br>
                <a:rPr lang="en-GB" altLang="en-US" dirty="0">
                  <a:solidFill>
                    <a:srgbClr val="000000"/>
                  </a:solidFill>
                </a:rPr>
              </a:br>
              <a:r>
                <a:rPr lang="en-GB" altLang="en-US" dirty="0">
                  <a:solidFill>
                    <a:srgbClr val="000000"/>
                  </a:solidFill>
                </a:rPr>
                <a:t>6.57 </a:t>
              </a:r>
              <a:r>
                <a:rPr lang="en-GB" altLang="en-US" dirty="0" err="1">
                  <a:solidFill>
                    <a:srgbClr val="000000"/>
                  </a:solidFill>
                </a:rPr>
                <a:t>dt</a:t>
              </a:r>
              <a:r>
                <a:rPr lang="en-GB" altLang="en-US" dirty="0">
                  <a:solidFill>
                    <a:srgbClr val="000000"/>
                  </a:solidFill>
                </a:rPr>
                <a:t>/ha</a:t>
              </a:r>
              <a:endParaRPr lang="en-GB" altLang="en-US" dirty="0"/>
            </a:p>
          </p:txBody>
        </p:sp>
        <p:sp>
          <p:nvSpPr>
            <p:cNvPr id="236" name="Rectangle 230"/>
            <p:cNvSpPr>
              <a:spLocks noChangeArrowheads="1"/>
            </p:cNvSpPr>
            <p:nvPr/>
          </p:nvSpPr>
          <p:spPr bwMode="auto">
            <a:xfrm>
              <a:off x="5630864" y="3997313"/>
              <a:ext cx="1317401" cy="376237"/>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37" name="Rectangle 231"/>
            <p:cNvSpPr>
              <a:spLocks noChangeArrowheads="1"/>
            </p:cNvSpPr>
            <p:nvPr/>
          </p:nvSpPr>
          <p:spPr bwMode="auto">
            <a:xfrm>
              <a:off x="5642713" y="4014555"/>
              <a:ext cx="1050097" cy="3730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r>
                <a:rPr lang="en-GB" altLang="en-US" dirty="0">
                  <a:solidFill>
                    <a:srgbClr val="FF0000"/>
                  </a:solidFill>
                </a:rPr>
                <a:t>Sel. Differential</a:t>
              </a:r>
              <a:br>
                <a:rPr lang="en-GB" altLang="en-US" dirty="0">
                  <a:solidFill>
                    <a:srgbClr val="FF0000"/>
                  </a:solidFill>
                </a:rPr>
              </a:br>
              <a:r>
                <a:rPr lang="en-GB" altLang="en-US" dirty="0">
                  <a:solidFill>
                    <a:srgbClr val="FF0000"/>
                  </a:solidFill>
                </a:rPr>
                <a:t>11.10 </a:t>
              </a:r>
              <a:r>
                <a:rPr lang="en-GB" altLang="en-US" dirty="0" err="1">
                  <a:solidFill>
                    <a:srgbClr val="FF0000"/>
                  </a:solidFill>
                </a:rPr>
                <a:t>dt</a:t>
              </a:r>
              <a:r>
                <a:rPr lang="en-GB" altLang="en-US" dirty="0">
                  <a:solidFill>
                    <a:srgbClr val="FF0000"/>
                  </a:solidFill>
                </a:rPr>
                <a:t>/ha </a:t>
              </a:r>
              <a:endParaRPr lang="en-GB" altLang="en-US" dirty="0"/>
            </a:p>
          </p:txBody>
        </p:sp>
        <p:sp>
          <p:nvSpPr>
            <p:cNvPr id="238" name="Rectangle 232"/>
            <p:cNvSpPr>
              <a:spLocks noChangeArrowheads="1"/>
            </p:cNvSpPr>
            <p:nvPr/>
          </p:nvSpPr>
          <p:spPr bwMode="auto">
            <a:xfrm>
              <a:off x="5662613" y="4176713"/>
              <a:ext cx="49" cy="1865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248" name="Group 247"/>
          <p:cNvGrpSpPr/>
          <p:nvPr/>
        </p:nvGrpSpPr>
        <p:grpSpPr>
          <a:xfrm>
            <a:off x="3133479" y="4149268"/>
            <a:ext cx="1505743" cy="2160872"/>
            <a:chOff x="3133479" y="4149268"/>
            <a:chExt cx="1505743" cy="2160872"/>
          </a:xfrm>
        </p:grpSpPr>
        <p:cxnSp>
          <p:nvCxnSpPr>
            <p:cNvPr id="3" name="Straight Arrow Connector 2"/>
            <p:cNvCxnSpPr/>
            <p:nvPr/>
          </p:nvCxnSpPr>
          <p:spPr>
            <a:xfrm>
              <a:off x="3133479" y="4149268"/>
              <a:ext cx="932651" cy="6475"/>
            </a:xfrm>
            <a:prstGeom prst="straightConnector1">
              <a:avLst/>
            </a:prstGeom>
            <a:ln w="571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45" name="Straight Arrow Connector 244"/>
            <p:cNvCxnSpPr/>
            <p:nvPr/>
          </p:nvCxnSpPr>
          <p:spPr>
            <a:xfrm>
              <a:off x="3160022" y="6293143"/>
              <a:ext cx="1479200" cy="16997"/>
            </a:xfrm>
            <a:prstGeom prst="straightConnector1">
              <a:avLst/>
            </a:prstGeom>
            <a:ln w="5715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247" name="Line 227"/>
          <p:cNvSpPr>
            <a:spLocks noChangeShapeType="1"/>
          </p:cNvSpPr>
          <p:nvPr/>
        </p:nvSpPr>
        <p:spPr bwMode="auto">
          <a:xfrm>
            <a:off x="3177303" y="2285435"/>
            <a:ext cx="0" cy="4186974"/>
          </a:xfrm>
          <a:prstGeom prst="line">
            <a:avLst/>
          </a:prstGeom>
          <a:noFill/>
          <a:ln w="19050">
            <a:solidFill>
              <a:srgbClr val="FF0000"/>
            </a:solidFill>
            <a:prstDash val="lgDashDot"/>
            <a:round/>
            <a:headEnd/>
            <a:tailEnd/>
          </a:ln>
          <a:extLst>
            <a:ext uri="{909E8E84-426E-40DD-AFC4-6F175D3DCCD1}">
              <a14:hiddenFill xmlns:a14="http://schemas.microsoft.com/office/drawing/2010/main">
                <a:noFill/>
              </a14:hiddenFill>
            </a:ext>
          </a:extLst>
        </p:spPr>
        <p:txBody>
          <a:bodyPr/>
          <a:lstStyle/>
          <a:p>
            <a:endParaRPr lang="en-GB" dirty="0"/>
          </a:p>
        </p:txBody>
      </p:sp>
      <p:pic>
        <p:nvPicPr>
          <p:cNvPr id="4" name="Picture 3">
            <a:extLst>
              <a:ext uri="{FF2B5EF4-FFF2-40B4-BE49-F238E27FC236}">
                <a16:creationId xmlns:a16="http://schemas.microsoft.com/office/drawing/2014/main" id="{A7712481-4C65-4B8C-AC64-89984C5369C9}"/>
              </a:ext>
            </a:extLst>
          </p:cNvPr>
          <p:cNvPicPr>
            <a:picLocks noChangeAspect="1"/>
          </p:cNvPicPr>
          <p:nvPr/>
        </p:nvPicPr>
        <p:blipFill>
          <a:blip r:embed="rId2"/>
          <a:stretch>
            <a:fillRect/>
          </a:stretch>
        </p:blipFill>
        <p:spPr>
          <a:xfrm>
            <a:off x="6362684" y="1916825"/>
            <a:ext cx="3498505" cy="4555584"/>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61B924E5-4F83-4261-B011-5FEC424A26B9}"/>
              </a:ext>
            </a:extLst>
          </p:cNvPr>
          <p:cNvSpPr txBox="1"/>
          <p:nvPr/>
        </p:nvSpPr>
        <p:spPr>
          <a:xfrm>
            <a:off x="9818703" y="1916825"/>
            <a:ext cx="2291770"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 Wolfgang Link</a:t>
            </a:r>
          </a:p>
        </p:txBody>
      </p:sp>
    </p:spTree>
    <p:extLst>
      <p:ext uri="{BB962C8B-B14F-4D97-AF65-F5344CB8AC3E}">
        <p14:creationId xmlns:p14="http://schemas.microsoft.com/office/powerpoint/2010/main" val="119313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248"/>
                                        </p:tgtEl>
                                        <p:attrNameLst>
                                          <p:attrName>style.visibility</p:attrName>
                                        </p:attrNameLst>
                                      </p:cBhvr>
                                      <p:to>
                                        <p:strVal val="visible"/>
                                      </p:to>
                                    </p:set>
                                    <p:animEffect transition="in" filter="wipe(left)">
                                      <p:cBhvr>
                                        <p:cTn id="7" dur="40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DA5B79-3185-46F0-B6B9-4737C2055D23}"/>
              </a:ext>
            </a:extLst>
          </p:cNvPr>
          <p:cNvPicPr>
            <a:picLocks noChangeAspect="1"/>
          </p:cNvPicPr>
          <p:nvPr/>
        </p:nvPicPr>
        <p:blipFill>
          <a:blip r:embed="rId2"/>
          <a:stretch>
            <a:fillRect/>
          </a:stretch>
        </p:blipFill>
        <p:spPr>
          <a:xfrm>
            <a:off x="7242697" y="0"/>
            <a:ext cx="4572000" cy="685800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B4CD1709-65DE-42AD-BF45-9A7CFA3405BE}"/>
              </a:ext>
            </a:extLst>
          </p:cNvPr>
          <p:cNvPicPr>
            <a:picLocks noChangeAspect="1"/>
          </p:cNvPicPr>
          <p:nvPr/>
        </p:nvPicPr>
        <p:blipFill>
          <a:blip r:embed="rId3"/>
          <a:stretch>
            <a:fillRect/>
          </a:stretch>
        </p:blipFill>
        <p:spPr>
          <a:xfrm>
            <a:off x="403933" y="-967"/>
            <a:ext cx="4572001" cy="6858001"/>
          </a:xfrm>
          <a:prstGeom prst="rect">
            <a:avLst/>
          </a:prstGeom>
          <a:ln w="28575">
            <a:noFill/>
          </a:ln>
          <a:effectLst>
            <a:outerShdw blurRad="50800" dist="38100" dir="2700000" algn="tl" rotWithShape="0">
              <a:prstClr val="black">
                <a:alpha val="40000"/>
              </a:prstClr>
            </a:outerShdw>
          </a:effectLst>
        </p:spPr>
      </p:pic>
      <p:cxnSp>
        <p:nvCxnSpPr>
          <p:cNvPr id="6" name="Straight Arrow Connector 5">
            <a:extLst>
              <a:ext uri="{FF2B5EF4-FFF2-40B4-BE49-F238E27FC236}">
                <a16:creationId xmlns:a16="http://schemas.microsoft.com/office/drawing/2014/main" id="{0BCF1A83-C1D9-474B-ABB4-58691F516163}"/>
              </a:ext>
            </a:extLst>
          </p:cNvPr>
          <p:cNvCxnSpPr>
            <a:cxnSpLocks/>
            <a:stCxn id="4" idx="3"/>
            <a:endCxn id="3" idx="1"/>
          </p:cNvCxnSpPr>
          <p:nvPr/>
        </p:nvCxnSpPr>
        <p:spPr>
          <a:xfrm>
            <a:off x="4975934" y="3428034"/>
            <a:ext cx="2266763" cy="966"/>
          </a:xfrm>
          <a:prstGeom prst="straightConnector1">
            <a:avLst/>
          </a:prstGeom>
          <a:ln w="28575">
            <a:solidFill>
              <a:schemeClr val="tx1"/>
            </a:solidFill>
            <a:tailEnd type="triangle" w="lg" len="lg"/>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F7A3E03-0F67-4B6B-AE46-37D447962CE2}"/>
              </a:ext>
            </a:extLst>
          </p:cNvPr>
          <p:cNvSpPr txBox="1"/>
          <p:nvPr/>
        </p:nvSpPr>
        <p:spPr>
          <a:xfrm>
            <a:off x="5171243" y="3102751"/>
            <a:ext cx="1620174"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Arrived :-)</a:t>
            </a:r>
          </a:p>
        </p:txBody>
      </p:sp>
      <p:sp>
        <p:nvSpPr>
          <p:cNvPr id="9" name="TextBox 8">
            <a:extLst>
              <a:ext uri="{FF2B5EF4-FFF2-40B4-BE49-F238E27FC236}">
                <a16:creationId xmlns:a16="http://schemas.microsoft.com/office/drawing/2014/main" id="{3D2A5D16-95D4-45DA-B135-C922DB31F94C}"/>
              </a:ext>
            </a:extLst>
          </p:cNvPr>
          <p:cNvSpPr txBox="1"/>
          <p:nvPr/>
        </p:nvSpPr>
        <p:spPr>
          <a:xfrm>
            <a:off x="1" y="0"/>
            <a:ext cx="1904259"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Bavarian alpine landscape</a:t>
            </a:r>
          </a:p>
        </p:txBody>
      </p:sp>
    </p:spTree>
    <p:extLst>
      <p:ext uri="{BB962C8B-B14F-4D97-AF65-F5344CB8AC3E}">
        <p14:creationId xmlns:p14="http://schemas.microsoft.com/office/powerpoint/2010/main" val="1125368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5"/>
          <p:cNvSpPr txBox="1"/>
          <p:nvPr/>
        </p:nvSpPr>
        <p:spPr>
          <a:xfrm>
            <a:off x="11169446" y="6307558"/>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45</a:t>
            </a:fld>
            <a:endParaRPr lang="en-GB" sz="2400">
              <a:latin typeface="Arial" panose="020B0604020202020204" pitchFamily="34" charset="0"/>
              <a:cs typeface="Arial" panose="020B0604020202020204" pitchFamily="34" charset="0"/>
            </a:endParaRPr>
          </a:p>
        </p:txBody>
      </p:sp>
      <p:graphicFrame>
        <p:nvGraphicFramePr>
          <p:cNvPr id="2" name="Object 1">
            <a:extLst>
              <a:ext uri="{FF2B5EF4-FFF2-40B4-BE49-F238E27FC236}">
                <a16:creationId xmlns:a16="http://schemas.microsoft.com/office/drawing/2014/main" id="{2EF20BFC-4909-4920-A87D-B95EB08EC859}"/>
              </a:ext>
            </a:extLst>
          </p:cNvPr>
          <p:cNvGraphicFramePr>
            <a:graphicFrameLocks noChangeAspect="1"/>
          </p:cNvGraphicFramePr>
          <p:nvPr>
            <p:extLst>
              <p:ext uri="{D42A27DB-BD31-4B8C-83A1-F6EECF244321}">
                <p14:modId xmlns:p14="http://schemas.microsoft.com/office/powerpoint/2010/main" val="961652860"/>
              </p:ext>
            </p:extLst>
          </p:nvPr>
        </p:nvGraphicFramePr>
        <p:xfrm>
          <a:off x="86156" y="86080"/>
          <a:ext cx="10120295" cy="6683143"/>
        </p:xfrm>
        <a:graphic>
          <a:graphicData uri="http://schemas.openxmlformats.org/presentationml/2006/ole">
            <mc:AlternateContent xmlns:mc="http://schemas.openxmlformats.org/markup-compatibility/2006">
              <mc:Choice xmlns:v="urn:schemas-microsoft-com:vml" Requires="v">
                <p:oleObj spid="_x0000_s55417" name="Document" r:id="rId3" imgW="8656667" imgH="5716372" progId="Word.Document.12">
                  <p:link updateAutomatic="1"/>
                </p:oleObj>
              </mc:Choice>
              <mc:Fallback>
                <p:oleObj name="Document" r:id="rId3" imgW="8656667" imgH="5716372" progId="Word.Document.12">
                  <p:link updateAutomatic="1"/>
                  <p:pic>
                    <p:nvPicPr>
                      <p:cNvPr id="0" name=""/>
                      <p:cNvPicPr/>
                      <p:nvPr/>
                    </p:nvPicPr>
                    <p:blipFill>
                      <a:blip r:embed="rId4"/>
                      <a:stretch>
                        <a:fillRect/>
                      </a:stretch>
                    </p:blipFill>
                    <p:spPr>
                      <a:xfrm>
                        <a:off x="86156" y="86080"/>
                        <a:ext cx="10120295" cy="6683143"/>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D2A189BA-564F-476A-8070-2977ED4A335A}"/>
              </a:ext>
            </a:extLst>
          </p:cNvPr>
          <p:cNvSpPr txBox="1"/>
          <p:nvPr/>
        </p:nvSpPr>
        <p:spPr>
          <a:xfrm>
            <a:off x="5171243" y="4256843"/>
            <a:ext cx="6889072"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Please see here the – so far – 48 chapters listed. After the Intro Chapter you find chapters on: Population Genetics, on h² and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on Breeding Method, on Correlated Traits, on Quantitative Genetics. Maybe that I add few chapters as ‘Miscellaneous’, we shall see. </a:t>
            </a:r>
            <a:r>
              <a:rPr lang="en-GB">
                <a:latin typeface="Arial" panose="020B0604020202020204" pitchFamily="34" charset="0"/>
                <a:cs typeface="Arial" panose="020B0604020202020204" pitchFamily="34" charset="0"/>
              </a:rPr>
              <a:t>16/01/2026 08:55 and 21/09/2026 11:34.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9712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7976</Words>
  <Application>Microsoft Office PowerPoint</Application>
  <PresentationFormat>Widescreen</PresentationFormat>
  <Paragraphs>445</Paragraphs>
  <Slides>45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Links</vt:lpstr>
      </vt:variant>
      <vt:variant>
        <vt:i4>18</vt:i4>
      </vt:variant>
      <vt:variant>
        <vt:lpstr>Slide Titles</vt:lpstr>
      </vt:variant>
      <vt:variant>
        <vt:i4>45</vt:i4>
      </vt:variant>
    </vt:vector>
  </HeadingPairs>
  <TitlesOfParts>
    <vt:vector size="69" baseType="lpstr">
      <vt:lpstr>Arial</vt:lpstr>
      <vt:lpstr>Calibri</vt:lpstr>
      <vt:lpstr>Calibri Light</vt:lpstr>
      <vt:lpstr>Cambria Math</vt:lpstr>
      <vt:lpstr>Segoe Script</vt:lpstr>
      <vt:lpstr>Office Theme</vt:lpstr>
      <vt:lpstr>C:\Göttingen\W.Link\Daten (D)\MODULE\Modul-GPPB\GPPB WS 2020-21+2022-23\plus 23-24\Compartmentation of genetic variance components.docx</vt:lpstr>
      <vt:lpstr>C:\Göttingen\W.Link\Daten (D)\MODULE\Modul-GPPB\GPPB WS 2020-21+2022-23\plus 23-24\Compartmentation of genetic variance components.docx</vt:lpstr>
      <vt:lpstr>C:\Göttingen\W.Link\Daten (D)\MODULE\Modul-GPPB\GPPB WS 2020-21+2022-23\plus 23-24\Compartmentation of genetic variance components.docx</vt:lpstr>
      <vt:lpstr>C:\Göttingen\W.Link\Daten (D)\MODULE\Modul-GPPB\GPPB WS 2020-21+2022-23\plus 23-24\Compartmentation of genetic variance components-2.docx</vt:lpstr>
      <vt:lpstr>C:\Göttingen\W.Link\Daten (D)\MODULE\Modul-GPPB\GPPB WS 2020-21+2022-23\plus 23-24\Compartmentation of genetic variance components-2.docx</vt:lpstr>
      <vt:lpstr>C:\Göttingen\W.Link\Daten (D)\MODULE\Modul-GPPB\GPPB WS 2020-21+2022-23\plus 23-24\covariance kidney-from-whome.docx</vt:lpstr>
      <vt:lpstr>C:\Göttingen\W.Link\Daten (D)\MODULE\Modul-GPPB\GPPB WS 2020-21+2022-23\plus 23-24\Var add dom at F=0 at F=1.docx</vt:lpstr>
      <vt:lpstr>C:\Göttingen\W.Link\Daten (D)\MODULE\Modul-GPPB\GPPB WS 2020-21+2022-23\plus 23-24\Covar parent offspring 2010-11__[page1].docx</vt:lpstr>
      <vt:lpstr>C:\Göttingen\W.Link\Daten (D)\MODULE\Modul-GPPB\GPPB WS 2020-21+2022-23\plus 23-24\Covar parent offspring 2010-11__[page1].docx</vt:lpstr>
      <vt:lpstr>C:\Göttingen\W.Link\Daten (D)\MODULE\Modul-GPPB\GPPB WS 2020-21+2022-23\plus 23-24\QUANTITATIVE GENETICS Estimate Genetic Variance from ANOVA.docx</vt:lpstr>
      <vt:lpstr>C:\Göttingen\W.Link\Daten (D)\MODULE\Modul-GPPB\GPPB WS 2020-21+2022-23\plus 23-24\QUANTITATIVE GENETICS diallel factorial_a.doc</vt:lpstr>
      <vt:lpstr>C:\Göttingen\W.Link\Daten (D)\MODULE\Modul-GPPB\GPPB WS 2020-21+2022-23\plus 23-24\QUANTITATIVE GENETICS diallel factorial_c.docx</vt:lpstr>
      <vt:lpstr>C:\Göttingen\W.Link\Daten (D)\MODULE\Modul-GPPB\GPPB WS 2020-21+2022-23\plus 23-24\ANOVA_für dieses Kapitel3.docx</vt:lpstr>
      <vt:lpstr>C:\Göttingen\W.Link\Daten (D)\MODULE\Modul-GPPB\GPPB WS 2020-21+2022-23\plus 23-24\QUANTITATIVE GENETICS diallel ANOVA_a.docx</vt:lpstr>
      <vt:lpstr>C:\Göttingen\W.Link\Daten (D)\MODULE\Modul-GPPB\GPPB WS 2020-21+2022-23\plus 23-24\Covar parent offspring 2024.cocx.docx</vt:lpstr>
      <vt:lpstr>file:///F:\GPPB(ALLES)\GPPB%20Winter%202016-17\Hallauer+Miranda%20table%208-3%20S1lines%20vs%20S8%20lines%20q.doc</vt:lpstr>
      <vt:lpstr>file:///F:\GPPB(ALLES)\GPPB%20Winter%202016-17\Hallauer+Miranda%20table%208-3%20S1lines%20vs%20S8%20lines%20q.doc</vt:lpstr>
      <vt:lpstr>C:\Göttingen\W.Link\Daten (D)\pdf-Dateien\Für Lehre\ab Februar 2022\48 Chapters UNPLAB listed Jan26.docx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521</cp:revision>
  <dcterms:created xsi:type="dcterms:W3CDTF">2024-08-01T10:26:28Z</dcterms:created>
  <dcterms:modified xsi:type="dcterms:W3CDTF">2026-09-21T09:34:50Z</dcterms:modified>
</cp:coreProperties>
</file>